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69.xml"/>
  <Override ContentType="application/vnd.openxmlformats-officedocument.presentationml.slide+xml" PartName="/ppt/slides/slide70.xml"/>
  <Override ContentType="application/vnd.openxmlformats-officedocument.presentationml.slide+xml" PartName="/ppt/slides/slide71.xml"/>
  <Override ContentType="application/vnd.openxmlformats-officedocument.presentationml.slide+xml" PartName="/ppt/slides/slide72.xml"/>
  <Override ContentType="application/vnd.openxmlformats-officedocument.presentationml.slide+xml" PartName="/ppt/slides/slide73.xml"/>
  <Override ContentType="application/vnd.openxmlformats-officedocument.presentationml.slide+xml" PartName="/ppt/slides/slide74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77.xml"/>
  <Override ContentType="application/vnd.openxmlformats-officedocument.presentationml.slide+xml" PartName="/ppt/slides/slide78.xml"/>
  <Override ContentType="application/vnd.openxmlformats-officedocument.presentationml.slide+xml" PartName="/ppt/slides/slide79.xml"/>
  <Override ContentType="application/vnd.openxmlformats-officedocument.presentationml.slide+xml" PartName="/ppt/slides/slide80.xml"/>
  <Override ContentType="application/vnd.openxmlformats-officedocument.presentationml.slide+xml" PartName="/ppt/slides/slide81.xml"/>
  <Override ContentType="application/vnd.openxmlformats-officedocument.presentationml.slide+xml" PartName="/ppt/slides/slide82.xml"/>
  <Override ContentType="application/vnd.openxmlformats-officedocument.presentationml.slide+xml" PartName="/ppt/slides/slide83.xml"/>
  <Override ContentType="application/vnd.openxmlformats-officedocument.presentationml.slide+xml" PartName="/ppt/slides/slide84.xml"/>
  <Override ContentType="application/vnd.openxmlformats-officedocument.presentationml.slide+xml" PartName="/ppt/slides/slide85.xml"/>
  <Override ContentType="application/vnd.openxmlformats-officedocument.presentationml.slide+xml" PartName="/ppt/slides/slide86.xml"/>
  <Override ContentType="application/vnd.openxmlformats-officedocument.presentationml.slide+xml" PartName="/ppt/slides/slide87.xml"/>
  <Override ContentType="application/vnd.openxmlformats-officedocument.presentationml.slide+xml" PartName="/ppt/slides/slide88.xml"/>
  <Override ContentType="application/vnd.openxmlformats-officedocument.presentationml.slide+xml" PartName="/ppt/slides/slide89.xml"/>
  <Override ContentType="application/vnd.openxmlformats-officedocument.presentationml.slide+xml" PartName="/ppt/slides/slide90.xml"/>
  <Override ContentType="application/vnd.openxmlformats-officedocument.presentationml.slide+xml" PartName="/ppt/slides/slide91.xml"/>
  <Override ContentType="application/vnd.openxmlformats-officedocument.presentationml.slide+xml" PartName="/ppt/slides/slide92.xml"/>
  <Override ContentType="application/vnd.openxmlformats-officedocument.presentationml.slide+xml" PartName="/ppt/slides/slide93.xml"/>
  <Override ContentType="application/vnd.openxmlformats-officedocument.presentationml.slide+xml" PartName="/ppt/slides/slide94.xml"/>
  <Override ContentType="application/vnd.openxmlformats-officedocument.presentationml.slide+xml" PartName="/ppt/slides/slide95.xml"/>
  <Override ContentType="application/vnd.openxmlformats-officedocument.presentationml.slide+xml" PartName="/ppt/slides/slide96.xml"/>
  <Override ContentType="application/vnd.openxmlformats-officedocument.presentationml.slide+xml" PartName="/ppt/slides/slide97.xml"/>
  <Override ContentType="application/vnd.openxmlformats-officedocument.presentationml.slide+xml" PartName="/ppt/slides/slide98.xml"/>
  <Override ContentType="application/vnd.openxmlformats-officedocument.presentationml.slide+xml" PartName="/ppt/slides/slide99.xml"/>
  <Override ContentType="application/vnd.openxmlformats-officedocument.presentationml.slide+xml" PartName="/ppt/slides/slide100.xml"/>
  <Override ContentType="application/vnd.openxmlformats-officedocument.presentationml.slide+xml" PartName="/ppt/slides/slide101.xml"/>
  <Override ContentType="application/vnd.openxmlformats-officedocument.presentationml.slide+xml" PartName="/ppt/slides/slide102.xml"/>
  <Override ContentType="application/vnd.openxmlformats-officedocument.presentationml.slide+xml" PartName="/ppt/slides/slide103.xml"/>
  <Override ContentType="application/vnd.openxmlformats-officedocument.presentationml.slide+xml" PartName="/ppt/slides/slide104.xml"/>
  <Override ContentType="application/vnd.openxmlformats-officedocument.presentationml.slide+xml" PartName="/ppt/slides/slide105.xml"/>
  <Override ContentType="application/vnd.openxmlformats-officedocument.presentationml.slide+xml" PartName="/ppt/slides/slide106.xml"/>
  <Override ContentType="application/vnd.openxmlformats-officedocument.presentationml.slide+xml" PartName="/ppt/slides/slide107.xml"/>
  <Override ContentType="application/vnd.openxmlformats-officedocument.presentationml.slide+xml" PartName="/ppt/slides/slide108.xml"/>
  <Override ContentType="application/vnd.openxmlformats-officedocument.presentationml.slide+xml" PartName="/ppt/slides/slide109.xml"/>
  <Override ContentType="application/vnd.openxmlformats-officedocument.presentationml.slide+xml" PartName="/ppt/slides/slide110.xml"/>
  <Override ContentType="application/vnd.openxmlformats-officedocument.presentationml.slide+xml" PartName="/ppt/slides/slide111.xml"/>
  <Override ContentType="application/vnd.openxmlformats-officedocument.presentationml.slide+xml" PartName="/ppt/slides/slide112.xml"/>
  <Override ContentType="application/vnd.openxmlformats-officedocument.presentationml.slide+xml" PartName="/ppt/slides/slide113.xml"/>
  <Override ContentType="application/vnd.openxmlformats-officedocument.presentationml.slide+xml" PartName="/ppt/slides/slide114.xml"/>
  <Override ContentType="application/vnd.openxmlformats-officedocument.presentationml.slide+xml" PartName="/ppt/slides/slide115.xml"/>
  <Override ContentType="application/vnd.openxmlformats-officedocument.presentationml.slide+xml" PartName="/ppt/slides/slide116.xml"/>
  <Override ContentType="application/vnd.openxmlformats-officedocument.presentationml.slide+xml" PartName="/ppt/slides/slide117.xml"/>
  <Override ContentType="application/vnd.openxmlformats-officedocument.presentationml.slide+xml" PartName="/ppt/slides/slide118.xml"/>
  <Override ContentType="application/vnd.openxmlformats-officedocument.presentationml.slide+xml" PartName="/ppt/slides/slide119.xml"/>
  <Override ContentType="application/vnd.openxmlformats-officedocument.presentationml.slide+xml" PartName="/ppt/slides/slide120.xml"/>
  <Override ContentType="application/vnd.openxmlformats-officedocument.presentationml.slide+xml" PartName="/ppt/slides/slide121.xml"/>
  <Override ContentType="application/vnd.openxmlformats-officedocument.presentationml.slide+xml" PartName="/ppt/slides/slide122.xml"/>
  <Override ContentType="application/vnd.openxmlformats-officedocument.presentationml.slide+xml" PartName="/ppt/slides/slide123.xml"/>
  <Override ContentType="application/vnd.openxmlformats-officedocument.presentationml.slide+xml" PartName="/ppt/slides/slide124.xml"/>
  <Override ContentType="application/vnd.openxmlformats-officedocument.presentationml.slide+xml" PartName="/ppt/slides/slide125.xml"/>
  <Override ContentType="application/vnd.openxmlformats-officedocument.presentationml.slide+xml" PartName="/ppt/slides/slide126.xml"/>
  <Override ContentType="application/vnd.openxmlformats-officedocument.presentationml.slide+xml" PartName="/ppt/slides/slide127.xml"/>
  <Override ContentType="application/vnd.openxmlformats-officedocument.presentationml.slide+xml" PartName="/ppt/slides/slide12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1" r:id="rId131"/>
    <p:sldId id="382" r:id="rId132"/>
    <p:sldId id="383" r:id="rId1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00" Target="slides/slide95.xml" Type="http://schemas.openxmlformats.org/officeDocument/2006/relationships/slide"/><Relationship Id="rId101" Target="slides/slide96.xml" Type="http://schemas.openxmlformats.org/officeDocument/2006/relationships/slide"/><Relationship Id="rId102" Target="slides/slide97.xml" Type="http://schemas.openxmlformats.org/officeDocument/2006/relationships/slide"/><Relationship Id="rId103" Target="slides/slide98.xml" Type="http://schemas.openxmlformats.org/officeDocument/2006/relationships/slide"/><Relationship Id="rId104" Target="slides/slide99.xml" Type="http://schemas.openxmlformats.org/officeDocument/2006/relationships/slide"/><Relationship Id="rId105" Target="slides/slide100.xml" Type="http://schemas.openxmlformats.org/officeDocument/2006/relationships/slide"/><Relationship Id="rId106" Target="slides/slide101.xml" Type="http://schemas.openxmlformats.org/officeDocument/2006/relationships/slide"/><Relationship Id="rId107" Target="slides/slide102.xml" Type="http://schemas.openxmlformats.org/officeDocument/2006/relationships/slide"/><Relationship Id="rId108" Target="slides/slide103.xml" Type="http://schemas.openxmlformats.org/officeDocument/2006/relationships/slide"/><Relationship Id="rId109" Target="slides/slide104.xml" Type="http://schemas.openxmlformats.org/officeDocument/2006/relationships/slide"/><Relationship Id="rId11" Target="slides/slide6.xml" Type="http://schemas.openxmlformats.org/officeDocument/2006/relationships/slide"/><Relationship Id="rId110" Target="slides/slide105.xml" Type="http://schemas.openxmlformats.org/officeDocument/2006/relationships/slide"/><Relationship Id="rId111" Target="slides/slide106.xml" Type="http://schemas.openxmlformats.org/officeDocument/2006/relationships/slide"/><Relationship Id="rId112" Target="slides/slide107.xml" Type="http://schemas.openxmlformats.org/officeDocument/2006/relationships/slide"/><Relationship Id="rId113" Target="slides/slide108.xml" Type="http://schemas.openxmlformats.org/officeDocument/2006/relationships/slide"/><Relationship Id="rId114" Target="slides/slide109.xml" Type="http://schemas.openxmlformats.org/officeDocument/2006/relationships/slide"/><Relationship Id="rId115" Target="slides/slide110.xml" Type="http://schemas.openxmlformats.org/officeDocument/2006/relationships/slide"/><Relationship Id="rId116" Target="slides/slide111.xml" Type="http://schemas.openxmlformats.org/officeDocument/2006/relationships/slide"/><Relationship Id="rId117" Target="slides/slide112.xml" Type="http://schemas.openxmlformats.org/officeDocument/2006/relationships/slide"/><Relationship Id="rId118" Target="slides/slide113.xml" Type="http://schemas.openxmlformats.org/officeDocument/2006/relationships/slide"/><Relationship Id="rId119" Target="slides/slide114.xml" Type="http://schemas.openxmlformats.org/officeDocument/2006/relationships/slide"/><Relationship Id="rId12" Target="slides/slide7.xml" Type="http://schemas.openxmlformats.org/officeDocument/2006/relationships/slide"/><Relationship Id="rId120" Target="slides/slide115.xml" Type="http://schemas.openxmlformats.org/officeDocument/2006/relationships/slide"/><Relationship Id="rId121" Target="slides/slide116.xml" Type="http://schemas.openxmlformats.org/officeDocument/2006/relationships/slide"/><Relationship Id="rId122" Target="slides/slide117.xml" Type="http://schemas.openxmlformats.org/officeDocument/2006/relationships/slide"/><Relationship Id="rId123" Target="slides/slide118.xml" Type="http://schemas.openxmlformats.org/officeDocument/2006/relationships/slide"/><Relationship Id="rId124" Target="slides/slide119.xml" Type="http://schemas.openxmlformats.org/officeDocument/2006/relationships/slide"/><Relationship Id="rId125" Target="slides/slide120.xml" Type="http://schemas.openxmlformats.org/officeDocument/2006/relationships/slide"/><Relationship Id="rId126" Target="slides/slide121.xml" Type="http://schemas.openxmlformats.org/officeDocument/2006/relationships/slide"/><Relationship Id="rId127" Target="slides/slide122.xml" Type="http://schemas.openxmlformats.org/officeDocument/2006/relationships/slide"/><Relationship Id="rId128" Target="slides/slide123.xml" Type="http://schemas.openxmlformats.org/officeDocument/2006/relationships/slide"/><Relationship Id="rId129" Target="slides/slide124.xml" Type="http://schemas.openxmlformats.org/officeDocument/2006/relationships/slide"/><Relationship Id="rId13" Target="slides/slide8.xml" Type="http://schemas.openxmlformats.org/officeDocument/2006/relationships/slide"/><Relationship Id="rId130" Target="slides/slide125.xml" Type="http://schemas.openxmlformats.org/officeDocument/2006/relationships/slide"/><Relationship Id="rId131" Target="slides/slide126.xml" Type="http://schemas.openxmlformats.org/officeDocument/2006/relationships/slide"/><Relationship Id="rId132" Target="slides/slide127.xml" Type="http://schemas.openxmlformats.org/officeDocument/2006/relationships/slide"/><Relationship Id="rId133" Target="slides/slide12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slides/slide26.xml" Type="http://schemas.openxmlformats.org/officeDocument/2006/relationships/slide"/><Relationship Id="rId32" Target="slides/slide27.xml" Type="http://schemas.openxmlformats.org/officeDocument/2006/relationships/slide"/><Relationship Id="rId33" Target="slides/slide28.xml" Type="http://schemas.openxmlformats.org/officeDocument/2006/relationships/slide"/><Relationship Id="rId34" Target="slides/slide29.xml" Type="http://schemas.openxmlformats.org/officeDocument/2006/relationships/slide"/><Relationship Id="rId35" Target="slides/slide30.xml" Type="http://schemas.openxmlformats.org/officeDocument/2006/relationships/slide"/><Relationship Id="rId36" Target="slides/slide31.xml" Type="http://schemas.openxmlformats.org/officeDocument/2006/relationships/slide"/><Relationship Id="rId37" Target="slides/slide32.xml" Type="http://schemas.openxmlformats.org/officeDocument/2006/relationships/slide"/><Relationship Id="rId38" Target="slides/slide33.xml" Type="http://schemas.openxmlformats.org/officeDocument/2006/relationships/slide"/><Relationship Id="rId39" Target="slides/slide34.xml" Type="http://schemas.openxmlformats.org/officeDocument/2006/relationships/slide"/><Relationship Id="rId4" Target="theme/theme1.xml" Type="http://schemas.openxmlformats.org/officeDocument/2006/relationships/theme"/><Relationship Id="rId40" Target="slides/slide35.xml" Type="http://schemas.openxmlformats.org/officeDocument/2006/relationships/slide"/><Relationship Id="rId41" Target="slides/slide36.xml" Type="http://schemas.openxmlformats.org/officeDocument/2006/relationships/slide"/><Relationship Id="rId42" Target="slides/slide37.xml" Type="http://schemas.openxmlformats.org/officeDocument/2006/relationships/slide"/><Relationship Id="rId43" Target="slides/slide38.xml" Type="http://schemas.openxmlformats.org/officeDocument/2006/relationships/slide"/><Relationship Id="rId44" Target="slides/slide39.xml" Type="http://schemas.openxmlformats.org/officeDocument/2006/relationships/slide"/><Relationship Id="rId45" Target="slides/slide40.xml" Type="http://schemas.openxmlformats.org/officeDocument/2006/relationships/slide"/><Relationship Id="rId46" Target="slides/slide41.xml" Type="http://schemas.openxmlformats.org/officeDocument/2006/relationships/slide"/><Relationship Id="rId47" Target="slides/slide42.xml" Type="http://schemas.openxmlformats.org/officeDocument/2006/relationships/slide"/><Relationship Id="rId48" Target="slides/slide43.xml" Type="http://schemas.openxmlformats.org/officeDocument/2006/relationships/slide"/><Relationship Id="rId49" Target="slides/slide44.xml" Type="http://schemas.openxmlformats.org/officeDocument/2006/relationships/slide"/><Relationship Id="rId5" Target="tableStyles.xml" Type="http://schemas.openxmlformats.org/officeDocument/2006/relationships/tableStyles"/><Relationship Id="rId50" Target="slides/slide45.xml" Type="http://schemas.openxmlformats.org/officeDocument/2006/relationships/slide"/><Relationship Id="rId51" Target="slides/slide46.xml" Type="http://schemas.openxmlformats.org/officeDocument/2006/relationships/slide"/><Relationship Id="rId52" Target="slides/slide47.xml" Type="http://schemas.openxmlformats.org/officeDocument/2006/relationships/slide"/><Relationship Id="rId53" Target="slides/slide48.xml" Type="http://schemas.openxmlformats.org/officeDocument/2006/relationships/slide"/><Relationship Id="rId54" Target="slides/slide49.xml" Type="http://schemas.openxmlformats.org/officeDocument/2006/relationships/slide"/><Relationship Id="rId55" Target="slides/slide50.xml" Type="http://schemas.openxmlformats.org/officeDocument/2006/relationships/slide"/><Relationship Id="rId56" Target="slides/slide51.xml" Type="http://schemas.openxmlformats.org/officeDocument/2006/relationships/slide"/><Relationship Id="rId57" Target="slides/slide52.xml" Type="http://schemas.openxmlformats.org/officeDocument/2006/relationships/slide"/><Relationship Id="rId58" Target="slides/slide53.xml" Type="http://schemas.openxmlformats.org/officeDocument/2006/relationships/slide"/><Relationship Id="rId59" Target="slides/slide54.xml" Type="http://schemas.openxmlformats.org/officeDocument/2006/relationships/slide"/><Relationship Id="rId6" Target="slides/slide1.xml" Type="http://schemas.openxmlformats.org/officeDocument/2006/relationships/slide"/><Relationship Id="rId60" Target="slides/slide55.xml" Type="http://schemas.openxmlformats.org/officeDocument/2006/relationships/slide"/><Relationship Id="rId61" Target="slides/slide56.xml" Type="http://schemas.openxmlformats.org/officeDocument/2006/relationships/slide"/><Relationship Id="rId62" Target="slides/slide57.xml" Type="http://schemas.openxmlformats.org/officeDocument/2006/relationships/slide"/><Relationship Id="rId63" Target="slides/slide58.xml" Type="http://schemas.openxmlformats.org/officeDocument/2006/relationships/slide"/><Relationship Id="rId64" Target="slides/slide59.xml" Type="http://schemas.openxmlformats.org/officeDocument/2006/relationships/slide"/><Relationship Id="rId65" Target="slides/slide60.xml" Type="http://schemas.openxmlformats.org/officeDocument/2006/relationships/slide"/><Relationship Id="rId66" Target="slides/slide61.xml" Type="http://schemas.openxmlformats.org/officeDocument/2006/relationships/slide"/><Relationship Id="rId67" Target="slides/slide62.xml" Type="http://schemas.openxmlformats.org/officeDocument/2006/relationships/slide"/><Relationship Id="rId68" Target="slides/slide63.xml" Type="http://schemas.openxmlformats.org/officeDocument/2006/relationships/slide"/><Relationship Id="rId69" Target="slides/slide64.xml" Type="http://schemas.openxmlformats.org/officeDocument/2006/relationships/slide"/><Relationship Id="rId7" Target="slides/slide2.xml" Type="http://schemas.openxmlformats.org/officeDocument/2006/relationships/slide"/><Relationship Id="rId70" Target="slides/slide65.xml" Type="http://schemas.openxmlformats.org/officeDocument/2006/relationships/slide"/><Relationship Id="rId71" Target="slides/slide66.xml" Type="http://schemas.openxmlformats.org/officeDocument/2006/relationships/slide"/><Relationship Id="rId72" Target="slides/slide67.xml" Type="http://schemas.openxmlformats.org/officeDocument/2006/relationships/slide"/><Relationship Id="rId73" Target="slides/slide68.xml" Type="http://schemas.openxmlformats.org/officeDocument/2006/relationships/slide"/><Relationship Id="rId74" Target="slides/slide69.xml" Type="http://schemas.openxmlformats.org/officeDocument/2006/relationships/slide"/><Relationship Id="rId75" Target="slides/slide70.xml" Type="http://schemas.openxmlformats.org/officeDocument/2006/relationships/slide"/><Relationship Id="rId76" Target="slides/slide71.xml" Type="http://schemas.openxmlformats.org/officeDocument/2006/relationships/slide"/><Relationship Id="rId77" Target="slides/slide72.xml" Type="http://schemas.openxmlformats.org/officeDocument/2006/relationships/slide"/><Relationship Id="rId78" Target="slides/slide73.xml" Type="http://schemas.openxmlformats.org/officeDocument/2006/relationships/slide"/><Relationship Id="rId79" Target="slides/slide74.xml" Type="http://schemas.openxmlformats.org/officeDocument/2006/relationships/slide"/><Relationship Id="rId8" Target="slides/slide3.xml" Type="http://schemas.openxmlformats.org/officeDocument/2006/relationships/slide"/><Relationship Id="rId80" Target="slides/slide75.xml" Type="http://schemas.openxmlformats.org/officeDocument/2006/relationships/slide"/><Relationship Id="rId81" Target="slides/slide76.xml" Type="http://schemas.openxmlformats.org/officeDocument/2006/relationships/slide"/><Relationship Id="rId82" Target="slides/slide77.xml" Type="http://schemas.openxmlformats.org/officeDocument/2006/relationships/slide"/><Relationship Id="rId83" Target="slides/slide78.xml" Type="http://schemas.openxmlformats.org/officeDocument/2006/relationships/slide"/><Relationship Id="rId84" Target="slides/slide79.xml" Type="http://schemas.openxmlformats.org/officeDocument/2006/relationships/slide"/><Relationship Id="rId85" Target="slides/slide80.xml" Type="http://schemas.openxmlformats.org/officeDocument/2006/relationships/slide"/><Relationship Id="rId86" Target="slides/slide81.xml" Type="http://schemas.openxmlformats.org/officeDocument/2006/relationships/slide"/><Relationship Id="rId87" Target="slides/slide82.xml" Type="http://schemas.openxmlformats.org/officeDocument/2006/relationships/slide"/><Relationship Id="rId88" Target="slides/slide83.xml" Type="http://schemas.openxmlformats.org/officeDocument/2006/relationships/slide"/><Relationship Id="rId89" Target="slides/slide84.xml" Type="http://schemas.openxmlformats.org/officeDocument/2006/relationships/slide"/><Relationship Id="rId9" Target="slides/slide4.xml" Type="http://schemas.openxmlformats.org/officeDocument/2006/relationships/slide"/><Relationship Id="rId90" Target="slides/slide85.xml" Type="http://schemas.openxmlformats.org/officeDocument/2006/relationships/slide"/><Relationship Id="rId91" Target="slides/slide86.xml" Type="http://schemas.openxmlformats.org/officeDocument/2006/relationships/slide"/><Relationship Id="rId92" Target="slides/slide87.xml" Type="http://schemas.openxmlformats.org/officeDocument/2006/relationships/slide"/><Relationship Id="rId93" Target="slides/slide88.xml" Type="http://schemas.openxmlformats.org/officeDocument/2006/relationships/slide"/><Relationship Id="rId94" Target="slides/slide89.xml" Type="http://schemas.openxmlformats.org/officeDocument/2006/relationships/slide"/><Relationship Id="rId95" Target="slides/slide90.xml" Type="http://schemas.openxmlformats.org/officeDocument/2006/relationships/slide"/><Relationship Id="rId96" Target="slides/slide91.xml" Type="http://schemas.openxmlformats.org/officeDocument/2006/relationships/slide"/><Relationship Id="rId97" Target="slides/slide92.xml" Type="http://schemas.openxmlformats.org/officeDocument/2006/relationships/slide"/><Relationship Id="rId98" Target="slides/slide93.xml" Type="http://schemas.openxmlformats.org/officeDocument/2006/relationships/slide"/><Relationship Id="rId99" Target="slides/slide9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mailto:ted.neward@newardassociates.com" TargetMode="External" Type="http://schemas.openxmlformats.org/officeDocument/2006/relationships/hyperlink"/><Relationship Id="rId3" Target="http://blogs.newardassociates.com" TargetMode="External" Type="http://schemas.openxmlformats.org/officeDocument/2006/relationships/hyperlink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0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0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2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4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4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6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6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6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6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70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7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8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9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Busy Developer's Guide</a:t>
            </a:r>
          </a:p>
          <a:p>
            <a:r>
              <a:rPr lang="en-US"/>
              <a:t>to Nim</a:t>
            </a:r>
          </a:p>
        </p:txBody>
      </p:sp>
      <p:sp xmlns:r="http://schemas.openxmlformats.org/officeDocument/2006/relationships"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Ted Neward</a:t>
            </a:r>
          </a:p>
          <a:p>
            <a:r>
              <a:rPr lang="en-US"/>
              <a:t>Neward &amp; Associates</a:t>
            </a:r>
          </a:p>
          <a:p>
            <a:r>
              <a:rPr lang="en-US" sz="2400">
                <a:hlinkClick r:id="rId2" tooltip="ted.neward@newardassociates.com"/>
              </a:rPr>
              <a:t>ted.neward@newardassociates.com</a:t>
            </a:r>
            <a:r>
              <a:rPr lang="en-US"/>
              <a:t> </a:t>
            </a:r>
            <a:r>
              <a:rPr lang="en-US" sz="2400">
                <a:hlinkClick r:id="rId3" tooltip="http://blogs.newardassociates.com"/>
              </a:rPr>
              <a:t>http://blogs.newardassociates.com 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Started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What's going on?</a:t>
            </a:r>
          </a:p>
          <a:p>
            <a:pPr lvl="0"/>
            <a:r>
              <a:rPr lang="en-US">
                <a:latin typeface="Courier New"/>
              </a:rPr>
              <a:t>nim c</a:t>
            </a:r>
            <a:r>
              <a:rPr lang="en-US"/>
              <a:t> is transforming </a:t>
            </a:r>
            <a:r>
              <a:rPr lang="en-US">
                <a:latin typeface="Courier New"/>
              </a:rPr>
              <a:t>.nim</a:t>
            </a:r>
            <a:r>
              <a:rPr lang="en-US"/>
              <a:t> file into </a:t>
            </a:r>
            <a:r>
              <a:rPr lang="en-US">
                <a:latin typeface="Courier New"/>
              </a:rPr>
              <a:t>.c</a:t>
            </a:r>
            <a:r>
              <a:rPr lang="en-US"/>
              <a:t> file and then compiling with C compiler</a:t>
            </a:r>
          </a:p>
          <a:p>
            <a:pPr lvl="1"/>
            <a:r>
              <a:rPr lang="en-US">
                <a:latin typeface="Courier New"/>
              </a:rPr>
              <a:t>nim cpp hello.nim</a:t>
            </a:r>
            <a:r>
              <a:rPr lang="en-US"/>
              <a:t> uses C++ compiler</a:t>
            </a:r>
          </a:p>
          <a:p>
            <a:pPr lvl="1"/>
            <a:r>
              <a:rPr lang="en-US">
                <a:latin typeface="Courier New"/>
              </a:rPr>
              <a:t>nim objc hello.nim</a:t>
            </a:r>
            <a:r>
              <a:rPr lang="en-US"/>
              <a:t> uses ObjC compiler</a:t>
            </a:r>
          </a:p>
          <a:p>
            <a:pPr lvl="0"/>
            <a:r>
              <a:rPr lang="en-US">
                <a:latin typeface="Courier New"/>
              </a:rPr>
              <a:t>nim js</a:t>
            </a:r>
            <a:r>
              <a:rPr lang="en-US"/>
              <a:t> generates JavaScript (1.5) code (one long </a:t>
            </a:r>
            <a:r>
              <a:rPr lang="en-US">
                <a:latin typeface="Courier New"/>
              </a:rPr>
              <a:t>.js</a:t>
            </a:r>
            <a:r>
              <a:rPr lang="en-US"/>
              <a:t> file)</a:t>
            </a:r>
          </a:p>
          <a:p>
            <a:pPr lvl="1"/>
            <a:r>
              <a:rPr lang="en-US"/>
              <a:t>there are some restrictions to standard library use</a:t>
            </a:r>
          </a:p>
          <a:p>
            <a:pPr lvl="0"/>
            <a:r>
              <a:rPr lang="en-US"/>
              <a:t>temporary/generated files find a home in </a:t>
            </a:r>
            <a:r>
              <a:rPr lang="en-US">
                <a:latin typeface="Courier New"/>
              </a:rPr>
              <a:t>~/.cache/nim</a:t>
            </a:r>
          </a:p>
          <a:p>
            <a:pPr lvl="1"/>
            <a:r>
              <a:rPr lang="en-US"/>
              <a:t>sorted by nim filename + </a:t>
            </a:r>
            <a:r>
              <a:rPr lang="en-US">
                <a:latin typeface="Courier New"/>
              </a:rPr>
              <a:t>_d</a:t>
            </a:r>
            <a:r>
              <a:rPr lang="en-US"/>
              <a:t> (debug) or </a:t>
            </a:r>
            <a:r>
              <a:rPr lang="en-US">
                <a:latin typeface="Courier New"/>
              </a:rPr>
              <a:t>_r</a:t>
            </a:r>
            <a:r>
              <a:rPr lang="en-US"/>
              <a:t> (release)</a:t>
            </a:r>
          </a:p>
          <a:p>
            <a:pPr lvl="1"/>
            <a:r>
              <a:rPr lang="en-US">
                <a:latin typeface="Courier New"/>
              </a:rPr>
              <a:t>basics.nim</a:t>
            </a:r>
            <a:r>
              <a:rPr lang="en-US"/>
              <a:t> -&gt; </a:t>
            </a:r>
            <a:r>
              <a:rPr lang="en-US">
                <a:latin typeface="Courier New"/>
              </a:rPr>
              <a:t>~/.cache/nim/basics_d/@mbasics.nim.c</a:t>
            </a:r>
          </a:p>
          <a:p>
            <a:pPr lvl="1"/>
            <a:r>
              <a:rPr lang="en-US"/>
              <a:t>... plus whatever other supporting Nim files were used</a:t>
            </a:r>
          </a:p>
          <a:p>
            <a:pPr lvl="1"/>
            <a:r>
              <a:rPr lang="en-US"/>
              <a:t>these files are NOT pretty</a:t>
            </a:r>
          </a:p>
        </p:txBody>
      </p:sp>
    </p:spTree>
  </p:cSld>
  <p:clrMapOvr>
    <a:masterClrMapping/>
  </p:clrMapOvr>
</p:sld>
</file>

<file path=ppt/slides/slide10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Lexicographic incorporation</a:t>
            </a:r>
          </a:p>
          <a:p>
            <a:pPr lvl="0"/>
            <a:r>
              <a:rPr lang="en-US">
                <a:latin typeface="Courier New"/>
              </a:rPr>
              <a:t>include </a:t>
            </a:r>
            <a:r>
              <a:rPr lang="en-US"/>
              <a:t> </a:t>
            </a:r>
            <a:r>
              <a:rPr lang="en-US" i="true"/>
              <a:t>file-path-list</a:t>
            </a:r>
            <a:r>
              <a:rPr lang="en-US"/>
              <a:t>: include file's/files' contents as module</a:t>
            </a:r>
          </a:p>
          <a:p>
            <a:pPr lvl="0"/>
            <a:r>
              <a:rPr lang="en-US"/>
              <a:t>effectively ignores module boundaries</a:t>
            </a:r>
          </a:p>
        </p:txBody>
      </p:sp>
    </p:spTree>
  </p:cSld>
  <p:clrMapOvr>
    <a:masterClrMapping/>
  </p:clrMapOvr>
</p:sld>
</file>

<file path=ppt/slides/slide10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The Foreign Function Interface</a:t>
            </a:r>
            <a:endParaRPr lang="en-US" smtClean="0"/>
          </a:p>
        </p:txBody>
      </p:sp>
    </p:spTree>
  </p:cSld>
  <p:clrMapOvr>
    <a:masterClrMapping/>
  </p:clrMapOvr>
</p:sld>
</file>

<file path=ppt/slides/slide10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Nim wants/needs to interact with the platform beneath it</a:t>
            </a:r>
          </a:p>
          <a:p>
            <a:pPr lvl="0"/>
            <a:r>
              <a:rPr lang="en-US"/>
              <a:t>filesystem</a:t>
            </a:r>
          </a:p>
          <a:p>
            <a:pPr lvl="0"/>
            <a:r>
              <a:rPr lang="en-US"/>
              <a:t>networking</a:t>
            </a:r>
          </a:p>
          <a:p>
            <a:pPr lvl="0"/>
            <a:r>
              <a:rPr lang="en-US"/>
              <a:t>peripherals</a:t>
            </a:r>
          </a:p>
          <a:p>
            <a:pPr lvl="0"/>
            <a:r>
              <a:rPr lang="en-US"/>
              <a:t>graphics</a:t>
            </a:r>
          </a:p>
          <a:p>
            <a:pPr lvl="0"/>
            <a:r>
              <a:rPr lang="en-US"/>
              <a:t>sound</a:t>
            </a:r>
          </a:p>
          <a:p>
            <a:pPr lvl="0"/>
            <a:r>
              <a:rPr lang="en-US"/>
              <a:t>...</a:t>
            </a:r>
          </a:p>
        </p:txBody>
      </p:sp>
    </p:spTree>
  </p:cSld>
  <p:clrMapOvr>
    <a:masterClrMapping/>
  </p:clrMapOvr>
</p:sld>
</file>

<file path=ppt/slides/slide10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Definitions</a:t>
            </a:r>
          </a:p>
          <a:p>
            <a:pPr>
              <a:buNone/>
            </a:pPr>
            <a:r>
              <a:rPr lang="en-US"/>
              <a:t>FFI: </a:t>
            </a:r>
            <a:r>
              <a:rPr lang="en-US" i="true"/>
              <a:t>**foreign function interface**</a:t>
            </a:r>
          </a:p>
          <a:p>
            <a:pPr>
              <a:buNone/>
            </a:pPr>
            <a:r>
              <a:rPr lang="en-US" i="true"/>
              <a:t>The interface by which control transitions between VM-controlled code and "native" code outside the VM's sight or control</a:t>
            </a:r>
          </a:p>
        </p:txBody>
      </p:sp>
    </p:spTree>
  </p:cSld>
  <p:clrMapOvr>
    <a:masterClrMapping/>
  </p:clrMapOvr>
</p:sld>
</file>

<file path=ppt/slides/slide10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FFIs usually offer two things; sometimes three</a:t>
            </a:r>
          </a:p>
          <a:p>
            <a:pPr lvl="0"/>
            <a:r>
              <a:rPr lang="en-US"/>
              <a:t>hosted code "calling out" to native code</a:t>
            </a:r>
          </a:p>
          <a:p>
            <a:pPr lvl="0"/>
            <a:r>
              <a:rPr lang="en-US"/>
              <a:t>native code "calling in" to hosted code</a:t>
            </a:r>
          </a:p>
          <a:p>
            <a:pPr lvl="0"/>
            <a:r>
              <a:rPr lang="en-US"/>
              <a:t>code to boostrap the VM into existence</a:t>
            </a:r>
          </a:p>
        </p:txBody>
      </p:sp>
    </p:spTree>
  </p:cSld>
  <p:clrMapOvr>
    <a:masterClrMapping/>
  </p:clrMapOvr>
</p:sld>
</file>

<file path=ppt/slides/slide10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NOTE</a:t>
            </a:r>
          </a:p>
          <a:p>
            <a:pPr lvl="0"/>
            <a:r>
              <a:rPr lang="en-US"/>
              <a:t>Any FFI requires platform knowledge</a:t>
            </a:r>
          </a:p>
          <a:p>
            <a:pPr lvl="1"/>
            <a:r>
              <a:rPr lang="en-US"/>
              <a:t>code compilation &amp; linking</a:t>
            </a:r>
          </a:p>
          <a:p>
            <a:pPr lvl="1"/>
            <a:r>
              <a:rPr lang="en-US"/>
              <a:t>code resolution &amp; loading</a:t>
            </a:r>
          </a:p>
          <a:p>
            <a:pPr lvl="1"/>
            <a:r>
              <a:rPr lang="en-US"/>
              <a:t>function resolution by name</a:t>
            </a:r>
          </a:p>
          <a:p>
            <a:pPr lvl="1"/>
            <a:r>
              <a:rPr lang="en-US"/>
              <a:t>calling conventions</a:t>
            </a:r>
          </a:p>
          <a:p>
            <a:pPr lvl="1"/>
            <a:r>
              <a:rPr lang="en-US"/>
              <a:t>memory management (heap allocation/deallocation)</a:t>
            </a:r>
          </a:p>
          <a:p>
            <a:pPr lvl="1"/>
            <a:r>
              <a:rPr lang="en-US"/>
              <a:t>platform-level debugging skills</a:t>
            </a:r>
          </a:p>
          <a:p>
            <a:pPr lvl="0"/>
            <a:r>
              <a:rPr lang="en-US"/>
              <a:t>... whatever the platform</a:t>
            </a:r>
          </a:p>
        </p:txBody>
      </p:sp>
    </p:spTree>
  </p:cSld>
  <p:clrMapOvr>
    <a:masterClrMapping/>
  </p:clrMapOvr>
</p:sld>
</file>

<file path=ppt/slides/slide10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Nim FFI is multifaceted</a:t>
            </a:r>
          </a:p>
          <a:p>
            <a:pPr lvl="0"/>
            <a:r>
              <a:rPr lang="en-US"/>
              <a:t>"native" FFI</a:t>
            </a:r>
          </a:p>
          <a:p>
            <a:pPr lvl="1"/>
            <a:r>
              <a:rPr lang="en-US"/>
              <a:t>C</a:t>
            </a:r>
          </a:p>
          <a:p>
            <a:pPr lvl="1"/>
            <a:r>
              <a:rPr lang="en-US"/>
              <a:t>C++</a:t>
            </a:r>
          </a:p>
          <a:p>
            <a:pPr lvl="1"/>
            <a:r>
              <a:rPr lang="en-US"/>
              <a:t>Obj-C</a:t>
            </a:r>
          </a:p>
          <a:p>
            <a:pPr lvl="0"/>
            <a:r>
              <a:rPr lang="en-US"/>
              <a:t>JavaScript FFI</a:t>
            </a:r>
          </a:p>
          <a:p>
            <a:pPr lvl="0"/>
            <a:r>
              <a:rPr lang="en-US"/>
              <a:t>"native" and JS FFI are mutually exclusive</a:t>
            </a:r>
          </a:p>
        </p:txBody>
      </p:sp>
    </p:spTree>
  </p:cSld>
  <p:clrMapOvr>
    <a:masterClrMapping/>
  </p:clrMapOvr>
</p:sld>
</file>

<file path=ppt/slides/slide10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Integrating with the system</a:t>
            </a:r>
            <a:endParaRPr lang="en-US" smtClean="0"/>
          </a:p>
        </p:txBody>
      </p:sp>
    </p:spTree>
  </p:cSld>
  <p:clrMapOvr>
    <a:masterClrMapping/>
  </p:clrMapOvr>
</p:sld>
</file>

<file path=ppt/slides/slide10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Nim/C FFI</a:t>
            </a:r>
          </a:p>
          <a:p>
            <a:pPr lvl="0"/>
            <a:r>
              <a:rPr lang="en-US"/>
              <a:t>calling C libraries</a:t>
            </a:r>
          </a:p>
          <a:p>
            <a:pPr lvl="0"/>
            <a:r>
              <a:rPr lang="en-US"/>
              <a:t>C-calling-Nim</a:t>
            </a:r>
          </a:p>
        </p:txBody>
      </p:sp>
    </p:spTree>
  </p:cSld>
  <p:clrMapOvr>
    <a:masterClrMapping/>
  </p:clrMapOvr>
</p:sld>
</file>

<file path=ppt/slides/slide10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Native linking</a:t>
            </a:r>
          </a:p>
          <a:p>
            <a:pPr lvl="0"/>
            <a:r>
              <a:rPr lang="en-US"/>
              <a:t>static</a:t>
            </a:r>
          </a:p>
          <a:p>
            <a:pPr lvl="1"/>
            <a:r>
              <a:rPr lang="en-US"/>
              <a:t>library code embedded in calling program code</a:t>
            </a:r>
          </a:p>
          <a:p>
            <a:pPr lvl="1"/>
            <a:r>
              <a:rPr lang="en-US"/>
              <a:t>reduces startup time/cost</a:t>
            </a:r>
          </a:p>
          <a:p>
            <a:pPr lvl="1"/>
            <a:r>
              <a:rPr lang="en-US"/>
              <a:t>single executable file</a:t>
            </a:r>
          </a:p>
          <a:p>
            <a:pPr lvl="0"/>
            <a:r>
              <a:rPr lang="en-US"/>
              <a:t>dynamic</a:t>
            </a:r>
          </a:p>
          <a:p>
            <a:pPr lvl="1"/>
            <a:r>
              <a:rPr lang="en-US"/>
              <a:t>libraries reside in their own executable files</a:t>
            </a:r>
          </a:p>
          <a:p>
            <a:pPr lvl="1"/>
            <a:r>
              <a:rPr lang="en-US"/>
              <a:t>discovered at runtime</a:t>
            </a:r>
          </a:p>
          <a:p>
            <a:pPr lvl="1"/>
            <a:r>
              <a:rPr lang="en-US"/>
              <a:t>linked at runtime by name</a:t>
            </a:r>
          </a:p>
          <a:p>
            <a:pPr lvl="0"/>
            <a:r>
              <a:rPr lang="en-US"/>
              <a:t>Nim prefers dynamic, generally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Some core elements</a:t>
            </a:r>
            <a:endParaRPr lang="en-US" smtClean="0"/>
          </a:p>
        </p:txBody>
      </p:sp>
    </p:spTree>
  </p:cSld>
  <p:clrMapOvr>
    <a:masterClrMapping/>
  </p:clrMapOvr>
</p:sld>
</file>

<file path=ppt/slides/slide1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Nim brings a lot of C types</a:t>
            </a:r>
          </a:p>
          <a:p>
            <a:pPr lvl="0"/>
            <a:r>
              <a:rPr lang="en-US">
                <a:latin typeface="Courier New"/>
              </a:rPr>
              <a:t>pointer</a:t>
            </a:r>
            <a:r>
              <a:rPr lang="en-US"/>
              <a:t>, </a:t>
            </a:r>
            <a:r>
              <a:rPr lang="en-US">
                <a:latin typeface="Courier New"/>
              </a:rPr>
              <a:t>csize</a:t>
            </a:r>
          </a:p>
          <a:p>
            <a:pPr lvl="0"/>
            <a:r>
              <a:rPr lang="en-US">
                <a:latin typeface="Courier New"/>
              </a:rPr>
              <a:t>cint</a:t>
            </a:r>
            <a:r>
              <a:rPr lang="en-US"/>
              <a:t>, </a:t>
            </a:r>
            <a:r>
              <a:rPr lang="en-US">
                <a:latin typeface="Courier New"/>
              </a:rPr>
              <a:t>cuint</a:t>
            </a:r>
            <a:r>
              <a:rPr lang="en-US"/>
              <a:t>, </a:t>
            </a:r>
            <a:r>
              <a:rPr lang="en-US">
                <a:latin typeface="Courier New"/>
              </a:rPr>
              <a:t>cshort</a:t>
            </a:r>
            <a:r>
              <a:rPr lang="en-US"/>
              <a:t>, </a:t>
            </a:r>
            <a:r>
              <a:rPr lang="en-US">
                <a:latin typeface="Courier New"/>
              </a:rPr>
              <a:t>cushort</a:t>
            </a:r>
          </a:p>
          <a:p>
            <a:pPr lvl="0"/>
            <a:r>
              <a:rPr lang="en-US">
                <a:latin typeface="Courier New"/>
              </a:rPr>
              <a:t>clong</a:t>
            </a:r>
            <a:r>
              <a:rPr lang="en-US"/>
              <a:t>, </a:t>
            </a:r>
            <a:r>
              <a:rPr lang="en-US">
                <a:latin typeface="Courier New"/>
              </a:rPr>
              <a:t>clonglong</a:t>
            </a:r>
            <a:r>
              <a:rPr lang="en-US"/>
              <a:t>, </a:t>
            </a:r>
            <a:r>
              <a:rPr lang="en-US">
                <a:latin typeface="Courier New"/>
              </a:rPr>
              <a:t>culong</a:t>
            </a:r>
            <a:r>
              <a:rPr lang="en-US"/>
              <a:t>, </a:t>
            </a:r>
            <a:r>
              <a:rPr lang="en-US">
                <a:latin typeface="Courier New"/>
              </a:rPr>
              <a:t>culonglong</a:t>
            </a:r>
          </a:p>
          <a:p>
            <a:pPr lvl="0"/>
            <a:r>
              <a:rPr lang="en-US">
                <a:latin typeface="Courier New"/>
              </a:rPr>
              <a:t>cfloat</a:t>
            </a:r>
            <a:r>
              <a:rPr lang="en-US"/>
              <a:t>, </a:t>
            </a:r>
            <a:r>
              <a:rPr lang="en-US">
                <a:latin typeface="Courier New"/>
              </a:rPr>
              <a:t>cdouble</a:t>
            </a:r>
            <a:r>
              <a:rPr lang="en-US"/>
              <a:t>, </a:t>
            </a:r>
            <a:r>
              <a:rPr lang="en-US">
                <a:latin typeface="Courier New"/>
              </a:rPr>
              <a:t>clongdouble</a:t>
            </a:r>
          </a:p>
          <a:p>
            <a:pPr lvl="0"/>
            <a:r>
              <a:rPr lang="en-US">
                <a:latin typeface="Courier New"/>
              </a:rPr>
              <a:t>cchar</a:t>
            </a:r>
            <a:r>
              <a:rPr lang="en-US"/>
              <a:t>, </a:t>
            </a:r>
            <a:r>
              <a:rPr lang="en-US">
                <a:latin typeface="Courier New"/>
              </a:rPr>
              <a:t>cschar</a:t>
            </a:r>
            <a:r>
              <a:rPr lang="en-US"/>
              <a:t>, </a:t>
            </a:r>
            <a:r>
              <a:rPr lang="en-US">
                <a:latin typeface="Courier New"/>
              </a:rPr>
              <a:t>cuchar</a:t>
            </a:r>
          </a:p>
          <a:p>
            <a:pPr lvl="0"/>
            <a:r>
              <a:rPr lang="en-US">
                <a:latin typeface="Courier New"/>
              </a:rPr>
              <a:t>cstring</a:t>
            </a:r>
            <a:r>
              <a:rPr lang="en-US"/>
              <a:t>, </a:t>
            </a:r>
            <a:r>
              <a:rPr lang="en-US">
                <a:latin typeface="Courier New"/>
              </a:rPr>
              <a:t>cstringArray</a:t>
            </a:r>
          </a:p>
        </p:txBody>
      </p:sp>
    </p:spTree>
  </p:cSld>
  <p:clrMapOvr>
    <a:masterClrMapping/>
  </p:clrMapOvr>
</p:sld>
</file>

<file path=ppt/slides/slide1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To call a C-exported function</a:t>
            </a:r>
          </a:p>
          <a:p>
            <a:pPr lvl="0"/>
            <a:r>
              <a:rPr lang="en-US"/>
              <a:t>create a Nim-declared procedure declaration "wrapper"</a:t>
            </a:r>
          </a:p>
          <a:p>
            <a:pPr lvl="1"/>
            <a:r>
              <a:rPr lang="en-US"/>
              <a:t>make sure to use Nim </a:t>
            </a:r>
            <a:r>
              <a:rPr lang="en-US">
                <a:latin typeface="Courier New"/>
              </a:rPr>
              <a:t>c</a:t>
            </a:r>
            <a:r>
              <a:rPr lang="en-US"/>
              <a:t> types to match up with C types</a:t>
            </a:r>
          </a:p>
          <a:p>
            <a:pPr lvl="0"/>
            <a:r>
              <a:rPr lang="en-US"/>
              <a:t>annotate with appropriate pragmas</a:t>
            </a:r>
          </a:p>
          <a:p>
            <a:pPr lvl="1"/>
            <a:r>
              <a:rPr lang="en-US">
                <a:latin typeface="Courier New"/>
              </a:rPr>
              <a:t>importc</a:t>
            </a:r>
            <a:r>
              <a:rPr lang="en-US"/>
              <a:t> (optionally passing in exported name, if different)</a:t>
            </a:r>
          </a:p>
          <a:p>
            <a:pPr lvl="1"/>
            <a:r>
              <a:rPr lang="en-US">
                <a:latin typeface="Courier New"/>
              </a:rPr>
              <a:t>header:</a:t>
            </a:r>
            <a:r>
              <a:rPr lang="en-US"/>
              <a:t> </a:t>
            </a:r>
            <a:r>
              <a:rPr lang="en-US" i="true"/>
              <a:t>C-header-file-name</a:t>
            </a:r>
          </a:p>
          <a:p>
            <a:pPr lvl="1"/>
            <a:r>
              <a:rPr lang="en-US">
                <a:latin typeface="Courier New"/>
              </a:rPr>
              <a:t>varargs</a:t>
            </a:r>
            <a:r>
              <a:rPr lang="en-US"/>
              <a:t> (if necessary)</a:t>
            </a:r>
          </a:p>
          <a:p>
            <a:pPr lvl="1"/>
            <a:r>
              <a:rPr lang="en-US">
                <a:latin typeface="Courier New"/>
              </a:rPr>
              <a:t>discardable</a:t>
            </a:r>
            <a:r>
              <a:rPr lang="en-US"/>
              <a:t> (if return can be thrown away)</a:t>
            </a:r>
          </a:p>
          <a:p>
            <a:pPr lvl="0"/>
            <a:r>
              <a:rPr lang="en-US"/>
              <a:t>call as normal</a:t>
            </a:r>
          </a:p>
          <a:p>
            <a:pPr lvl="1"/>
            <a:r>
              <a:rPr lang="en-US"/>
              <a:t>Nim will do much of the type coercion/conversion</a:t>
            </a:r>
          </a:p>
        </p:txBody>
      </p:sp>
    </p:spTree>
  </p:cSld>
  <p:clrMapOvr>
    <a:masterClrMapping/>
  </p:clrMapOvr>
</p:sld>
</file>

<file path=ppt/slides/slide11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Simple C FFI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325265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proc puts(str: cstring) {. importc, header: "stdio.h" .}
puts("Howdy world")
proc printf(format: cstring): cint {.importc, varargs, header: "stdio.h".}
discard printf("My name is %s and I am %d years old!\n", "Ted", 50)</a:t>
            </a:r>
          </a:p>
        </p:txBody>
      </p:sp>
    </p:spTree>
  </p:cSld>
  <p:clrMapOvr>
    <a:masterClrMapping/>
  </p:clrMapOvr>
</p:sld>
</file>

<file path=ppt/slides/slide11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To use a C-declared structure/type</a:t>
            </a:r>
          </a:p>
          <a:p>
            <a:pPr lvl="0"/>
            <a:r>
              <a:rPr lang="en-US"/>
              <a:t>create a Nim-declared type "wrapper"</a:t>
            </a:r>
          </a:p>
          <a:p>
            <a:pPr lvl="0"/>
            <a:r>
              <a:rPr lang="en-US"/>
              <a:t>define the type using </a:t>
            </a:r>
            <a:r>
              <a:rPr lang="en-US">
                <a:latin typeface="Courier New"/>
              </a:rPr>
              <a:t>c</a:t>
            </a:r>
            <a:r>
              <a:rPr lang="en-US"/>
              <a:t> types to match the C declaration</a:t>
            </a:r>
          </a:p>
          <a:p>
            <a:pPr lvl="0"/>
            <a:r>
              <a:rPr lang="en-US"/>
              <a:t>annotate with the appropriate pragmas</a:t>
            </a:r>
          </a:p>
          <a:p>
            <a:pPr lvl="1"/>
            <a:r>
              <a:rPr lang="en-US">
                <a:latin typeface="Courier New"/>
              </a:rPr>
              <a:t>importc: struct</a:t>
            </a:r>
            <a:r>
              <a:rPr lang="en-US"/>
              <a:t> </a:t>
            </a:r>
            <a:r>
              <a:rPr lang="en-US" i="true"/>
              <a:t>C-struct-name</a:t>
            </a:r>
          </a:p>
          <a:p>
            <a:pPr lvl="1"/>
            <a:r>
              <a:rPr lang="en-US">
                <a:latin typeface="Courier New"/>
              </a:rPr>
              <a:t>header:</a:t>
            </a:r>
            <a:r>
              <a:rPr lang="en-US"/>
              <a:t> </a:t>
            </a:r>
            <a:r>
              <a:rPr lang="en-US" i="true"/>
              <a:t>C-header-file-name</a:t>
            </a:r>
          </a:p>
          <a:p>
            <a:pPr lvl="0"/>
            <a:r>
              <a:rPr lang="en-US"/>
              <a:t>use as normal</a:t>
            </a:r>
          </a:p>
        </p:txBody>
      </p:sp>
    </p:spTree>
  </p:cSld>
  <p:clrMapOvr>
    <a:masterClrMapping/>
  </p:clrMapOvr>
</p:sld>
</file>

<file path=ppt/slides/slide11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FFI to C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Simple C types FFI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22939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
  CTime = int64
proc time(arg: ptr CTime): CTime {.importc, header: "&lt;time.h&gt;".}
type
  TM {.importc: "struct tm", header: "&lt;time.h&gt;".} = object
    tm_min: cint
    tm_hour: cint
proc localtime(time: ptr CTime): ptr TM {.importc, header: "&lt;time.h&gt;".}   #1
var seconds = time(nil)                                                   #2
let tm = localtime(addr seconds)                                          #3
echo(tm.tm_hour, ":", tm.tm_min)                                          #4</a:t>
            </a:r>
          </a:p>
        </p:txBody>
      </p:sp>
    </p:spTree>
  </p:cSld>
  <p:clrMapOvr>
    <a:masterClrMapping/>
  </p:clrMapOvr>
</p:sld>
</file>

<file path=ppt/slides/slide11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Nim is...</a:t>
            </a:r>
          </a:p>
          <a:p>
            <a:pPr lvl="0"/>
            <a:r>
              <a:rPr lang="en-US"/>
              <a:t>... a pretty nice language</a:t>
            </a:r>
          </a:p>
          <a:p>
            <a:pPr lvl="0"/>
            <a:r>
              <a:rPr lang="en-US"/>
              <a:t>... easily applicable to both systems and web development</a:t>
            </a:r>
          </a:p>
          <a:p>
            <a:pPr lvl="0"/>
            <a:r>
              <a:rPr lang="en-US"/>
              <a:t>... syntactically a blend of C/C++ and Python</a:t>
            </a:r>
          </a:p>
          <a:p>
            <a:pPr lvl="0"/>
            <a:r>
              <a:rPr lang="en-US"/>
              <a:t>... conceptually relatively easy to follow</a:t>
            </a:r>
          </a:p>
        </p:txBody>
      </p:sp>
    </p:spTree>
  </p:cSld>
  <p:clrMapOvr>
    <a:masterClrMapping/>
  </p:clrMapOvr>
</p:sld>
</file>

<file path=ppt/slides/slide11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Resources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Where to go to go get more</a:t>
            </a:r>
            <a:endParaRPr lang="en-US" smtClean="0"/>
          </a:p>
        </p:txBody>
      </p:sp>
    </p:spTree>
  </p:cSld>
  <p:clrMapOvr>
    <a:masterClrMapping/>
  </p:clrMapOvr>
</p:sld>
</file>

<file path=ppt/slides/slide11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Resources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Web</a:t>
            </a:r>
          </a:p>
          <a:p>
            <a:pPr lvl="0"/>
            <a:r>
              <a:rPr lang="en-US"/>
              <a:t>Nim manual</a:t>
            </a:r>
          </a:p>
          <a:p>
            <a:pPr lvl="1">
              <a:buChar char=" "/>
            </a:pPr>
            <a:r>
              <a:rPr lang="en-US"/>
              <a:t>https://nim-lang.org/docs/manual.html</a:t>
            </a:r>
          </a:p>
          <a:p>
            <a:pPr lvl="0"/>
            <a:r>
              <a:rPr lang="en-US"/>
              <a:t>Nim basics tutorial</a:t>
            </a:r>
          </a:p>
          <a:p>
            <a:pPr lvl="1">
              <a:buChar char=" "/>
            </a:pPr>
            <a:r>
              <a:rPr lang="en-US"/>
              <a:t>https://narimiran.github.io/nim-basics/</a:t>
            </a:r>
          </a:p>
          <a:p>
            <a:pPr lvl="0"/>
            <a:r>
              <a:rPr lang="en-US"/>
              <a:t>Nim tutorial</a:t>
            </a:r>
          </a:p>
          <a:p>
            <a:pPr lvl="1">
              <a:buChar char=" "/>
            </a:pPr>
            <a:r>
              <a:rPr lang="en-US"/>
              <a:t>https://nim-lang.org/docs/tut1.html</a:t>
            </a:r>
          </a:p>
          <a:p>
            <a:pPr lvl="1">
              <a:buChar char=" "/>
            </a:pPr>
            <a:r>
              <a:rPr lang="en-US"/>
              <a:t>https://nim-lang.org/docs/tut2.html (Advanced constructs)</a:t>
            </a:r>
          </a:p>
          <a:p>
            <a:pPr lvl="1">
              <a:buChar char=" "/>
            </a:pPr>
            <a:r>
              <a:rPr lang="en-US"/>
              <a:t>https://nim-lang.org/docs/tut3.html (Macros)</a:t>
            </a:r>
          </a:p>
        </p:txBody>
      </p:sp>
    </p:spTree>
  </p:cSld>
  <p:clrMapOvr>
    <a:masterClrMapping/>
  </p:clrMapOvr>
</p:sld>
</file>

<file path=ppt/slides/slide11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Resources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Web</a:t>
            </a:r>
          </a:p>
          <a:p>
            <a:pPr lvl="0"/>
            <a:r>
              <a:rPr lang="en-US"/>
              <a:t>Nim backends</a:t>
            </a:r>
          </a:p>
          <a:p>
            <a:pPr lvl="1">
              <a:buChar char=" "/>
            </a:pPr>
            <a:r>
              <a:rPr lang="en-US"/>
              <a:t>https://nim-lang.org/docs/backends.html</a:t>
            </a:r>
          </a:p>
          <a:p>
            <a:pPr lvl="0"/>
            <a:r>
              <a:rPr lang="en-US"/>
              <a:t>NimScript</a:t>
            </a:r>
          </a:p>
          <a:p>
            <a:pPr lvl="1">
              <a:buChar char=" "/>
            </a:pPr>
            <a:r>
              <a:rPr lang="en-US"/>
              <a:t>https://nim-lang.org/docs/nims.html</a:t>
            </a:r>
          </a:p>
        </p:txBody>
      </p:sp>
    </p:spTree>
  </p:cSld>
  <p:clrMapOvr>
    <a:masterClrMapping/>
  </p:clrMapOvr>
</p:sld>
</file>

<file path=ppt/slides/slide11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Resources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Books</a:t>
            </a:r>
          </a:p>
          <a:p>
            <a:pPr lvl="0"/>
            <a:r>
              <a:rPr lang="en-US" i="true"/>
              <a:t>Mastering Nim</a:t>
            </a:r>
            <a:r>
              <a:rPr lang="en-US"/>
              <a:t>, Rumpf</a:t>
            </a:r>
          </a:p>
          <a:p>
            <a:pPr lvl="1">
              <a:buChar char=" "/>
            </a:pPr>
            <a:r>
              <a:rPr lang="en-US"/>
              <a:t>https://www.amazon.com/Mastering-Nim-complete-programming-language-ebook/dp/B0CGGHZ4HP/ref=tmm_kin_swatch_0</a:t>
            </a:r>
          </a:p>
          <a:p>
            <a:pPr lvl="0"/>
            <a:r>
              <a:rPr lang="en-US" i="true"/>
              <a:t>Nim Programming Language Made Easy</a:t>
            </a:r>
            <a:r>
              <a:rPr lang="en-US"/>
              <a:t>, Smith</a:t>
            </a:r>
          </a:p>
          <a:p>
            <a:pPr lvl="1">
              <a:buChar char=" "/>
            </a:pPr>
            <a:r>
              <a:rPr lang="en-US"/>
              <a:t>https://www.amazon.com/Programming-Language-Made-Easy-Comprehensive-ebook/dp/B0DKB3564J/ref=sr_1_4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Lexical</a:t>
            </a:r>
          </a:p>
          <a:p>
            <a:pPr lvl="0"/>
            <a:r>
              <a:rPr lang="en-US"/>
              <a:t>Single-line comments start with </a:t>
            </a:r>
            <a:r>
              <a:rPr lang="en-US">
                <a:latin typeface="Courier New"/>
              </a:rPr>
              <a:t>#</a:t>
            </a:r>
          </a:p>
          <a:p>
            <a:pPr lvl="0"/>
            <a:r>
              <a:rPr lang="en-US"/>
              <a:t>Documentation comments start with </a:t>
            </a:r>
            <a:r>
              <a:rPr lang="en-US">
                <a:latin typeface="Courier New"/>
              </a:rPr>
              <a:t>##</a:t>
            </a:r>
          </a:p>
          <a:p>
            <a:pPr lvl="0"/>
            <a:r>
              <a:rPr lang="en-US"/>
              <a:t>Multi-line comments bracketed with </a:t>
            </a:r>
            <a:r>
              <a:rPr lang="en-US">
                <a:latin typeface="Courier New"/>
              </a:rPr>
              <a:t>#[</a:t>
            </a:r>
            <a:r>
              <a:rPr lang="en-US"/>
              <a:t> and </a:t>
            </a:r>
            <a:r>
              <a:rPr lang="en-US">
                <a:latin typeface="Courier New"/>
              </a:rPr>
              <a:t>]#</a:t>
            </a:r>
          </a:p>
          <a:p>
            <a:pPr lvl="1">
              <a:buChar char=" "/>
            </a:pPr>
            <a:r>
              <a:rPr lang="en-US"/>
              <a:t>and can be nested</a:t>
            </a:r>
          </a:p>
          <a:p>
            <a:pPr lvl="0"/>
            <a:r>
              <a:rPr lang="en-US"/>
              <a:t>Keywords can be used as identifiers if backtick-enclosed</a:t>
            </a:r>
          </a:p>
          <a:p>
            <a:pPr lvl="0"/>
            <a:r>
              <a:rPr lang="en-US"/>
              <a:t>Pragmas are </a:t>
            </a:r>
            <a:r>
              <a:rPr lang="en-US">
                <a:latin typeface="Courier New"/>
              </a:rPr>
              <a:t>{.</a:t>
            </a:r>
            <a:r>
              <a:rPr lang="en-US"/>
              <a:t> ... </a:t>
            </a:r>
            <a:r>
              <a:rPr lang="en-US">
                <a:latin typeface="Courier New"/>
              </a:rPr>
              <a:t>.}</a:t>
            </a:r>
            <a:r>
              <a:rPr lang="en-US"/>
              <a:t>-bracketed</a:t>
            </a:r>
          </a:p>
        </p:txBody>
      </p:sp>
    </p:spTree>
  </p:cSld>
  <p:clrMapOvr>
    <a:masterClrMapping/>
  </p:clrMapOvr>
</p:sld>
</file>

<file path=ppt/slides/slide12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Credentials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Who is this guy?</a:t>
            </a:r>
          </a:p>
          <a:p>
            <a:pPr lvl="0"/>
            <a:r>
              <a:rPr lang="en-US"/>
              <a:t>Architect, Engineering Manager/Leader, "force multiplier"</a:t>
            </a:r>
          </a:p>
          <a:p>
            <a:pPr lvl="1"/>
            <a:r>
              <a:rPr lang="en-US"/>
              <a:t>http://www.newardassociates.com</a:t>
            </a:r>
          </a:p>
          <a:p>
            <a:pPr lvl="1"/>
            <a:r>
              <a:rPr lang="en-US"/>
              <a:t>http://blogs.newardassociates.com</a:t>
            </a:r>
          </a:p>
          <a:p>
            <a:pPr lvl="0"/>
            <a:r>
              <a:rPr lang="en-US"/>
              <a:t>Books</a:t>
            </a:r>
          </a:p>
          <a:p>
            <a:pPr lvl="1"/>
            <a:r>
              <a:rPr lang="en-US" i="true"/>
              <a:t>Developer Relations Activity Patterns</a:t>
            </a:r>
            <a:r>
              <a:rPr lang="en-US"/>
              <a:t> (w/Woodruff, et al; APress, 2026)</a:t>
            </a:r>
          </a:p>
          <a:p>
            <a:pPr lvl="1"/>
            <a:r>
              <a:rPr lang="en-US" i="true"/>
              <a:t>Professional F# 2.0</a:t>
            </a:r>
            <a:r>
              <a:rPr lang="en-US"/>
              <a:t> (w/Erickson, et al; Wrox, 2010)</a:t>
            </a:r>
          </a:p>
          <a:p>
            <a:pPr lvl="1"/>
            <a:r>
              <a:rPr lang="en-US" i="true"/>
              <a:t>Effective Enterprise Java</a:t>
            </a:r>
            <a:r>
              <a:rPr lang="en-US"/>
              <a:t> (Addison-Wesley, 2004)</a:t>
            </a:r>
          </a:p>
          <a:p>
            <a:pPr lvl="1"/>
            <a:r>
              <a:rPr lang="en-US" i="true"/>
              <a:t>SSCLI Essentials</a:t>
            </a:r>
            <a:r>
              <a:rPr lang="en-US"/>
              <a:t> (w/Stutz, et al; OReilly, 2003)</a:t>
            </a:r>
          </a:p>
          <a:p>
            <a:pPr lvl="1"/>
            <a:r>
              <a:rPr lang="en-US" i="true"/>
              <a:t>Server-Based Java Programming</a:t>
            </a:r>
            <a:r>
              <a:rPr lang="en-US"/>
              <a:t> (Manning, 2000)</a:t>
            </a:r>
          </a:p>
        </p:txBody>
      </p:sp>
    </p:spTree>
  </p:cSld>
  <p:clrMapOvr>
    <a:masterClrMapping/>
  </p:clrMapOvr>
</p:sld>
</file>

<file path=ppt/slides/slide12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Appendices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 little extra</a:t>
            </a:r>
            <a:endParaRPr lang="en-US" smtClean="0"/>
          </a:p>
        </p:txBody>
      </p:sp>
    </p:spTree>
  </p:cSld>
  <p:clrMapOvr>
    <a:masterClrMapping/>
  </p:clrMapOvr>
</p:sld>
</file>

<file path=ppt/slides/slide12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What to do when code goes to the Bad Place</a:t>
            </a:r>
            <a:endParaRPr lang="en-US" smtClean="0"/>
          </a:p>
        </p:txBody>
      </p:sp>
    </p:spTree>
  </p:cSld>
  <p:clrMapOvr>
    <a:masterClrMapping/>
  </p:clrMapOvr>
</p:sld>
</file>

<file path=ppt/slides/slide12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Concept</a:t>
            </a:r>
          </a:p>
          <a:p>
            <a:pPr lvl="0"/>
            <a:r>
              <a:rPr lang="en-US"/>
              <a:t>value propagating upwards through the stack</a:t>
            </a:r>
          </a:p>
          <a:p>
            <a:pPr lvl="0"/>
            <a:r>
              <a:rPr lang="en-US"/>
              <a:t>value can be intercepted, stopping propagation</a:t>
            </a:r>
          </a:p>
          <a:p>
            <a:pPr lvl="0"/>
            <a:r>
              <a:rPr lang="en-US"/>
              <a:t>failure to intercept eventually terminates thread/process</a:t>
            </a:r>
          </a:p>
        </p:txBody>
      </p:sp>
    </p:spTree>
  </p:cSld>
  <p:clrMapOvr>
    <a:masterClrMapping/>
  </p:clrMapOvr>
</p:sld>
</file>

<file path=ppt/slides/slide12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Syntax</a:t>
            </a:r>
          </a:p>
          <a:p>
            <a:pPr lvl="0"/>
            <a:r>
              <a:rPr lang="en-US">
                <a:latin typeface="Courier New"/>
              </a:rPr>
              <a:t>raise</a:t>
            </a:r>
            <a:r>
              <a:rPr lang="en-US"/>
              <a:t> </a:t>
            </a:r>
            <a:r>
              <a:rPr lang="en-US" i="true"/>
              <a:t>value</a:t>
            </a:r>
            <a:r>
              <a:rPr lang="en-US"/>
              <a:t> : begins propagating expression value</a:t>
            </a:r>
          </a:p>
          <a:p>
            <a:pPr lvl="0"/>
            <a:r>
              <a:rPr lang="en-US">
                <a:latin typeface="Courier New"/>
              </a:rPr>
              <a:t>raise</a:t>
            </a:r>
            <a:r>
              <a:rPr lang="en-US"/>
              <a:t> : re-raises existing exception value</a:t>
            </a:r>
          </a:p>
          <a:p>
            <a:pPr lvl="0"/>
            <a:r>
              <a:rPr lang="en-US"/>
              <a:t>typically exception types...</a:t>
            </a:r>
          </a:p>
          <a:p>
            <a:pPr lvl="1"/>
            <a:r>
              <a:rPr lang="en-US"/>
              <a:t>extend </a:t>
            </a:r>
            <a:r>
              <a:rPr lang="en-US">
                <a:latin typeface="Courier New"/>
              </a:rPr>
              <a:t>system.Exception</a:t>
            </a:r>
          </a:p>
          <a:p>
            <a:pPr lvl="1"/>
            <a:r>
              <a:rPr lang="en-US"/>
              <a:t>suffixed with "Error"</a:t>
            </a:r>
          </a:p>
        </p:txBody>
      </p:sp>
    </p:spTree>
  </p:cSld>
  <p:clrMapOvr>
    <a:masterClrMapping/>
  </p:clrMapOvr>
</p:sld>
</file>

<file path=ppt/slides/slide12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Syntax</a:t>
            </a:r>
          </a:p>
          <a:p>
            <a:pPr lvl="0"/>
            <a:r>
              <a:rPr lang="en-US">
                <a:latin typeface="Courier New"/>
              </a:rPr>
              <a:t>try:</a:t>
            </a:r>
            <a:r>
              <a:rPr lang="en-US"/>
              <a:t> : sets up guarded block</a:t>
            </a:r>
          </a:p>
          <a:p>
            <a:pPr lvl="0"/>
            <a:r>
              <a:rPr lang="en-US">
                <a:latin typeface="Courier New"/>
              </a:rPr>
              <a:t>except </a:t>
            </a:r>
            <a:r>
              <a:rPr lang="en-US"/>
              <a:t> </a:t>
            </a:r>
            <a:r>
              <a:rPr lang="en-US" i="true"/>
              <a:t>exception-type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: block handler</a:t>
            </a:r>
          </a:p>
          <a:p>
            <a:pPr lvl="0"/>
            <a:r>
              <a:rPr lang="en-US">
                <a:latin typeface="Courier New"/>
              </a:rPr>
              <a:t>finally:</a:t>
            </a:r>
            <a:r>
              <a:rPr lang="en-US"/>
              <a:t> : always-executed block</a:t>
            </a:r>
          </a:p>
        </p:txBody>
      </p:sp>
    </p:spTree>
  </p:cSld>
  <p:clrMapOvr>
    <a:masterClrMapping/>
  </p:clrMapOvr>
</p:sld>
</file>

<file path=ppt/slides/slide12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Exception object access</a:t>
            </a:r>
          </a:p>
          <a:p>
            <a:pPr lvl="0"/>
            <a:r>
              <a:rPr lang="en-US">
                <a:latin typeface="Courier New"/>
              </a:rPr>
              <a:t>system</a:t>
            </a:r>
            <a:r>
              <a:rPr lang="en-US"/>
              <a:t> module</a:t>
            </a:r>
          </a:p>
          <a:p>
            <a:pPr lvl="0"/>
            <a:r>
              <a:rPr lang="en-US">
                <a:latin typeface="Courier New"/>
              </a:rPr>
              <a:t>getCurrentException()</a:t>
            </a:r>
          </a:p>
          <a:p>
            <a:pPr lvl="0"/>
            <a:r>
              <a:rPr lang="en-US">
                <a:latin typeface="Courier New"/>
              </a:rPr>
              <a:t>getCurrentExceptionMsg()</a:t>
            </a:r>
          </a:p>
        </p:txBody>
      </p:sp>
    </p:spTree>
  </p:cSld>
  <p:clrMapOvr>
    <a:masterClrMapping/>
  </p:clrMapOvr>
</p:sld>
</file>

<file path=ppt/slides/slide12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Annotating procedure signatures</a:t>
            </a:r>
          </a:p>
          <a:p>
            <a:pPr lvl="0"/>
            <a:r>
              <a:rPr lang="en-US">
                <a:latin typeface="Courier New"/>
              </a:rPr>
              <a:t>{. raises [</a:t>
            </a:r>
            <a:r>
              <a:rPr lang="en-US"/>
              <a:t> </a:t>
            </a:r>
            <a:r>
              <a:rPr lang="en-US" i="true"/>
              <a:t>error-type-list</a:t>
            </a:r>
            <a:r>
              <a:rPr lang="en-US"/>
              <a:t> </a:t>
            </a:r>
            <a:r>
              <a:rPr lang="en-US">
                <a:latin typeface="Courier New"/>
              </a:rPr>
              <a:t>] .}</a:t>
            </a:r>
          </a:p>
          <a:p>
            <a:pPr lvl="0"/>
            <a:r>
              <a:rPr lang="en-US"/>
              <a:t>compiler will verify exception types during compile-time</a:t>
            </a:r>
          </a:p>
        </p:txBody>
      </p:sp>
    </p:spTree>
  </p:cSld>
  <p:clrMapOvr>
    <a:masterClrMapping/>
  </p:clrMapOvr>
</p:sld>
</file>

<file path=ppt/slides/slide12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FFI to JS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Integrating with the browser</a:t>
            </a: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Syntax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515344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# This is a comment
#[ This is
    a multiline
    comment ]#
# var and let are both keywords but here we use them as identifiers
var `var` = 42
let `let` = 8
assert `var` + `let` == 50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Local bindings</a:t>
            </a:r>
          </a:p>
          <a:p>
            <a:pPr lvl="0"/>
            <a:r>
              <a:rPr lang="en-US" i="true"/>
              <a:t>declaration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</a:t>
            </a:r>
            <a:r>
              <a:rPr lang="en-US">
                <a:latin typeface="Courier New"/>
              </a:rPr>
              <a:t>=</a:t>
            </a:r>
            <a:r>
              <a:rPr lang="en-US"/>
              <a:t> </a:t>
            </a:r>
            <a:r>
              <a:rPr lang="en-US" i="true"/>
              <a:t>value</a:t>
            </a:r>
          </a:p>
          <a:p>
            <a:pPr lvl="0"/>
            <a:r>
              <a:rPr lang="en-US"/>
              <a:t>Declarations</a:t>
            </a:r>
          </a:p>
          <a:p>
            <a:pPr lvl="1"/>
            <a:r>
              <a:rPr lang="en-US">
                <a:latin typeface="Courier New"/>
              </a:rPr>
              <a:t>var</a:t>
            </a:r>
            <a:r>
              <a:rPr lang="en-US"/>
              <a:t>: mutable/variable</a:t>
            </a:r>
          </a:p>
          <a:p>
            <a:pPr lvl="1"/>
            <a:r>
              <a:rPr lang="en-US">
                <a:latin typeface="Courier New"/>
              </a:rPr>
              <a:t>const</a:t>
            </a:r>
            <a:r>
              <a:rPr lang="en-US"/>
              <a:t>: compile-time-known immutable binding</a:t>
            </a:r>
          </a:p>
          <a:p>
            <a:pPr lvl="1"/>
            <a:r>
              <a:rPr lang="en-US">
                <a:latin typeface="Courier New"/>
              </a:rPr>
              <a:t>let</a:t>
            </a:r>
            <a:r>
              <a:rPr lang="en-US"/>
              <a:t>: non-compile-known immutable binding</a:t>
            </a:r>
          </a:p>
          <a:p>
            <a:pPr lvl="0"/>
            <a:r>
              <a:rPr lang="en-US" i="true"/>
              <a:t>name</a:t>
            </a:r>
            <a:r>
              <a:rPr lang="en-US"/>
              <a:t>s are UTF-8 strings</a:t>
            </a:r>
          </a:p>
          <a:p>
            <a:pPr lvl="1">
              <a:buChar char=" "/>
            </a:pPr>
            <a:r>
              <a:rPr lang="en-US"/>
              <a:t>case- and underscore-insensitive, except for first character</a:t>
            </a:r>
          </a:p>
          <a:p>
            <a:pPr lvl="0"/>
            <a:r>
              <a:rPr lang="en-US" i="true"/>
              <a:t>type</a:t>
            </a:r>
            <a:r>
              <a:rPr lang="en-US"/>
              <a:t> is optional if </a:t>
            </a:r>
            <a:r>
              <a:rPr lang="en-US" i="true"/>
              <a:t>value</a:t>
            </a:r>
            <a:r>
              <a:rPr lang="en-US"/>
              <a:t> is provided (type-inference)</a:t>
            </a:r>
          </a:p>
          <a:p>
            <a:pPr lvl="0"/>
            <a:r>
              <a:rPr lang="en-US"/>
              <a:t>Multiple declaration syntax is supported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Declarations in Nim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99137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a: int      # mutable integer, no value explicitly set (0)
var b = 7       # mutable inferred integer set to 7
var 
  c = -11       # mutable inferred integer set to -11
  d = "Hello"   # mutable inferred string set to "Hello"
  e = '/'       # mutable inferred character set to '/'
var f1, f2 = 37 # mutable inferred integer set to variables
const g = 35    # immutable integer set to compile-time value  
var k = 27      # mutable inferred integer set to 27 (runtime value)
let j = 2 * k   # immutable integer set to runtime value
let l = 128'i16 # mutable 16-bit integer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Boolean</a:t>
            </a:r>
          </a:p>
          <a:p>
            <a:pPr lvl="0"/>
            <a:r>
              <a:rPr lang="en-US">
                <a:latin typeface="Courier New"/>
              </a:rPr>
              <a:t>true</a:t>
            </a:r>
            <a:r>
              <a:rPr lang="en-US"/>
              <a:t>, </a:t>
            </a:r>
            <a:r>
              <a:rPr lang="en-US">
                <a:latin typeface="Courier New"/>
              </a:rPr>
              <a:t>false</a:t>
            </a:r>
            <a:r>
              <a:rPr lang="en-US"/>
              <a:t> literals</a:t>
            </a:r>
          </a:p>
          <a:p>
            <a:pPr lvl="0"/>
            <a:r>
              <a:rPr lang="en-US"/>
              <a:t>Relational operators:</a:t>
            </a:r>
          </a:p>
          <a:p>
            <a:pPr lvl="1"/>
            <a:r>
              <a:rPr lang="en-US">
                <a:latin typeface="Courier New"/>
              </a:rPr>
              <a:t>==</a:t>
            </a:r>
            <a:r>
              <a:rPr lang="en-US"/>
              <a:t>: equality</a:t>
            </a:r>
          </a:p>
          <a:p>
            <a:pPr lvl="1"/>
            <a:r>
              <a:rPr lang="en-US">
                <a:latin typeface="Courier New"/>
              </a:rPr>
              <a:t>!=</a:t>
            </a:r>
            <a:r>
              <a:rPr lang="en-US"/>
              <a:t>: inequality</a:t>
            </a:r>
          </a:p>
          <a:p>
            <a:pPr lvl="1"/>
            <a:r>
              <a:rPr lang="en-US">
                <a:latin typeface="Courier New"/>
              </a:rPr>
              <a:t>&lt;</a:t>
            </a:r>
            <a:r>
              <a:rPr lang="en-US"/>
              <a:t>, </a:t>
            </a:r>
            <a:r>
              <a:rPr lang="en-US">
                <a:latin typeface="Courier New"/>
              </a:rPr>
              <a:t>&lt;=</a:t>
            </a:r>
            <a:r>
              <a:rPr lang="en-US"/>
              <a:t>, </a:t>
            </a:r>
            <a:r>
              <a:rPr lang="en-US">
                <a:latin typeface="Courier New"/>
              </a:rPr>
              <a:t>&gt;</a:t>
            </a:r>
            <a:r>
              <a:rPr lang="en-US"/>
              <a:t>, </a:t>
            </a:r>
            <a:r>
              <a:rPr lang="en-US">
                <a:latin typeface="Courier New"/>
              </a:rPr>
              <a:t>&gt;=</a:t>
            </a:r>
            <a:r>
              <a:rPr lang="en-US"/>
              <a:t>, per usual</a:t>
            </a:r>
          </a:p>
          <a:p>
            <a:pPr lvl="0"/>
            <a:r>
              <a:rPr lang="en-US"/>
              <a:t>Logical operators:</a:t>
            </a:r>
          </a:p>
          <a:p>
            <a:pPr lvl="1"/>
            <a:r>
              <a:rPr lang="en-US">
                <a:latin typeface="Courier New"/>
              </a:rPr>
              <a:t>and</a:t>
            </a:r>
            <a:r>
              <a:rPr lang="en-US"/>
              <a:t>: both operands must be true</a:t>
            </a:r>
          </a:p>
          <a:p>
            <a:pPr lvl="1"/>
            <a:r>
              <a:rPr lang="en-US">
                <a:latin typeface="Courier New"/>
              </a:rPr>
              <a:t>or</a:t>
            </a:r>
            <a:r>
              <a:rPr lang="en-US"/>
              <a:t>: either operand can be true</a:t>
            </a:r>
          </a:p>
          <a:p>
            <a:pPr lvl="1"/>
            <a:r>
              <a:rPr lang="en-US">
                <a:latin typeface="Courier New"/>
              </a:rPr>
              <a:t>xor</a:t>
            </a:r>
            <a:r>
              <a:rPr lang="en-US"/>
              <a:t>: true if only one operand is true</a:t>
            </a:r>
          </a:p>
          <a:p>
            <a:pPr lvl="1"/>
            <a:r>
              <a:rPr lang="en-US">
                <a:latin typeface="Courier New"/>
              </a:rPr>
              <a:t>not</a:t>
            </a:r>
            <a:r>
              <a:rPr lang="en-US"/>
              <a:t>: negates the truth value of the operand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Booleans in Nim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22939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let
  rg = 31
  rh = 99
echo "rg is greater than rh: ", rg &gt; rh
echo "rg is smaller than rh: ", rg &lt; rh
echo "rg is equal to rh: ", rg == rh
echo "rg is not equal to rh: ", rg != rh
echo "T and T: ", true and true
echo "T or F: ", true or false
echo "F xor F: ", false xor false
echo "not F: ", not false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Integers</a:t>
            </a:r>
          </a:p>
          <a:p>
            <a:pPr lvl="0"/>
            <a:r>
              <a:rPr lang="en-US">
                <a:latin typeface="Courier New"/>
              </a:rPr>
              <a:t>int</a:t>
            </a:r>
            <a:r>
              <a:rPr lang="en-US"/>
              <a:t>, </a:t>
            </a:r>
            <a:r>
              <a:rPr lang="en-US">
                <a:latin typeface="Courier New"/>
              </a:rPr>
              <a:t>int</a:t>
            </a:r>
            <a:r>
              <a:rPr lang="en-US" i="true"/>
              <a:t>N</a:t>
            </a:r>
            <a:r>
              <a:rPr lang="en-US"/>
              <a:t> where </a:t>
            </a:r>
            <a:r>
              <a:rPr lang="en-US" i="true"/>
              <a:t>N</a:t>
            </a:r>
            <a:r>
              <a:rPr lang="en-US"/>
              <a:t> is 8, 16, 32, 64</a:t>
            </a:r>
          </a:p>
          <a:p>
            <a:pPr lvl="0"/>
            <a:r>
              <a:rPr lang="en-US">
                <a:latin typeface="Courier New"/>
              </a:rPr>
              <a:t>uint</a:t>
            </a:r>
            <a:r>
              <a:rPr lang="en-US"/>
              <a:t>, </a:t>
            </a:r>
            <a:r>
              <a:rPr lang="en-US">
                <a:latin typeface="Courier New"/>
              </a:rPr>
              <a:t>uint</a:t>
            </a:r>
            <a:r>
              <a:rPr lang="en-US" i="true"/>
              <a:t>N</a:t>
            </a:r>
            <a:r>
              <a:rPr lang="en-US"/>
              <a:t> where </a:t>
            </a:r>
            <a:r>
              <a:rPr lang="en-US" i="true"/>
              <a:t>N</a:t>
            </a:r>
            <a:r>
              <a:rPr lang="en-US"/>
              <a:t> is 8, 16, 32, 64</a:t>
            </a:r>
          </a:p>
          <a:p>
            <a:pPr lvl="0"/>
            <a:r>
              <a:rPr lang="en-US"/>
              <a:t>literals use </a:t>
            </a:r>
            <a:r>
              <a:rPr lang="en-US">
                <a:latin typeface="Courier New"/>
              </a:rPr>
              <a:t>_</a:t>
            </a:r>
            <a:r>
              <a:rPr lang="en-US"/>
              <a:t> as thousands separator</a:t>
            </a:r>
          </a:p>
          <a:p>
            <a:pPr lvl="0"/>
            <a:r>
              <a:rPr lang="en-US"/>
              <a:t>usual mathematical operators: </a:t>
            </a:r>
            <a:r>
              <a:rPr lang="en-US">
                <a:latin typeface="Courier New"/>
              </a:rPr>
              <a:t>+</a:t>
            </a:r>
            <a:r>
              <a:rPr lang="en-US"/>
              <a:t>, </a:t>
            </a:r>
            <a:r>
              <a:rPr lang="en-US">
                <a:latin typeface="Courier New"/>
              </a:rPr>
              <a:t>-</a:t>
            </a:r>
            <a:r>
              <a:rPr lang="en-US"/>
              <a:t>, </a:t>
            </a:r>
            <a:r>
              <a:rPr lang="en-US">
                <a:latin typeface="Courier New"/>
              </a:rPr>
              <a:t>*</a:t>
            </a:r>
            <a:r>
              <a:rPr lang="en-US"/>
              <a:t>, </a:t>
            </a:r>
            <a:r>
              <a:rPr lang="en-US">
                <a:latin typeface="Courier New"/>
              </a:rPr>
              <a:t>/</a:t>
            </a:r>
          </a:p>
          <a:p>
            <a:pPr lvl="1"/>
            <a:r>
              <a:rPr lang="en-US">
                <a:latin typeface="Courier New"/>
              </a:rPr>
              <a:t>+</a:t>
            </a:r>
            <a:r>
              <a:rPr lang="en-US"/>
              <a:t>, </a:t>
            </a:r>
            <a:r>
              <a:rPr lang="en-US">
                <a:latin typeface="Courier New"/>
              </a:rPr>
              <a:t>-</a:t>
            </a:r>
            <a:r>
              <a:rPr lang="en-US"/>
              <a:t>, </a:t>
            </a:r>
            <a:r>
              <a:rPr lang="en-US">
                <a:latin typeface="Courier New"/>
              </a:rPr>
              <a:t>*</a:t>
            </a:r>
            <a:r>
              <a:rPr lang="en-US"/>
              <a:t> produce integer result</a:t>
            </a:r>
          </a:p>
          <a:p>
            <a:pPr lvl="1"/>
            <a:r>
              <a:rPr lang="en-US">
                <a:latin typeface="Courier New"/>
              </a:rPr>
              <a:t>/</a:t>
            </a:r>
            <a:r>
              <a:rPr lang="en-US"/>
              <a:t> produces floating-point result</a:t>
            </a:r>
          </a:p>
          <a:p>
            <a:pPr lvl="1"/>
            <a:r>
              <a:rPr lang="en-US">
                <a:latin typeface="Courier New"/>
              </a:rPr>
              <a:t>div</a:t>
            </a:r>
            <a:r>
              <a:rPr lang="en-US"/>
              <a:t> produces integer (no-remainder) result</a:t>
            </a:r>
          </a:p>
          <a:p>
            <a:pPr lvl="1"/>
            <a:r>
              <a:rPr lang="en-US">
                <a:latin typeface="Courier New"/>
              </a:rPr>
              <a:t>mod</a:t>
            </a:r>
            <a:r>
              <a:rPr lang="en-US"/>
              <a:t> produces modulo (remainer-only) result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Floats</a:t>
            </a:r>
          </a:p>
          <a:p>
            <a:pPr lvl="0"/>
            <a:r>
              <a:rPr lang="en-US">
                <a:latin typeface="Courier New"/>
              </a:rPr>
              <a:t>float</a:t>
            </a:r>
            <a:r>
              <a:rPr lang="en-US"/>
              <a:t>, </a:t>
            </a:r>
            <a:r>
              <a:rPr lang="en-US">
                <a:latin typeface="Courier New"/>
              </a:rPr>
              <a:t>f</a:t>
            </a:r>
            <a:r>
              <a:rPr lang="en-US"/>
              <a:t>, </a:t>
            </a:r>
            <a:r>
              <a:rPr lang="en-US">
                <a:latin typeface="Courier New"/>
              </a:rPr>
              <a:t>f32</a:t>
            </a:r>
            <a:r>
              <a:rPr lang="en-US"/>
              <a:t>, </a:t>
            </a:r>
            <a:r>
              <a:rPr lang="en-US">
                <a:latin typeface="Courier New"/>
              </a:rPr>
              <a:t>d</a:t>
            </a:r>
            <a:r>
              <a:rPr lang="en-US"/>
              <a:t>, </a:t>
            </a:r>
            <a:r>
              <a:rPr lang="en-US">
                <a:latin typeface="Courier New"/>
              </a:rPr>
              <a:t>f64</a:t>
            </a:r>
          </a:p>
          <a:p>
            <a:pPr lvl="0"/>
            <a:r>
              <a:rPr lang="en-US"/>
              <a:t>follows floating-point standard</a:t>
            </a:r>
          </a:p>
          <a:p>
            <a:pPr lvl="0"/>
            <a:r>
              <a:rPr lang="en-US"/>
              <a:t>literals support scientific (exponentiation) notation: </a:t>
            </a:r>
            <a:r>
              <a:rPr lang="en-US">
                <a:latin typeface="Courier New"/>
              </a:rPr>
              <a:t>4e7</a:t>
            </a:r>
          </a:p>
          <a:p>
            <a:pPr lvl="0"/>
            <a:r>
              <a:rPr lang="en-US"/>
              <a:t>usual mathematical operators: </a:t>
            </a:r>
            <a:r>
              <a:rPr lang="en-US">
                <a:latin typeface="Courier New"/>
              </a:rPr>
              <a:t>+</a:t>
            </a:r>
            <a:r>
              <a:rPr lang="en-US"/>
              <a:t>, </a:t>
            </a:r>
            <a:r>
              <a:rPr lang="en-US">
                <a:latin typeface="Courier New"/>
              </a:rPr>
              <a:t>-</a:t>
            </a:r>
            <a:r>
              <a:rPr lang="en-US"/>
              <a:t>, </a:t>
            </a:r>
            <a:r>
              <a:rPr lang="en-US">
                <a:latin typeface="Courier New"/>
              </a:rPr>
              <a:t>*</a:t>
            </a:r>
            <a:r>
              <a:rPr lang="en-US"/>
              <a:t>, </a:t>
            </a:r>
            <a:r>
              <a:rPr lang="en-US">
                <a:latin typeface="Courier New"/>
              </a:rPr>
              <a:t>/</a:t>
            </a:r>
          </a:p>
          <a:p>
            <a:pPr lvl="1"/>
            <a:r>
              <a:rPr lang="en-US"/>
              <a:t>no </a:t>
            </a:r>
            <a:r>
              <a:rPr lang="en-US">
                <a:latin typeface="Courier New"/>
              </a:rPr>
              <a:t>div</a:t>
            </a:r>
            <a:r>
              <a:rPr lang="en-US"/>
              <a:t> or </a:t>
            </a:r>
            <a:r>
              <a:rPr lang="en-US">
                <a:latin typeface="Courier New"/>
              </a:rPr>
              <a:t>mod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Notes before we begin:</a:t>
            </a:r>
          </a:p>
          <a:p>
            <a:pPr lvl="0"/>
            <a:r>
              <a:rPr lang="en-US"/>
              <a:t>Code: https://github.com/tedneward/Demo-Nim</a:t>
            </a:r>
          </a:p>
          <a:p>
            <a:pPr lvl="0"/>
            <a:r>
              <a:rPr lang="en-US"/>
              <a:t>Slides: http://www.newardassociates.com/presentations/BusyDevsGuide/Nim.html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 conversions</a:t>
            </a:r>
          </a:p>
          <a:p>
            <a:pPr lvl="0"/>
            <a:r>
              <a:rPr lang="en-US"/>
              <a:t>like a procedure call, type name replacing the procedure name</a:t>
            </a:r>
          </a:p>
          <a:p>
            <a:pPr lvl="0"/>
            <a:r>
              <a:rPr lang="en-US"/>
              <a:t>always safe: failure to convert results in an exception</a:t>
            </a:r>
          </a:p>
          <a:p>
            <a:pPr lvl="0"/>
            <a:r>
              <a:rPr lang="en-US">
                <a:latin typeface="Courier New"/>
              </a:rPr>
              <a:t>int()</a:t>
            </a:r>
            <a:r>
              <a:rPr lang="en-US"/>
              <a:t> converts parameter to </a:t>
            </a:r>
            <a:r>
              <a:rPr lang="en-US">
                <a:latin typeface="Courier New"/>
              </a:rPr>
              <a:t>int</a:t>
            </a:r>
            <a:r>
              <a:rPr lang="en-US"/>
              <a:t> type</a:t>
            </a:r>
          </a:p>
          <a:p>
            <a:pPr lvl="0"/>
            <a:r>
              <a:rPr lang="en-US">
                <a:latin typeface="Courier New"/>
              </a:rPr>
              <a:t>float()</a:t>
            </a:r>
            <a:r>
              <a:rPr lang="en-US"/>
              <a:t> convers parameter to </a:t>
            </a:r>
            <a:r>
              <a:rPr lang="en-US">
                <a:latin typeface="Courier New"/>
              </a:rPr>
              <a:t>float</a:t>
            </a:r>
            <a:r>
              <a:rPr lang="en-US"/>
              <a:t> type</a:t>
            </a:r>
          </a:p>
          <a:p>
            <a:pPr lvl="0"/>
            <a:r>
              <a:rPr lang="en-US"/>
              <a:t>idiomatically Nim prefers ordinary proc calls over type conversions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Nim numerics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80129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let na = 11
var nb1 = (na + 5 - (3 * 2)) / 3
var nb2 = (na + 5 - (3 * 2)) div 3
var nb3 = (na + 5 - (3 * 2)) mod 3
var nc = int(5.5)
var nd = float(5)
#var ne = nc + nd  # Error: type mismatch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Custom numeric literals</a:t>
            </a:r>
          </a:p>
          <a:p>
            <a:pPr lvl="0"/>
            <a:r>
              <a:rPr lang="en-US"/>
              <a:t>want an unsigned 4-bit integer? maybe called </a:t>
            </a:r>
            <a:r>
              <a:rPr lang="en-US">
                <a:latin typeface="Courier New"/>
              </a:rPr>
              <a:t>u4</a:t>
            </a:r>
            <a:r>
              <a:rPr lang="en-US"/>
              <a:t>?</a:t>
            </a:r>
          </a:p>
          <a:p>
            <a:pPr lvl="0"/>
            <a:r>
              <a:rPr lang="en-US"/>
              <a:t>create a callable identifier (proc, template, macro)</a:t>
            </a:r>
          </a:p>
          <a:p>
            <a:pPr lvl="1"/>
            <a:r>
              <a:rPr lang="en-US"/>
              <a:t>name it </a:t>
            </a:r>
            <a:r>
              <a:rPr lang="en-US">
                <a:latin typeface="Courier New"/>
              </a:rPr>
              <a:t>'u4</a:t>
            </a:r>
            <a:r>
              <a:rPr lang="en-US"/>
              <a:t> (the leading </a:t>
            </a:r>
            <a:r>
              <a:rPr lang="en-US">
                <a:latin typeface="Courier New"/>
              </a:rPr>
              <a:t>'</a:t>
            </a:r>
            <a:r>
              <a:rPr lang="en-US"/>
              <a:t> is required)</a:t>
            </a:r>
          </a:p>
          <a:p>
            <a:pPr lvl="1"/>
            <a:r>
              <a:rPr lang="en-US"/>
              <a:t>take a string, return the new literal value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Nim custom numerics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80129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import std/strutils
type u4 = distinct uint8 # a 4-bit unsigned integer aka "nibble"
proc `'u4`(n: string): u4 =
  # The leading ' is required.
  result = (parseInt(n) and 0x0F).u4
var x = 5'u4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Characters</a:t>
            </a:r>
          </a:p>
          <a:p>
            <a:pPr lvl="0"/>
            <a:r>
              <a:rPr lang="en-US"/>
              <a:t>single ASCII character</a:t>
            </a:r>
          </a:p>
          <a:p>
            <a:pPr lvl="1"/>
            <a:r>
              <a:rPr lang="en-US"/>
              <a:t>multiple-character literals produce error</a:t>
            </a:r>
          </a:p>
          <a:p>
            <a:pPr lvl="0"/>
            <a:r>
              <a:rPr lang="en-US"/>
              <a:t>literals are offset by ticks (</a:t>
            </a:r>
            <a:r>
              <a:rPr lang="en-US">
                <a:latin typeface="Courier New"/>
              </a:rPr>
              <a:t>'</a:t>
            </a:r>
            <a:r>
              <a:rPr lang="en-US"/>
              <a:t>)</a:t>
            </a:r>
          </a:p>
          <a:p>
            <a:pPr lvl="0"/>
            <a:r>
              <a:rPr lang="en-US"/>
              <a:t>special characters:</a:t>
            </a:r>
          </a:p>
          <a:p>
            <a:pPr lvl="1"/>
            <a:r>
              <a:rPr lang="en-US">
                <a:latin typeface="Courier New"/>
              </a:rPr>
              <a:t>\n</a:t>
            </a:r>
            <a:r>
              <a:rPr lang="en-US"/>
              <a:t>: newline character</a:t>
            </a:r>
          </a:p>
          <a:p>
            <a:pPr lvl="1"/>
            <a:r>
              <a:rPr lang="en-US">
                <a:latin typeface="Courier New"/>
              </a:rPr>
              <a:t>\t</a:t>
            </a:r>
            <a:r>
              <a:rPr lang="en-US"/>
              <a:t>: tab character</a:t>
            </a:r>
          </a:p>
          <a:p>
            <a:pPr lvl="1"/>
            <a:r>
              <a:rPr lang="en-US">
                <a:latin typeface="Courier New"/>
              </a:rPr>
              <a:t>\</a:t>
            </a:r>
            <a:r>
              <a:rPr lang="en-US"/>
              <a:t>: backslash character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Primitive types: Strings</a:t>
            </a:r>
          </a:p>
          <a:p>
            <a:pPr lvl="0"/>
            <a:r>
              <a:rPr lang="en-US"/>
              <a:t>series of characters</a:t>
            </a:r>
          </a:p>
          <a:p>
            <a:pPr lvl="0"/>
            <a:r>
              <a:rPr lang="en-US"/>
              <a:t>literals are enclosed in double quotes (</a:t>
            </a:r>
            <a:r>
              <a:rPr lang="en-US">
                <a:latin typeface="Courier New"/>
              </a:rPr>
              <a:t>"</a:t>
            </a:r>
            <a:r>
              <a:rPr lang="en-US"/>
              <a:t>)</a:t>
            </a:r>
          </a:p>
          <a:p>
            <a:pPr lvl="0"/>
            <a:r>
              <a:rPr lang="en-US"/>
              <a:t>convert values to strings via </a:t>
            </a:r>
            <a:r>
              <a:rPr lang="en-US">
                <a:latin typeface="Courier New"/>
              </a:rPr>
              <a:t>$</a:t>
            </a:r>
          </a:p>
          <a:p>
            <a:pPr lvl="0"/>
            <a:r>
              <a:rPr lang="en-US"/>
              <a:t>concatenation via </a:t>
            </a:r>
            <a:r>
              <a:rPr lang="en-US">
                <a:latin typeface="Courier New"/>
              </a:rPr>
              <a:t>&amp;</a:t>
            </a:r>
          </a:p>
          <a:p>
            <a:pPr lvl="0"/>
            <a:r>
              <a:rPr lang="en-US"/>
              <a:t>special characters also supported</a:t>
            </a:r>
          </a:p>
          <a:p>
            <a:pPr lvl="0"/>
            <a:r>
              <a:rPr lang="en-US"/>
              <a:t>"raw" </a:t>
            </a:r>
            <a:r>
              <a:rPr lang="en-US">
                <a:latin typeface="Courier New"/>
              </a:rPr>
              <a:t>r</a:t>
            </a:r>
            <a:r>
              <a:rPr lang="en-US"/>
              <a:t>-prefixed strings ignore special characters</a:t>
            </a:r>
          </a:p>
          <a:p>
            <a:pPr lvl="0"/>
            <a:r>
              <a:rPr lang="en-US"/>
              <a:t>"long strings" are </a:t>
            </a:r>
            <a:r>
              <a:rPr lang="en-US">
                <a:latin typeface="Courier New"/>
              </a:rPr>
              <a:t>"""</a:t>
            </a:r>
            <a:r>
              <a:rPr lang="en-US"/>
              <a:t>-enclosed strings</a:t>
            </a:r>
          </a:p>
          <a:p>
            <a:pPr lvl="0"/>
            <a:r>
              <a:rPr lang="en-US"/>
              <a:t>strings are objects</a:t>
            </a: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Nim strings and characters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465748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sa = "Hello"
let sb = sa &amp; "\nworld\n"
let sr = r"Hello\tworld"    # raw string: "Hello        world"
sa.add(" the world")
echo "The sa string equals", sa
let
  ci = 'a'
  cj = 'd'
echo ci &lt; cj
let
  sm = "axyb"
  sn = "axyz"
  so = "ba"
  sp = "ba "
echo sm &lt; sn  
echo sn &lt; so  
echo so &lt; sp  </a:t>
            </a:r>
          </a:p>
        </p:txBody>
      </p: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Ordinal types</a:t>
            </a:r>
          </a:p>
          <a:p>
            <a:pPr lvl="0"/>
            <a:r>
              <a:rPr lang="en-US"/>
              <a:t>Enums, </a:t>
            </a:r>
            <a:r>
              <a:rPr lang="en-US">
                <a:latin typeface="Courier New"/>
              </a:rPr>
              <a:t>int</a:t>
            </a:r>
            <a:r>
              <a:rPr lang="en-US"/>
              <a:t>s, </a:t>
            </a:r>
            <a:r>
              <a:rPr lang="en-US">
                <a:latin typeface="Courier New"/>
              </a:rPr>
              <a:t>char</a:t>
            </a:r>
            <a:r>
              <a:rPr lang="en-US"/>
              <a:t> and </a:t>
            </a:r>
            <a:r>
              <a:rPr lang="en-US">
                <a:latin typeface="Courier New"/>
              </a:rPr>
              <a:t>bool</a:t>
            </a:r>
            <a:r>
              <a:rPr lang="en-US"/>
              <a:t> (and subranges)</a:t>
            </a:r>
          </a:p>
          <a:p>
            <a:pPr lvl="0"/>
            <a:r>
              <a:rPr lang="en-US"/>
              <a:t>ordinal types have special operations: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ord(x)</a:t>
            </a:r>
            <a:r>
              <a:rPr lang="en-US"/>
              <a:t>: returns the integer value that is used to represent x's value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inc(x)</a:t>
            </a:r>
            <a:r>
              <a:rPr lang="en-US"/>
              <a:t>: increments x by one; </a:t>
            </a:r>
            <a:r>
              <a:rPr lang="en-US">
                <a:latin typeface="Courier New"/>
              </a:rPr>
              <a:t>inc(x, n)</a:t>
            </a:r>
            <a:r>
              <a:rPr lang="en-US"/>
              <a:t>: increments x by n; n is an integer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dec(x)</a:t>
            </a:r>
            <a:r>
              <a:rPr lang="en-US"/>
              <a:t>: decrements x by one; </a:t>
            </a:r>
            <a:r>
              <a:rPr lang="en-US">
                <a:latin typeface="Courier New"/>
              </a:rPr>
              <a:t>dec(x, n)</a:t>
            </a:r>
            <a:r>
              <a:rPr lang="en-US"/>
              <a:t>: decrements x by n; n is an integer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succ(x)</a:t>
            </a:r>
            <a:r>
              <a:rPr lang="en-US"/>
              <a:t>: returns the successor of x; </a:t>
            </a:r>
            <a:r>
              <a:rPr lang="en-US">
                <a:latin typeface="Courier New"/>
              </a:rPr>
              <a:t>succ(x, n)</a:t>
            </a:r>
            <a:r>
              <a:rPr lang="en-US"/>
              <a:t>: returns the n'th successor of x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pred(x)</a:t>
            </a:r>
            <a:r>
              <a:rPr lang="en-US"/>
              <a:t>: returns the predecessor of x; </a:t>
            </a:r>
            <a:r>
              <a:rPr lang="en-US">
                <a:latin typeface="Courier New"/>
              </a:rPr>
              <a:t>pred(x, n)</a:t>
            </a:r>
            <a:r>
              <a:rPr lang="en-US"/>
              <a:t>: returns the n'th predecessor of x</a:t>
            </a:r>
          </a:p>
          <a:p>
            <a:pPr lvl="0"/>
            <a:r>
              <a:rPr lang="en-US"/>
              <a:t>all these can fail w/ </a:t>
            </a:r>
            <a:r>
              <a:rPr lang="en-US">
                <a:latin typeface="Courier New"/>
              </a:rPr>
              <a:t>RangeDefect</a:t>
            </a:r>
            <a:r>
              <a:rPr lang="en-US"/>
              <a:t> or </a:t>
            </a:r>
            <a:r>
              <a:rPr lang="en-US">
                <a:latin typeface="Courier New"/>
              </a:rPr>
              <a:t>OverflowDefect</a:t>
            </a:r>
            <a:r>
              <a:rPr lang="en-US"/>
              <a:t> if relevant runtime checks on</a:t>
            </a:r>
          </a:p>
        </p:txBody>
      </p:sp>
    </p:spTree>
  </p:cSld>
  <p:clrMapOvr>
    <a:masterClrMapping/>
  </p:clrMapOvr>
</p:sld>
</file>

<file path=ppt/slides/slide2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Distinct Types</a:t>
            </a:r>
          </a:p>
          <a:p>
            <a:pPr lvl="0"/>
            <a:r>
              <a:rPr lang="en-US"/>
              <a:t>type aliases</a:t>
            </a:r>
          </a:p>
          <a:p>
            <a:pPr lvl="0"/>
            <a:r>
              <a:rPr lang="en-US"/>
              <a:t>type-safe; impossible to implicitly coerce a distinct type into its base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distinct </a:t>
            </a:r>
            <a:r>
              <a:rPr lang="en-US"/>
              <a:t> </a:t>
            </a:r>
            <a:r>
              <a:rPr lang="en-US" i="true"/>
              <a:t>type</a:t>
            </a:r>
          </a:p>
          <a:p>
            <a:pPr lvl="0"/>
            <a:r>
              <a:rPr lang="en-US"/>
              <a:t>none of the base type's procedures follow</a:t>
            </a:r>
          </a:p>
          <a:p>
            <a:pPr lvl="0"/>
            <a:r>
              <a:rPr lang="en-US"/>
              <a:t>"borrow" pragma can automate generation of procedures</a:t>
            </a:r>
          </a:p>
        </p:txBody>
      </p:sp>
    </p:spTree>
  </p:cSld>
  <p:clrMapOvr>
    <a:masterClrMapping/>
  </p:clrMapOvr>
</p:sld>
</file>

<file path=ppt/slides/slide2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Distinct Types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22939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
  Dollars* = distinct float
proc `*` *(a, b: Dollars): Dollars {.borrow.}
proc `+` *(a, b: Dollars): Dollars {.borrow.}
var usd = 20.Dollars
#usd = 25  # Doesn't compile
usd = 25.Dollars  # Works fine
usd = 20.Dollars * 20.Dollars
echo usd.float
# BTW, reminder: Never use floating-point values for money!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What do we want to do today?</a:t>
            </a:r>
          </a:p>
          <a:p>
            <a:pPr lvl="0"/>
            <a:r>
              <a:rPr lang="en-US"/>
              <a:t>Learn how to get started with Nim</a:t>
            </a:r>
          </a:p>
          <a:p>
            <a:pPr lvl="0"/>
            <a:r>
              <a:rPr lang="en-US"/>
              <a:t>Find out why Nim is interesting</a:t>
            </a:r>
          </a:p>
          <a:p>
            <a:pPr lvl="0"/>
            <a:r>
              <a:rPr lang="en-US"/>
              <a:t>See Nim syntax and semantics</a:t>
            </a:r>
          </a:p>
        </p:txBody>
      </p:sp>
    </p:spTree>
  </p:cSld>
  <p:clrMapOvr>
    <a:masterClrMapping/>
  </p:clrMapOvr>
</p:sld>
</file>

<file path=ppt/slides/slide3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Molecules out of atoms</a:t>
            </a:r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These are the types that are made up of other elements</a:t>
            </a:r>
          </a:p>
          <a:p>
            <a:pPr lvl="0"/>
            <a:r>
              <a:rPr lang="en-US"/>
              <a:t>Enumerations</a:t>
            </a:r>
          </a:p>
          <a:p>
            <a:pPr lvl="0"/>
            <a:r>
              <a:rPr lang="en-US"/>
              <a:t>Subrange types</a:t>
            </a:r>
          </a:p>
          <a:p>
            <a:pPr lvl="0"/>
            <a:r>
              <a:rPr lang="en-US"/>
              <a:t>Arrays and "openarrays"</a:t>
            </a:r>
          </a:p>
          <a:p>
            <a:pPr lvl="0"/>
            <a:r>
              <a:rPr lang="en-US"/>
              <a:t>Sequences</a:t>
            </a:r>
          </a:p>
          <a:p>
            <a:pPr lvl="0"/>
            <a:r>
              <a:rPr lang="en-US"/>
              <a:t>Tuples</a:t>
            </a:r>
          </a:p>
        </p:txBody>
      </p:sp>
    </p:spTree>
  </p:cSld>
  <p:clrMapOvr>
    <a:masterClrMapping/>
  </p:clrMapOvr>
</p:sld>
</file>

<file path=ppt/slides/slide3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Enums</a:t>
            </a:r>
          </a:p>
          <a:p>
            <a:pPr lvl="0"/>
            <a:r>
              <a:rPr lang="en-US"/>
              <a:t>bound set of constant values, type-checked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enum \n</a:t>
            </a:r>
            <a:r>
              <a:rPr lang="en-US"/>
              <a:t> </a:t>
            </a:r>
            <a:r>
              <a:rPr lang="en-US" i="true"/>
              <a:t>id1</a:t>
            </a:r>
            <a:r>
              <a:rPr lang="en-US">
                <a:latin typeface="Courier New"/>
              </a:rPr>
              <a:t>, </a:t>
            </a:r>
            <a:r>
              <a:rPr lang="en-US" i="true"/>
              <a:t>id2</a:t>
            </a:r>
            <a:r>
              <a:rPr lang="en-US">
                <a:latin typeface="Courier New"/>
              </a:rPr>
              <a:t>, </a:t>
            </a:r>
            <a:r>
              <a:rPr lang="en-US" i="true"/>
              <a:t>id3</a:t>
            </a:r>
            <a:r>
              <a:rPr lang="en-US"/>
              <a:t> ...</a:t>
            </a:r>
          </a:p>
          <a:p>
            <a:pPr lvl="0"/>
            <a:r>
              <a:rPr lang="en-US"/>
              <a:t>enum identifiers may not need type-qualifier prefixes unless </a:t>
            </a:r>
            <a:r>
              <a:rPr lang="en-US">
                <a:latin typeface="Courier New"/>
              </a:rPr>
              <a:t>{.pure.}</a:t>
            </a:r>
            <a:r>
              <a:rPr lang="en-US"/>
              <a:t> follows </a:t>
            </a:r>
            <a:r>
              <a:rPr lang="en-US" i="true"/>
              <a:t>name</a:t>
            </a:r>
          </a:p>
          <a:p>
            <a:pPr lvl="0"/>
            <a:r>
              <a:rPr lang="en-US"/>
              <a:t>enum identifiers may be given explicit values (e.g. </a:t>
            </a:r>
            <a:r>
              <a:rPr lang="en-US">
                <a:latin typeface="Courier New"/>
              </a:rPr>
              <a:t>type Colors = enum Red = "FF0000"</a:t>
            </a:r>
            <a:r>
              <a:rPr lang="en-US"/>
              <a:t>)</a:t>
            </a:r>
          </a:p>
        </p:txBody>
      </p:sp>
    </p:spTree>
  </p:cSld>
  <p:clrMapOvr>
    <a:masterClrMapping/>
  </p:clrMapOvr>
</p:sld>
</file>

<file path=ppt/slides/slide3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Enums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441947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 CompassDirections = enum cdNorth, cdEast, cdSouth, cdWest
type
  Colors {.pure.} = enum
    Red = "FF0000", Green = (1, "00FF00"), Blue = "0000FF"
  OtherColors {.pure.} = enum
    Red = 0xFF0000, Orange = 0xFFA500, Yellow = 0xFFFF00
  Signals = enum
    sigQuit = 3, sigAbort = 6, sigKill = 9
echo "Go ", cdWest, ", young man!"
# echo Red                 # Error: ambiguous identifier: 'Red'
echo Colors.Red                                       # FF0000
echo OtherColors.Red                                  # Red
echo OtherColors.Orange, " ", Orange                  # Orange Orange
echo int(sigQuit), " ", sigAbort, " ", float(sigKill) # 3 sigAbort 9.0</a:t>
            </a:r>
          </a:p>
        </p:txBody>
      </p:sp>
    </p:spTree>
  </p:cSld>
  <p:clrMapOvr>
    <a:masterClrMapping/>
  </p:clrMapOvr>
</p:sld>
</file>

<file path=ppt/slides/slide3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Subrange types</a:t>
            </a:r>
          </a:p>
          <a:p>
            <a:pPr lvl="0"/>
            <a:r>
              <a:rPr lang="en-US"/>
              <a:t>range of values from an integer or enumeration type ("base type")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range[</a:t>
            </a:r>
            <a:r>
              <a:rPr lang="en-US"/>
              <a:t> </a:t>
            </a:r>
            <a:r>
              <a:rPr lang="en-US" i="true"/>
              <a:t>lowValue</a:t>
            </a:r>
            <a:r>
              <a:rPr lang="en-US"/>
              <a:t> </a:t>
            </a:r>
            <a:r>
              <a:rPr lang="en-US">
                <a:latin typeface="Courier New"/>
              </a:rPr>
              <a:t>..</a:t>
            </a:r>
            <a:r>
              <a:rPr lang="en-US"/>
              <a:t> </a:t>
            </a:r>
            <a:r>
              <a:rPr lang="en-US" i="true"/>
              <a:t>highValue</a:t>
            </a:r>
            <a:r>
              <a:rPr lang="en-US"/>
              <a:t> </a:t>
            </a:r>
            <a:r>
              <a:rPr lang="en-US">
                <a:latin typeface="Courier New"/>
              </a:rPr>
              <a:t>]</a:t>
            </a:r>
          </a:p>
          <a:p>
            <a:pPr lvl="0"/>
            <a:r>
              <a:rPr lang="en-US"/>
              <a:t>essentially an enumeration out of a subset of the base type's range of possible values</a:t>
            </a:r>
          </a:p>
          <a:p>
            <a:pPr lvl="0"/>
            <a:r>
              <a:rPr lang="en-US"/>
              <a:t>compile-time and runtime checked</a:t>
            </a:r>
          </a:p>
          <a:p>
            <a:pPr lvl="0"/>
            <a:r>
              <a:rPr lang="en-US"/>
              <a:t>base type and subrange type are type-compatible</a:t>
            </a:r>
          </a:p>
          <a:p>
            <a:pPr lvl="0"/>
            <a:r>
              <a:rPr lang="en-US">
                <a:latin typeface="Courier New"/>
              </a:rPr>
              <a:t>Natural</a:t>
            </a:r>
            <a:r>
              <a:rPr lang="en-US"/>
              <a:t> type is </a:t>
            </a:r>
            <a:r>
              <a:rPr lang="en-US">
                <a:latin typeface="Courier New"/>
              </a:rPr>
              <a:t>range[0..high(int)]</a:t>
            </a:r>
            <a:r>
              <a:rPr lang="en-US"/>
              <a:t> (where </a:t>
            </a:r>
            <a:r>
              <a:rPr lang="en-US">
                <a:latin typeface="Courier New"/>
              </a:rPr>
              <a:t>high</a:t>
            </a:r>
            <a:r>
              <a:rPr lang="en-US"/>
              <a:t> is maximal integer value)</a:t>
            </a:r>
          </a:p>
        </p:txBody>
      </p:sp>
    </p:spTree>
  </p:cSld>
  <p:clrMapOvr>
    <a:masterClrMapping/>
  </p:clrMapOvr>
</p:sld>
</file>

<file path=ppt/slides/slide3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Subrange types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515344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 Age = range[0..125]
var sra : Age
var srb = sra
var src = sra - 45  # Runtime error! (But only if checks are on)
#var srd : Age = 595 # Compile error!
echo src
type Grade = range['A'..'F']
var srg : Grade = 'F'</a:t>
            </a:r>
          </a:p>
        </p:txBody>
      </p:sp>
    </p:spTree>
  </p:cSld>
  <p:clrMapOvr>
    <a:masterClrMapping/>
  </p:clrMapOvr>
</p:sld>
</file>

<file path=ppt/slides/slide3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Arrays</a:t>
            </a:r>
          </a:p>
          <a:p>
            <a:pPr lvl="0"/>
            <a:r>
              <a:rPr lang="en-US"/>
              <a:t>"homogeneous container of constant length"</a:t>
            </a:r>
          </a:p>
          <a:p>
            <a:pPr lvl="0"/>
            <a:r>
              <a:rPr lang="en-US"/>
              <a:t>size must be known at compile-time</a:t>
            </a:r>
          </a:p>
          <a:p>
            <a:pPr lvl="0"/>
            <a:r>
              <a:rPr lang="en-US">
                <a:latin typeface="Courier New"/>
              </a:rPr>
              <a:t>array[</a:t>
            </a:r>
            <a:r>
              <a:rPr lang="en-US" i="true"/>
              <a:t>length</a:t>
            </a:r>
            <a:r>
              <a:rPr lang="en-US">
                <a:latin typeface="Courier New"/>
              </a:rPr>
              <a:t>,</a:t>
            </a:r>
            <a:r>
              <a:rPr lang="en-US" i="true"/>
              <a:t>type</a:t>
            </a:r>
            <a:r>
              <a:rPr lang="en-US">
                <a:latin typeface="Courier New"/>
              </a:rPr>
              <a:t>] = [</a:t>
            </a:r>
            <a:r>
              <a:rPr lang="en-US" i="true"/>
              <a:t>values</a:t>
            </a:r>
            <a:r>
              <a:rPr lang="en-US">
                <a:latin typeface="Courier New"/>
              </a:rPr>
              <a:t>]</a:t>
            </a:r>
          </a:p>
          <a:p>
            <a:pPr lvl="0"/>
            <a:r>
              <a:rPr lang="en-US" i="true"/>
              <a:t>values</a:t>
            </a:r>
            <a:r>
              <a:rPr lang="en-US"/>
              <a:t> are comma-separated list of values</a:t>
            </a:r>
          </a:p>
          <a:p>
            <a:pPr lvl="0"/>
            <a:r>
              <a:rPr lang="en-US" i="true"/>
              <a:t>length</a:t>
            </a:r>
            <a:r>
              <a:rPr lang="en-US"/>
              <a:t> and </a:t>
            </a:r>
            <a:r>
              <a:rPr lang="en-US" i="true"/>
              <a:t>type</a:t>
            </a:r>
            <a:r>
              <a:rPr lang="en-US"/>
              <a:t> can be inferred from </a:t>
            </a:r>
            <a:r>
              <a:rPr lang="en-US" i="true"/>
              <a:t>values</a:t>
            </a:r>
          </a:p>
          <a:p>
            <a:pPr lvl="0"/>
            <a:r>
              <a:rPr lang="en-US">
                <a:latin typeface="Courier New"/>
              </a:rPr>
              <a:t>items</a:t>
            </a:r>
            <a:r>
              <a:rPr lang="en-US"/>
              <a:t>, </a:t>
            </a:r>
            <a:r>
              <a:rPr lang="en-US">
                <a:latin typeface="Courier New"/>
              </a:rPr>
              <a:t>mitems</a:t>
            </a:r>
            <a:r>
              <a:rPr lang="en-US"/>
              <a:t> returns immutable and mutable element sequence</a:t>
            </a:r>
          </a:p>
          <a:p>
            <a:pPr lvl="0"/>
            <a:r>
              <a:rPr lang="en-US">
                <a:latin typeface="Courier New"/>
              </a:rPr>
              <a:t>pairs</a:t>
            </a:r>
            <a:r>
              <a:rPr lang="en-US"/>
              <a:t>, </a:t>
            </a:r>
            <a:r>
              <a:rPr lang="en-US">
                <a:latin typeface="Courier New"/>
              </a:rPr>
              <a:t>mpairs</a:t>
            </a:r>
            <a:r>
              <a:rPr lang="en-US"/>
              <a:t> returns element, index sequence pairs</a:t>
            </a:r>
          </a:p>
        </p:txBody>
      </p:sp>
    </p:spTree>
  </p:cSld>
  <p:clrMapOvr>
    <a:masterClrMapping/>
  </p:clrMapOvr>
</p:sld>
</file>

<file path=ppt/slides/slide3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Arrays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515344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
  a: array[3, int] = [5, 7, 9]
  b = [5, 7, 9]        
#  c = []  # error      
  d: array[7, string] 
const m = 3
let n = 5
var ba: array[m, char]</a:t>
            </a:r>
          </a:p>
        </p:txBody>
      </p:sp>
    </p:spTree>
  </p:cSld>
  <p:clrMapOvr>
    <a:masterClrMapping/>
  </p:clrMapOvr>
</p:sld>
</file>

<file path=ppt/slides/slide3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Sequences</a:t>
            </a:r>
          </a:p>
          <a:p>
            <a:pPr lvl="0"/>
            <a:r>
              <a:rPr lang="en-US"/>
              <a:t>"homoegeneous container of flexible length"</a:t>
            </a:r>
          </a:p>
          <a:p>
            <a:pPr lvl="0"/>
            <a:r>
              <a:rPr lang="en-US"/>
              <a:t>size doesn't have to be known at compile-time</a:t>
            </a:r>
          </a:p>
          <a:p>
            <a:pPr lvl="0"/>
            <a:r>
              <a:rPr lang="en-US"/>
              <a:t>size can change at runtime</a:t>
            </a:r>
          </a:p>
          <a:p>
            <a:pPr lvl="0"/>
            <a:r>
              <a:rPr lang="en-US">
                <a:latin typeface="Courier New"/>
              </a:rPr>
              <a:t>seq[</a:t>
            </a:r>
            <a:r>
              <a:rPr lang="en-US" i="true"/>
              <a:t>type</a:t>
            </a:r>
            <a:r>
              <a:rPr lang="en-US">
                <a:latin typeface="Courier New"/>
              </a:rPr>
              <a:t>] = @[</a:t>
            </a:r>
            <a:r>
              <a:rPr lang="en-US" i="true"/>
              <a:t>values</a:t>
            </a:r>
            <a:r>
              <a:rPr lang="en-US">
                <a:latin typeface="Courier New"/>
              </a:rPr>
              <a:t>]</a:t>
            </a:r>
          </a:p>
          <a:p>
            <a:pPr lvl="0"/>
            <a:r>
              <a:rPr lang="en-US"/>
              <a:t>if </a:t>
            </a:r>
            <a:r>
              <a:rPr lang="en-US" i="true"/>
              <a:t>values</a:t>
            </a:r>
            <a:r>
              <a:rPr lang="en-US"/>
              <a:t> are present, sequence declaration can be inferred</a:t>
            </a:r>
          </a:p>
          <a:p>
            <a:pPr lvl="0"/>
            <a:r>
              <a:rPr lang="en-US"/>
              <a:t>or </a:t>
            </a:r>
            <a:r>
              <a:rPr lang="en-US">
                <a:latin typeface="Courier New"/>
              </a:rPr>
              <a:t>newSeq[</a:t>
            </a:r>
            <a:r>
              <a:rPr lang="en-US" i="true"/>
              <a:t>type</a:t>
            </a:r>
            <a:r>
              <a:rPr lang="en-US">
                <a:latin typeface="Courier New"/>
              </a:rPr>
              <a:t>]()</a:t>
            </a:r>
            <a:r>
              <a:rPr lang="en-US"/>
              <a:t> procedure call</a:t>
            </a:r>
          </a:p>
        </p:txBody>
      </p:sp>
    </p:spTree>
  </p:cSld>
  <p:clrMapOvr>
    <a:masterClrMapping/>
  </p:clrMapOvr>
</p:sld>
</file>

<file path=ppt/slides/slide3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Sequences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99137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
  e1: seq[int] = @[]   
  f = @["abc", "def"]  
  e = newSeq[int]()
  g = @['x', 'y']
  h = @['1', '2', '3']
g.add('z')  # x, y, z
h.add(g)    # 1, 2, 3, x, y, z
var i = @[9, 8, 7] # 3
i.add(6)    # 4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Overview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What is this thing?</a:t>
            </a:r>
            <a:endParaRPr lang="en-US" smtClean="0"/>
          </a:p>
        </p:txBody>
      </p:sp>
    </p:spTree>
  </p:cSld>
  <p:clrMapOvr>
    <a:masterClrMapping/>
  </p:clrMapOvr>
</p:sld>
</file>

<file path=ppt/slides/slide4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Openarrays</a:t>
            </a:r>
          </a:p>
          <a:p>
            <a:pPr lvl="0"/>
            <a:r>
              <a:rPr lang="en-US"/>
              <a:t>fixed-size arrays are often too inflexible</a:t>
            </a:r>
          </a:p>
          <a:p>
            <a:pPr lvl="0"/>
            <a:r>
              <a:rPr lang="en-US"/>
              <a:t>procedures should be able to deal with differing-sized arrays</a:t>
            </a:r>
          </a:p>
          <a:p>
            <a:pPr lvl="0"/>
            <a:r>
              <a:rPr lang="en-US">
                <a:latin typeface="Courier New"/>
              </a:rPr>
              <a:t>openarray[</a:t>
            </a:r>
            <a:r>
              <a:rPr lang="en-US" i="true"/>
              <a:t>type</a:t>
            </a:r>
            <a:r>
              <a:rPr lang="en-US">
                <a:latin typeface="Courier New"/>
              </a:rPr>
              <a:t>]</a:t>
            </a:r>
            <a:r>
              <a:rPr lang="en-US"/>
              <a:t> parameter declarations allows this</a:t>
            </a:r>
          </a:p>
          <a:p>
            <a:pPr lvl="0"/>
            <a:r>
              <a:rPr lang="en-US"/>
              <a:t>openarrays support </a:t>
            </a:r>
            <a:r>
              <a:rPr lang="en-US">
                <a:latin typeface="Courier New"/>
              </a:rPr>
              <a:t>len</a:t>
            </a:r>
            <a:r>
              <a:rPr lang="en-US"/>
              <a:t>, </a:t>
            </a:r>
            <a:r>
              <a:rPr lang="en-US">
                <a:latin typeface="Courier New"/>
              </a:rPr>
              <a:t>low</a:t>
            </a:r>
            <a:r>
              <a:rPr lang="en-US"/>
              <a:t>, and </a:t>
            </a:r>
            <a:r>
              <a:rPr lang="en-US">
                <a:latin typeface="Courier New"/>
              </a:rPr>
              <a:t>high</a:t>
            </a:r>
            <a:r>
              <a:rPr lang="en-US"/>
              <a:t> operations</a:t>
            </a:r>
          </a:p>
          <a:p>
            <a:pPr lvl="0"/>
            <a:r>
              <a:rPr lang="en-US"/>
              <a:t>arrays of compatible type can be passed where openarrays are expected</a:t>
            </a:r>
          </a:p>
          <a:p>
            <a:pPr lvl="0"/>
            <a:r>
              <a:rPr lang="en-US"/>
              <a:t>sequences can also be passed</a:t>
            </a:r>
          </a:p>
        </p:txBody>
      </p:sp>
    </p:spTree>
  </p:cSld>
  <p:clrMapOvr>
    <a:masterClrMapping/>
  </p:clrMapOvr>
</p:sld>
</file>

<file path=ppt/slides/slide4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Indexing and Slicing</a:t>
            </a:r>
          </a:p>
          <a:p>
            <a:pPr lvl="0"/>
            <a:r>
              <a:rPr lang="en-US"/>
              <a:t>both arrays and sequences use </a:t>
            </a:r>
            <a:r>
              <a:rPr lang="en-US">
                <a:latin typeface="Courier New"/>
              </a:rPr>
              <a:t>[</a:t>
            </a:r>
            <a:r>
              <a:rPr lang="en-US"/>
              <a:t>-</a:t>
            </a:r>
            <a:r>
              <a:rPr lang="en-US">
                <a:latin typeface="Courier New"/>
              </a:rPr>
              <a:t>]</a:t>
            </a:r>
            <a:r>
              <a:rPr lang="en-US"/>
              <a:t> indexing syntax</a:t>
            </a:r>
          </a:p>
          <a:p>
            <a:pPr lvl="0"/>
            <a:r>
              <a:rPr lang="en-US"/>
              <a:t>positive index starts 0-indexed from the left</a:t>
            </a:r>
          </a:p>
          <a:p>
            <a:pPr lvl="0"/>
            <a:r>
              <a:rPr lang="en-US">
                <a:latin typeface="Courier New"/>
              </a:rPr>
              <a:t>^</a:t>
            </a:r>
            <a:r>
              <a:rPr lang="en-US"/>
              <a:t>-prefixed index starts 1-indexed from the right</a:t>
            </a:r>
          </a:p>
          <a:p>
            <a:pPr lvl="0"/>
            <a:r>
              <a:rPr lang="en-US" i="true"/>
              <a:t>start</a:t>
            </a:r>
            <a:r>
              <a:rPr lang="en-US"/>
              <a:t> </a:t>
            </a:r>
            <a:r>
              <a:rPr lang="en-US">
                <a:latin typeface="Courier New"/>
              </a:rPr>
              <a:t>..</a:t>
            </a:r>
            <a:r>
              <a:rPr lang="en-US"/>
              <a:t> </a:t>
            </a:r>
            <a:r>
              <a:rPr lang="en-US" i="true"/>
              <a:t>end</a:t>
            </a:r>
            <a:r>
              <a:rPr lang="en-US"/>
              <a:t> (range) is a "slice", inclusive of both ends</a:t>
            </a:r>
          </a:p>
          <a:p>
            <a:pPr lvl="0"/>
            <a:r>
              <a:rPr lang="en-US" i="true"/>
              <a:t>start</a:t>
            </a:r>
            <a:r>
              <a:rPr lang="en-US"/>
              <a:t> </a:t>
            </a:r>
            <a:r>
              <a:rPr lang="en-US">
                <a:latin typeface="Courier New"/>
              </a:rPr>
              <a:t>..&lt;</a:t>
            </a:r>
            <a:r>
              <a:rPr lang="en-US"/>
              <a:t> </a:t>
            </a:r>
            <a:r>
              <a:rPr lang="en-US" i="true"/>
              <a:t>end</a:t>
            </a:r>
            <a:r>
              <a:rPr lang="en-US"/>
              <a:t> is a "slice", exclusive of </a:t>
            </a:r>
            <a:r>
              <a:rPr lang="en-US" i="true"/>
              <a:t>end</a:t>
            </a:r>
          </a:p>
        </p:txBody>
      </p:sp>
    </p:spTree>
  </p:cSld>
  <p:clrMapOvr>
    <a:masterClrMapping/>
  </p:clrMapOvr>
</p:sld>
</file>

<file path=ppt/slides/slide4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Indexing and slicing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56328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let j = ['a', 'b', 'c', 'd', 'e']
echo j[1]   # a
echo j[^1]  # e
echo j[0 .. 3]  # @[a, b, c, d]
echo j[0 ..&lt; 3] # @[a, b, c]</a:t>
            </a:r>
          </a:p>
        </p:txBody>
      </p:sp>
    </p:spTree>
  </p:cSld>
  <p:clrMapOvr>
    <a:masterClrMapping/>
  </p:clrMapOvr>
</p:sld>
</file>

<file path=ppt/slides/slide4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Tuples</a:t>
            </a:r>
          </a:p>
          <a:p>
            <a:pPr lvl="0"/>
            <a:r>
              <a:rPr lang="en-US"/>
              <a:t>heterogenous mutable-contents fixed-size containers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tuple[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</a:t>
            </a:r>
            <a:r>
              <a:rPr lang="en-US">
                <a:latin typeface="Courier New"/>
              </a:rPr>
              <a:t>, ... ]</a:t>
            </a:r>
          </a:p>
          <a:p>
            <a:pPr lvl="0"/>
            <a:r>
              <a:rPr lang="en-US"/>
              <a:t>structural (not nominative) type-checking</a:t>
            </a:r>
          </a:p>
          <a:p>
            <a:pPr lvl="0"/>
            <a:r>
              <a:rPr lang="en-US">
                <a:latin typeface="Courier New"/>
              </a:rPr>
              <a:t>(</a:t>
            </a:r>
            <a:r>
              <a:rPr lang="en-US"/>
              <a:t> </a:t>
            </a:r>
            <a:r>
              <a:rPr lang="en-US" i="true"/>
              <a:t>values</a:t>
            </a:r>
            <a:r>
              <a:rPr lang="en-US"/>
              <a:t> </a:t>
            </a:r>
            <a:r>
              <a:rPr lang="en-US">
                <a:latin typeface="Courier New"/>
              </a:rPr>
              <a:t>)</a:t>
            </a:r>
            <a:r>
              <a:rPr lang="en-US"/>
              <a:t> where </a:t>
            </a:r>
            <a:r>
              <a:rPr lang="en-US" i="true"/>
              <a:t>values</a:t>
            </a:r>
            <a:r>
              <a:rPr lang="en-US"/>
              <a:t> is a comma-separated list of values</a:t>
            </a:r>
          </a:p>
          <a:p>
            <a:pPr lvl="0"/>
            <a:r>
              <a:rPr lang="en-US">
                <a:latin typeface="Courier New"/>
              </a:rPr>
              <a:t>(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</a:t>
            </a:r>
            <a:r>
              <a:rPr lang="en-US" i="true"/>
              <a:t>value</a:t>
            </a:r>
            <a:r>
              <a:rPr lang="en-US"/>
              <a:t> </a:t>
            </a:r>
            <a:r>
              <a:rPr lang="en-US">
                <a:latin typeface="Courier New"/>
              </a:rPr>
              <a:t>)</a:t>
            </a:r>
            <a:r>
              <a:rPr lang="en-US"/>
              <a:t> named-field tuple</a:t>
            </a:r>
          </a:p>
          <a:p>
            <a:pPr lvl="0"/>
            <a:r>
              <a:rPr lang="en-US"/>
              <a:t>access fields by name or position</a:t>
            </a:r>
          </a:p>
          <a:p>
            <a:pPr lvl="1"/>
            <a:r>
              <a:rPr lang="en-US">
                <a:latin typeface="Courier New"/>
              </a:rPr>
              <a:t>[</a:t>
            </a:r>
            <a:r>
              <a:rPr lang="en-US"/>
              <a:t> </a:t>
            </a:r>
            <a:r>
              <a:rPr lang="en-US" i="true"/>
              <a:t>index</a:t>
            </a:r>
            <a:r>
              <a:rPr lang="en-US"/>
              <a:t> </a:t>
            </a:r>
            <a:r>
              <a:rPr lang="en-US">
                <a:latin typeface="Courier New"/>
              </a:rPr>
              <a:t>]</a:t>
            </a:r>
          </a:p>
          <a:p>
            <a:pPr lvl="1"/>
            <a:r>
              <a:rPr lang="en-US">
                <a:latin typeface="Courier New"/>
              </a:rPr>
              <a:t>.</a:t>
            </a:r>
            <a:r>
              <a:rPr lang="en-US" i="true"/>
              <a:t>name</a:t>
            </a:r>
          </a:p>
        </p:txBody>
      </p:sp>
    </p:spTree>
  </p:cSld>
  <p:clrMapOvr>
    <a:masterClrMapping/>
  </p:clrMapOvr>
</p:sld>
</file>

<file path=ppt/slides/slide4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Composite Types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Tuples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753360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let t = ("Banana", 2, 'c')  
echo t    # (Field0: "Banana", Field1: 2, Field2: 'c')
var o = (name: "Banana", weight: 2, rating: 'c')
o[1] = 7          
o.name = "Apple"  
echo o    # (name: "Apple", weight: 7, rating: 'c')
type Fruit = tuple[name: string, weight: int, rating: char]
var u = (name: "Kumquat", weight: 5, rating: 'f')
echo u</a:t>
            </a:r>
          </a:p>
        </p:txBody>
      </p:sp>
    </p:spTree>
  </p:cSld>
  <p:clrMapOvr>
    <a:masterClrMapping/>
  </p:clrMapOvr>
</p:sld>
</file>

<file path=ppt/slides/slide4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Ifs and elses and loops, oh my!</a:t>
            </a:r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Quick note: Expression lists</a:t>
            </a:r>
          </a:p>
          <a:p>
            <a:pPr lvl="0"/>
            <a:r>
              <a:rPr lang="en-US"/>
              <a:t>statements can occur in an expression context, separated by semicolons</a:t>
            </a:r>
          </a:p>
          <a:p>
            <a:pPr lvl="0"/>
            <a:r>
              <a:rPr lang="en-US">
                <a:latin typeface="Courier New"/>
              </a:rPr>
              <a:t>(stmt1; stmt2; stmt3; ex)</a:t>
            </a:r>
            <a:r>
              <a:rPr lang="en-US"/>
              <a:t> is a statement list expression</a:t>
            </a:r>
          </a:p>
          <a:p>
            <a:pPr lvl="0"/>
            <a:r>
              <a:rPr lang="en-US"/>
              <a:t>the resulting type is the type of </a:t>
            </a:r>
            <a:r>
              <a:rPr lang="en-US">
                <a:latin typeface="Courier New"/>
              </a:rPr>
              <a:t>ex</a:t>
            </a:r>
          </a:p>
          <a:p>
            <a:pPr lvl="0"/>
            <a:r>
              <a:rPr lang="en-US"/>
              <a:t>all the other statements must be of type </a:t>
            </a:r>
            <a:r>
              <a:rPr lang="en-US">
                <a:latin typeface="Courier New"/>
              </a:rPr>
              <a:t>void</a:t>
            </a:r>
          </a:p>
          <a:p>
            <a:pPr lvl="0"/>
            <a:r>
              <a:rPr lang="en-US"/>
              <a:t>parentheses appear to sometimes be optional; not mentioned in manual</a:t>
            </a:r>
          </a:p>
        </p:txBody>
      </p:sp>
    </p:spTree>
  </p:cSld>
  <p:clrMapOvr>
    <a:masterClrMapping/>
  </p:clrMapOvr>
</p:sld>
</file>

<file path=ppt/slides/slide4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Statement list expression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611217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a = if a &gt; 15: (echo "Big!"; 5) else: 10
echo a</a:t>
            </a:r>
          </a:p>
        </p:txBody>
      </p:sp>
    </p:spTree>
  </p:cSld>
  <p:clrMapOvr>
    <a:masterClrMapping/>
  </p:clrMapOvr>
</p:sld>
</file>

<file path=ppt/slides/slide4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Branching: if</a:t>
            </a:r>
          </a:p>
          <a:p>
            <a:pPr lvl="0"/>
            <a:r>
              <a:rPr lang="en-US">
                <a:latin typeface="Courier New"/>
              </a:rPr>
              <a:t>if</a:t>
            </a:r>
            <a:r>
              <a:rPr lang="en-US"/>
              <a:t> </a:t>
            </a:r>
            <a:r>
              <a:rPr lang="en-US" i="true"/>
              <a:t>condition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</a:p>
          <a:p>
            <a:pPr lvl="0"/>
            <a:r>
              <a:rPr lang="en-US">
                <a:latin typeface="Courier New"/>
              </a:rPr>
              <a:t>elif</a:t>
            </a:r>
            <a:r>
              <a:rPr lang="en-US"/>
              <a:t> </a:t>
            </a:r>
            <a:r>
              <a:rPr lang="en-US" i="true"/>
              <a:t>condition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(optional)</a:t>
            </a:r>
          </a:p>
          <a:p>
            <a:pPr lvl="0"/>
            <a:r>
              <a:rPr lang="en-US">
                <a:latin typeface="Courier New"/>
              </a:rPr>
              <a:t>else:</a:t>
            </a:r>
          </a:p>
          <a:p>
            <a:pPr lvl="0"/>
            <a:r>
              <a:rPr lang="en-US"/>
              <a:t>indentation-based scope blocks</a:t>
            </a:r>
          </a:p>
          <a:p>
            <a:pPr lvl="0"/>
            <a:r>
              <a:rPr lang="en-US"/>
              <a:t>expression -- yields a result</a:t>
            </a:r>
          </a:p>
        </p:txBody>
      </p:sp>
    </p:spTree>
  </p:cSld>
  <p:clrMapOvr>
    <a:masterClrMapping/>
  </p:clrMapOvr>
</p:sld>
</file>

<file path=ppt/slides/slide4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If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277328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x = 10
if x &lt; 5:
    echo "x is less than 5"
elif x &gt; 5:
    echo "x is greater than 5"
else:
    echo "x is equal to 5"
var y = if x &gt; 8: 9 else: 10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Overview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Official description</a:t>
            </a:r>
          </a:p>
          <a:p>
            <a:pPr>
              <a:buNone/>
            </a:pPr>
            <a:r>
              <a:rPr lang="en-US"/>
              <a:t>Nim is a statically typed compiled systems programming language. It combines successful concepts from mature languages like Python, Ada and Modula.</a:t>
            </a:r>
          </a:p>
          <a:p>
            <a:pPr>
              <a:buNone/>
            </a:pPr>
            <a:r>
              <a:rPr lang="en-US"/>
              <a:t>https://nim-lang.org/</a:t>
            </a:r>
          </a:p>
        </p:txBody>
      </p:sp>
    </p:spTree>
  </p:cSld>
  <p:clrMapOvr>
    <a:masterClrMapping/>
  </p:clrMapOvr>
</p:sld>
</file>

<file path=ppt/slides/slide5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Branching: case</a:t>
            </a:r>
          </a:p>
          <a:p>
            <a:pPr lvl="0"/>
            <a:r>
              <a:rPr lang="en-US">
                <a:latin typeface="Courier New"/>
              </a:rPr>
              <a:t>case</a:t>
            </a:r>
            <a:r>
              <a:rPr lang="en-US"/>
              <a:t> </a:t>
            </a:r>
            <a:r>
              <a:rPr lang="en-US" i="true"/>
              <a:t>expression</a:t>
            </a:r>
          </a:p>
          <a:p>
            <a:pPr lvl="0"/>
            <a:r>
              <a:rPr lang="en-US">
                <a:latin typeface="Courier New"/>
              </a:rPr>
              <a:t>of</a:t>
            </a:r>
            <a:r>
              <a:rPr lang="en-US"/>
              <a:t> </a:t>
            </a:r>
            <a:r>
              <a:rPr lang="en-US" i="true"/>
              <a:t>value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</a:p>
          <a:p>
            <a:pPr lvl="0"/>
            <a:r>
              <a:rPr lang="en-US">
                <a:latin typeface="Courier New"/>
              </a:rPr>
              <a:t>else:</a:t>
            </a:r>
            <a:r>
              <a:rPr lang="en-US"/>
              <a:t> (optional)</a:t>
            </a:r>
          </a:p>
          <a:p>
            <a:pPr lvl="0"/>
            <a:r>
              <a:rPr lang="en-US">
                <a:latin typeface="Courier New"/>
              </a:rPr>
              <a:t>elif:</a:t>
            </a:r>
            <a:r>
              <a:rPr lang="en-US"/>
              <a:t> (optional)</a:t>
            </a:r>
          </a:p>
          <a:p>
            <a:pPr lvl="0"/>
            <a:r>
              <a:rPr lang="en-US"/>
              <a:t>each </a:t>
            </a:r>
            <a:r>
              <a:rPr lang="en-US">
                <a:latin typeface="Courier New"/>
              </a:rPr>
              <a:t>of</a:t>
            </a:r>
            <a:r>
              <a:rPr lang="en-US"/>
              <a:t> block has indentation scope</a:t>
            </a:r>
          </a:p>
          <a:p>
            <a:pPr lvl="0"/>
            <a:r>
              <a:rPr lang="en-US"/>
              <a:t>also an expression -- yields a result</a:t>
            </a:r>
          </a:p>
        </p:txBody>
      </p:sp>
    </p:spTree>
  </p:cSld>
  <p:clrMapOvr>
    <a:masterClrMapping/>
  </p:clrMapOvr>
</p:sld>
</file>

<file path=ppt/slides/slide5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Case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1080579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let i = 7
case i
  of 0:
    echo "i is zero"
  of 1, 3, 5, 7, 9:
    echo "i is odd"
  of 2, 4, 6, 8:
    echo "i is even"
  else:
    echo "i is too large"
# {{## END case-1 ##}}
# {{## BEGIN case-2 ##}}
var favoriteFood = case animal
  of "dog": "bones"
  of "cat": "mice"
  elif animal.endsWith("whale"): "plankton"
  else:
    echo "I'm not sure what to serve, but everybody loves ice cream"
    "ice cream"
# {{## END case-2 ##}}
echo animal, " likes ", favoriteFood
# {{## BEGIN for ##}}
for n in 5 ..&lt; 9: 
  echo n
for n in countup(0, 16, 4):  
  echo n
for index, item in ["a","b"].pairs:
  echo item, " at index ", index
# {{## END for ##}}
# {{## BEGIN while ##}}
var a = 1
while a*a &lt; 100: 
  echo "a is: ", a
  inc a         
echo "final value of a: ", a
# {{## END while ##}}
# {{## BEGIN when ##}}
when system.hostOS == "windows":
  echo "running on Windows!"
elif system.hostOS == "linux":
  echo "running on Linux!"
elif system.hostOS == "macosx":
  echo "running on Mac OS X!"
else:
  echo "unknown operating system"
# {{## END when ##}}
# {{## BEGIN block ##}}
block myblock:
  echo "entering block"
  while true:
    echo "looping"
    break # leaves the loop, but not the block
  echo "still in block"
echo "outside the block"
# {{## END block ##}}
# {{## BEGIN exception-handling ##}}
var f: File
if open(f, "quote.txt"):
  try:
    echo readLine(f)
  except IOError:
    echo "IO error!"
  except CatchableError:
    echo "Unknown exception!"
    # reraise the unknown exception:
    raise
  except: # catch all other exceptions
    echo "Other error!"
  finally:
    close(f)
# {{## END exception-handling ##}}
# {{## BEGIN exception-tracking ##}}
# {{## END exception-tracking ##}}
# {{## BEGIN statement-list ##}}
a = if a &gt; 15: (echo "Big!"; 5) else: 10
echo a
# {{## END statement-list ##}}</a:t>
            </a:r>
          </a:p>
        </p:txBody>
      </p:sp>
    </p:spTree>
  </p:cSld>
  <p:clrMapOvr>
    <a:masterClrMapping/>
  </p:clrMapOvr>
</p:sld>
</file>

<file path=ppt/slides/slide5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Case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80129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favoriteFood = case animal
  of "dog": "bones"
  of "cat": "mice"
  elif animal.endsWith("whale"): "plankton"
  else:
    echo "I'm not sure what to serve, but everybody loves ice cream"
    "ice cream"</a:t>
            </a:r>
          </a:p>
        </p:txBody>
      </p:sp>
    </p:spTree>
  </p:cSld>
  <p:clrMapOvr>
    <a:masterClrMapping/>
  </p:clrMapOvr>
</p:sld>
</file>

<file path=ppt/slides/slide5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Branching: when</a:t>
            </a:r>
          </a:p>
          <a:p>
            <a:pPr lvl="0"/>
            <a:r>
              <a:rPr lang="en-US"/>
              <a:t>almost identical to </a:t>
            </a:r>
            <a:r>
              <a:rPr lang="en-US">
                <a:latin typeface="Courier New"/>
              </a:rPr>
              <a:t>if</a:t>
            </a:r>
            <a:r>
              <a:rPr lang="en-US"/>
              <a:t>, except</a:t>
            </a:r>
          </a:p>
          <a:p>
            <a:pPr lvl="0"/>
            <a:r>
              <a:rPr lang="en-US"/>
              <a:t>each condition must be a constant/compiler-evaluatable</a:t>
            </a:r>
          </a:p>
          <a:p>
            <a:pPr lvl="0"/>
            <a:r>
              <a:rPr lang="en-US"/>
              <a:t>statements within a branch do not open new scope</a:t>
            </a:r>
          </a:p>
          <a:p>
            <a:pPr lvl="0"/>
            <a:r>
              <a:rPr lang="en-US"/>
              <a:t>compiler produces code only for the statements that belong to the first condition</a:t>
            </a:r>
          </a:p>
          <a:p>
            <a:pPr lvl="0"/>
            <a:r>
              <a:rPr lang="en-US"/>
              <a:t>comparable to </a:t>
            </a:r>
            <a:r>
              <a:rPr lang="en-US">
                <a:latin typeface="Courier New"/>
              </a:rPr>
              <a:t>#ifdef</a:t>
            </a:r>
            <a:r>
              <a:rPr lang="en-US"/>
              <a:t> in other languages</a:t>
            </a:r>
          </a:p>
        </p:txBody>
      </p:sp>
    </p:spTree>
  </p:cSld>
  <p:clrMapOvr>
    <a:masterClrMapping/>
  </p:clrMapOvr>
</p:sld>
</file>

<file path=ppt/slides/slide5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When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039312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when system.hostOS == "windows":
  echo "running on Windows!"
elif system.hostOS == "linux":
  echo "running on Linux!"
elif system.hostOS == "macosx":
  echo "running on Mac OS X!"
else:
  echo "unknown operating system"</a:t>
            </a:r>
          </a:p>
        </p:txBody>
      </p:sp>
    </p:spTree>
  </p:cSld>
  <p:clrMapOvr>
    <a:masterClrMapping/>
  </p:clrMapOvr>
</p:sld>
</file>

<file path=ppt/slides/slide5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Looping: while</a:t>
            </a:r>
          </a:p>
          <a:p>
            <a:pPr lvl="0"/>
            <a:r>
              <a:rPr lang="en-US">
                <a:latin typeface="Courier New"/>
              </a:rPr>
              <a:t>while</a:t>
            </a:r>
            <a:r>
              <a:rPr lang="en-US"/>
              <a:t> </a:t>
            </a:r>
            <a:r>
              <a:rPr lang="en-US" i="true"/>
              <a:t>condition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</a:p>
          <a:p>
            <a:pPr lvl="0"/>
            <a:r>
              <a:rPr lang="en-US"/>
              <a:t>opens new (indented) scope block</a:t>
            </a:r>
          </a:p>
        </p:txBody>
      </p:sp>
    </p:spTree>
  </p:cSld>
  <p:clrMapOvr>
    <a:masterClrMapping/>
  </p:clrMapOvr>
</p:sld>
</file>

<file path=ppt/slides/slide5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While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80129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a = 1
while a*a &lt; 100: 
  echo "a is: ", a
  inc a         
echo "final value of a: ", a</a:t>
            </a:r>
          </a:p>
        </p:txBody>
      </p:sp>
    </p:spTree>
  </p:cSld>
  <p:clrMapOvr>
    <a:masterClrMapping/>
  </p:clrMapOvr>
</p:sld>
</file>

<file path=ppt/slides/slide5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Looping: for</a:t>
            </a:r>
          </a:p>
          <a:p>
            <a:pPr lvl="0"/>
            <a:r>
              <a:rPr lang="en-US">
                <a:latin typeface="Courier New"/>
              </a:rPr>
              <a:t>for</a:t>
            </a:r>
            <a:r>
              <a:rPr lang="en-US"/>
              <a:t> </a:t>
            </a:r>
            <a:r>
              <a:rPr lang="en-US" i="true"/>
              <a:t>iterator</a:t>
            </a:r>
            <a:r>
              <a:rPr lang="en-US"/>
              <a:t> </a:t>
            </a:r>
            <a:r>
              <a:rPr lang="en-US">
                <a:latin typeface="Courier New"/>
              </a:rPr>
              <a:t>in</a:t>
            </a:r>
            <a:r>
              <a:rPr lang="en-US"/>
              <a:t> </a:t>
            </a:r>
            <a:r>
              <a:rPr lang="en-US" i="true"/>
              <a:t>sequence</a:t>
            </a:r>
          </a:p>
          <a:p>
            <a:pPr lvl="0"/>
            <a:r>
              <a:rPr lang="en-US" i="true"/>
              <a:t>sequence</a:t>
            </a:r>
            <a:r>
              <a:rPr lang="en-US"/>
              <a:t> must be iterable, producing an iterator</a:t>
            </a:r>
          </a:p>
          <a:p>
            <a:pPr lvl="1"/>
            <a:r>
              <a:rPr lang="en-US" i="true"/>
              <a:t>m</a:t>
            </a:r>
            <a:r>
              <a:rPr lang="en-US"/>
              <a:t> </a:t>
            </a:r>
            <a:r>
              <a:rPr lang="en-US">
                <a:latin typeface="Courier New"/>
              </a:rPr>
              <a:t>..</a:t>
            </a:r>
            <a:r>
              <a:rPr lang="en-US"/>
              <a:t> </a:t>
            </a:r>
            <a:r>
              <a:rPr lang="en-US" i="true"/>
              <a:t>n</a:t>
            </a:r>
            <a:r>
              <a:rPr lang="en-US"/>
              <a:t>: range </a:t>
            </a:r>
            <a:r>
              <a:rPr lang="en-US" i="true"/>
              <a:t>m</a:t>
            </a:r>
            <a:r>
              <a:rPr lang="en-US"/>
              <a:t> to </a:t>
            </a:r>
            <a:r>
              <a:rPr lang="en-US" i="true"/>
              <a:t>n</a:t>
            </a:r>
            <a:r>
              <a:rPr lang="en-US"/>
              <a:t>, inclusive</a:t>
            </a:r>
          </a:p>
          <a:p>
            <a:pPr lvl="1"/>
            <a:r>
              <a:rPr lang="en-US" i="true"/>
              <a:t>m</a:t>
            </a:r>
            <a:r>
              <a:rPr lang="en-US"/>
              <a:t> </a:t>
            </a:r>
            <a:r>
              <a:rPr lang="en-US">
                <a:latin typeface="Courier New"/>
              </a:rPr>
              <a:t>..&lt;</a:t>
            </a:r>
            <a:r>
              <a:rPr lang="en-US"/>
              <a:t> </a:t>
            </a:r>
            <a:r>
              <a:rPr lang="en-US" i="true"/>
              <a:t>n</a:t>
            </a:r>
            <a:r>
              <a:rPr lang="en-US"/>
              <a:t>: range </a:t>
            </a:r>
            <a:r>
              <a:rPr lang="en-US" i="true"/>
              <a:t>m</a:t>
            </a:r>
            <a:r>
              <a:rPr lang="en-US"/>
              <a:t> to </a:t>
            </a:r>
            <a:r>
              <a:rPr lang="en-US" i="true"/>
              <a:t>n</a:t>
            </a:r>
            <a:r>
              <a:rPr lang="en-US"/>
              <a:t>-1</a:t>
            </a:r>
          </a:p>
          <a:p>
            <a:pPr lvl="0"/>
            <a:r>
              <a:rPr lang="en-US"/>
              <a:t>scope block (indented) executes on each iteration</a:t>
            </a:r>
          </a:p>
          <a:p>
            <a:pPr lvl="0"/>
            <a:r>
              <a:rPr lang="en-US" i="true"/>
              <a:t>iterator</a:t>
            </a:r>
            <a:r>
              <a:rPr lang="en-US"/>
              <a:t> can be a tuple pair depending on the sequence</a:t>
            </a:r>
          </a:p>
          <a:p>
            <a:pPr lvl="1"/>
            <a:r>
              <a:rPr lang="en-US" i="true"/>
              <a:t>index</a:t>
            </a:r>
            <a:r>
              <a:rPr lang="en-US"/>
              <a:t>, </a:t>
            </a:r>
            <a:r>
              <a:rPr lang="en-US" i="true"/>
              <a:t>item</a:t>
            </a:r>
            <a:r>
              <a:rPr lang="en-US"/>
              <a:t> from arrays</a:t>
            </a:r>
          </a:p>
        </p:txBody>
      </p:sp>
    </p:spTree>
  </p:cSld>
  <p:clrMapOvr>
    <a:masterClrMapping/>
  </p:clrMapOvr>
</p:sld>
</file>

<file path=ppt/slides/slide5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For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039312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for n in 5 ..&lt; 9: 
  echo n
for n in countup(0, 16, 4):  
  echo n
for index, item in ["a","b"].pairs:
  echo item, " at index ", index</a:t>
            </a:r>
          </a:p>
        </p:txBody>
      </p:sp>
    </p:spTree>
  </p:cSld>
  <p:clrMapOvr>
    <a:masterClrMapping/>
  </p:clrMapOvr>
</p:sld>
</file>

<file path=ppt/slides/slide5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Loop manipulation</a:t>
            </a:r>
          </a:p>
          <a:p>
            <a:pPr lvl="0"/>
            <a:r>
              <a:rPr lang="en-US">
                <a:latin typeface="Courier New"/>
              </a:rPr>
              <a:t>break</a:t>
            </a:r>
            <a:r>
              <a:rPr lang="en-US"/>
              <a:t>: Early loop termination</a:t>
            </a:r>
          </a:p>
          <a:p>
            <a:pPr lvl="0"/>
            <a:r>
              <a:rPr lang="en-US">
                <a:latin typeface="Courier New"/>
              </a:rPr>
              <a:t>continue</a:t>
            </a:r>
            <a:r>
              <a:rPr lang="en-US"/>
              <a:t>: Early loop re-cycle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Overview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Official description</a:t>
            </a:r>
          </a:p>
          <a:p>
            <a:pPr lvl="0"/>
            <a:r>
              <a:rPr lang="en-US"/>
              <a:t>statically-typed</a:t>
            </a:r>
          </a:p>
          <a:p>
            <a:pPr lvl="0"/>
            <a:r>
              <a:rPr lang="en-US"/>
              <a:t>compiled to native ("native dependency-free") or JavaScript</a:t>
            </a:r>
          </a:p>
          <a:p>
            <a:pPr lvl="0"/>
            <a:r>
              <a:rPr lang="en-US"/>
              <a:t>memory management is deterministic and customizable</a:t>
            </a:r>
          </a:p>
          <a:p>
            <a:pPr lvl="0"/>
            <a:r>
              <a:rPr lang="en-US"/>
              <a:t>compile-time evaluation of some constructs</a:t>
            </a:r>
          </a:p>
          <a:p>
            <a:pPr lvl="0"/>
            <a:r>
              <a:rPr lang="en-US"/>
              <a:t>support for different backends (C, C++, JavaScript)</a:t>
            </a:r>
          </a:p>
          <a:p>
            <a:pPr lvl="0"/>
            <a:r>
              <a:rPr lang="en-US"/>
              <a:t>macro system offering full AST manipulation (at compile-time)</a:t>
            </a:r>
          </a:p>
        </p:txBody>
      </p:sp>
    </p:spTree>
  </p:cSld>
  <p:clrMapOvr>
    <a:masterClrMapping/>
  </p:clrMapOvr>
</p:sld>
</file>

<file path=ppt/slides/slide6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Explicit block statements</a:t>
            </a:r>
          </a:p>
          <a:p>
            <a:pPr lvl="0"/>
            <a:r>
              <a:rPr lang="en-US">
                <a:latin typeface="Courier New"/>
              </a:rPr>
              <a:t>block</a:t>
            </a:r>
            <a:r>
              <a:rPr lang="en-US"/>
              <a:t> </a:t>
            </a:r>
            <a:r>
              <a:rPr lang="en-US" i="true"/>
              <a:t>label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</a:p>
          <a:p>
            <a:pPr lvl="0"/>
            <a:r>
              <a:rPr lang="en-US" i="true"/>
              <a:t>label</a:t>
            </a:r>
            <a:r>
              <a:rPr lang="en-US"/>
              <a:t> is optional</a:t>
            </a:r>
          </a:p>
        </p:txBody>
      </p:sp>
    </p:spTree>
  </p:cSld>
  <p:clrMapOvr>
    <a:masterClrMapping/>
  </p:clrMapOvr>
</p:sld>
</file>

<file path=ppt/slides/slide6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For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80129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block myblock:
  echo "entering block"
  while true:
    echo "looping"
    break # leaves the loop, but not the block
  echo "still in block"
echo "outside the block"</a:t>
            </a:r>
          </a:p>
        </p:txBody>
      </p:sp>
    </p:spTree>
  </p:cSld>
  <p:clrMapOvr>
    <a:masterClrMapping/>
  </p:clrMapOvr>
</p:sld>
</file>

<file path=ppt/slides/slide6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Exception handling</a:t>
            </a:r>
          </a:p>
          <a:p>
            <a:pPr lvl="0"/>
            <a:r>
              <a:rPr lang="en-US">
                <a:latin typeface="Courier New"/>
              </a:rPr>
              <a:t>try:</a:t>
            </a:r>
            <a:r>
              <a:rPr lang="en-US"/>
              <a:t> - guarded block</a:t>
            </a:r>
          </a:p>
          <a:p>
            <a:pPr lvl="0"/>
            <a:r>
              <a:rPr lang="en-US">
                <a:latin typeface="Courier New"/>
              </a:rPr>
              <a:t>except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- exception clause</a:t>
            </a:r>
          </a:p>
          <a:p>
            <a:pPr lvl="0"/>
            <a:r>
              <a:rPr lang="en-US">
                <a:latin typeface="Courier New"/>
              </a:rPr>
              <a:t>finally:</a:t>
            </a:r>
            <a:r>
              <a:rPr lang="en-US"/>
              <a:t> - always executed</a:t>
            </a:r>
          </a:p>
          <a:p>
            <a:pPr lvl="0"/>
            <a:r>
              <a:rPr lang="en-US"/>
              <a:t>expression, yields value</a:t>
            </a:r>
          </a:p>
          <a:p>
            <a:pPr lvl="0"/>
            <a:r>
              <a:rPr lang="en-US">
                <a:latin typeface="Courier New"/>
              </a:rPr>
              <a:t>raise</a:t>
            </a:r>
            <a:r>
              <a:rPr lang="en-US"/>
              <a:t> </a:t>
            </a:r>
            <a:r>
              <a:rPr lang="en-US" i="true"/>
              <a:t>object</a:t>
            </a:r>
          </a:p>
        </p:txBody>
      </p:sp>
    </p:spTree>
  </p:cSld>
  <p:clrMapOvr>
    <a:masterClrMapping/>
  </p:clrMapOvr>
</p:sld>
</file>

<file path=ppt/slides/slide6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For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467407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f: File
if open(f, "quote.txt"):
  try:
    echo readLine(f)
  except IOError:
    echo "IO error!"
  except CatchableError:
    echo "Unknown exception!"
    # reraise the unknown exception:
    raise
  except: # catch all other exceptions
    echo "Other error!"
  finally:
    close(f)</a:t>
            </a:r>
          </a:p>
        </p:txBody>
      </p:sp>
    </p:spTree>
  </p:cSld>
  <p:clrMapOvr>
    <a:masterClrMapping/>
  </p:clrMapOvr>
</p:sld>
</file>

<file path=ppt/slides/slide6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defer statement</a:t>
            </a:r>
          </a:p>
          <a:p>
            <a:pPr lvl="0"/>
            <a:r>
              <a:rPr lang="en-US">
                <a:latin typeface="Courier New"/>
              </a:rPr>
              <a:t>defer:</a:t>
            </a:r>
            <a:r>
              <a:rPr lang="en-US"/>
              <a:t> </a:t>
            </a:r>
            <a:r>
              <a:rPr lang="en-US" i="true"/>
              <a:t>statement</a:t>
            </a:r>
          </a:p>
          <a:p>
            <a:pPr lvl="0"/>
            <a:r>
              <a:rPr lang="en-US"/>
              <a:t>establishes implicit </a:t>
            </a:r>
            <a:r>
              <a:rPr lang="en-US">
                <a:latin typeface="Courier New"/>
              </a:rPr>
              <a:t>try</a:t>
            </a:r>
            <a:r>
              <a:rPr lang="en-US"/>
              <a:t>/</a:t>
            </a:r>
            <a:r>
              <a:rPr lang="en-US">
                <a:latin typeface="Courier New"/>
              </a:rPr>
              <a:t>finally</a:t>
            </a:r>
          </a:p>
          <a:p>
            <a:pPr lvl="0"/>
            <a:r>
              <a:rPr lang="en-US"/>
              <a:t>statements following the </a:t>
            </a:r>
            <a:r>
              <a:rPr lang="en-US">
                <a:latin typeface="Courier New"/>
              </a:rPr>
              <a:t>defer</a:t>
            </a:r>
            <a:r>
              <a:rPr lang="en-US"/>
              <a:t> are in the </a:t>
            </a:r>
            <a:r>
              <a:rPr lang="en-US">
                <a:latin typeface="Courier New"/>
              </a:rPr>
              <a:t>try</a:t>
            </a:r>
            <a:r>
              <a:rPr lang="en-US"/>
              <a:t> block</a:t>
            </a:r>
          </a:p>
          <a:p>
            <a:pPr lvl="0"/>
            <a:r>
              <a:rPr lang="en-US"/>
              <a:t>the </a:t>
            </a:r>
            <a:r>
              <a:rPr lang="en-US" i="true"/>
              <a:t>statement</a:t>
            </a:r>
            <a:r>
              <a:rPr lang="en-US"/>
              <a:t> is in the </a:t>
            </a:r>
            <a:r>
              <a:rPr lang="en-US">
                <a:latin typeface="Courier New"/>
              </a:rPr>
              <a:t>finally</a:t>
            </a:r>
            <a:r>
              <a:rPr lang="en-US"/>
              <a:t> block</a:t>
            </a:r>
          </a:p>
        </p:txBody>
      </p:sp>
    </p:spTree>
  </p:cSld>
  <p:clrMapOvr>
    <a:masterClrMapping/>
  </p:clrMapOvr>
</p:sld>
</file>

<file path=ppt/slides/slide6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Flow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</p:txBody>
      </p:sp>
    </p:spTree>
  </p:cSld>
  <p:clrMapOvr>
    <a:masterClrMapping/>
  </p:clrMapOvr>
</p:sld>
</file>

<file path=ppt/slides/slide6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Named reusable blocks of code</a:t>
            </a:r>
            <a:endParaRPr lang="en-US" smtClean="0"/>
          </a:p>
        </p:txBody>
      </p:sp>
    </p:spTree>
  </p:cSld>
  <p:clrMapOvr>
    <a:masterClrMapping/>
  </p:clrMapOvr>
</p:sld>
</file>

<file path=ppt/slides/slide6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Definition syntax</a:t>
            </a:r>
          </a:p>
          <a:p>
            <a:pPr lvl="0"/>
            <a:r>
              <a:rPr lang="en-US"/>
              <a:t>procedures must be defined (or forward-declared) before it can be used</a:t>
            </a:r>
          </a:p>
          <a:p>
            <a:pPr lvl="0"/>
            <a:r>
              <a:rPr lang="en-US">
                <a:latin typeface="Courier New"/>
              </a:rPr>
              <a:t>proc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(</a:t>
            </a:r>
            <a:r>
              <a:rPr lang="en-US"/>
              <a:t> </a:t>
            </a:r>
            <a:r>
              <a:rPr lang="en-US" i="true"/>
              <a:t>parameter-list</a:t>
            </a:r>
            <a:r>
              <a:rPr lang="en-US"/>
              <a:t> </a:t>
            </a:r>
            <a:r>
              <a:rPr lang="en-US">
                <a:latin typeface="Courier New"/>
              </a:rPr>
              <a:t>): 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</a:t>
            </a:r>
            <a:r>
              <a:rPr lang="en-US">
                <a:latin typeface="Courier New"/>
              </a:rPr>
              <a:t>=</a:t>
            </a:r>
            <a:r>
              <a:rPr lang="en-US"/>
              <a:t> </a:t>
            </a:r>
            <a:r>
              <a:rPr lang="en-US" i="true"/>
              <a:t>block</a:t>
            </a:r>
          </a:p>
          <a:p>
            <a:pPr lvl="0"/>
            <a:r>
              <a:rPr lang="en-US"/>
              <a:t>if </a:t>
            </a:r>
            <a:r>
              <a:rPr lang="en-US" i="true"/>
              <a:t>name</a:t>
            </a:r>
            <a:r>
              <a:rPr lang="en-US"/>
              <a:t> is suffixed by </a:t>
            </a:r>
            <a:r>
              <a:rPr lang="en-US">
                <a:latin typeface="Courier New"/>
              </a:rPr>
              <a:t>*</a:t>
            </a:r>
            <a:r>
              <a:rPr lang="en-US"/>
              <a:t>, it is exported for use by other modules; otherwise, private</a:t>
            </a:r>
          </a:p>
          <a:p>
            <a:pPr lvl="0"/>
            <a:r>
              <a:rPr lang="en-US"/>
              <a:t>parameters immutable within procedure body; declare mutability using </a:t>
            </a:r>
            <a:r>
              <a:rPr lang="en-US">
                <a:latin typeface="Courier New"/>
              </a:rPr>
              <a:t>var</a:t>
            </a:r>
            <a:r>
              <a:rPr lang="en-US"/>
              <a:t> in parameter list</a:t>
            </a:r>
          </a:p>
          <a:p>
            <a:pPr lvl="0"/>
            <a:r>
              <a:rPr lang="en-US"/>
              <a:t>parameters can have default values; parameter types can be inferred from defaults</a:t>
            </a:r>
          </a:p>
          <a:p>
            <a:pPr lvl="0"/>
            <a:r>
              <a:rPr lang="en-US"/>
              <a:t>procedures can be overloaded by number, types, and names of parameters</a:t>
            </a:r>
          </a:p>
          <a:p>
            <a:pPr lvl="0"/>
            <a:r>
              <a:rPr lang="en-US"/>
              <a:t>procedures can be nested (proc within a proc)</a:t>
            </a:r>
          </a:p>
        </p:txBody>
      </p:sp>
    </p:spTree>
  </p:cSld>
  <p:clrMapOvr>
    <a:masterClrMapping/>
  </p:clrMapOvr>
</p:sld>
</file>

<file path=ppt/slides/slide6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Procedures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753360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proc fibonacci(n: int): int =
  if n &lt; 2:
    return n
  else:
    return fibonacci(n - 1) + (n - 2).fibonacci
proc fibo2(n: int): int =
  proc innerfibo(n:int): int = innerfibo(n-1) + innerfibo(n-2)
  result = if n &lt; 2: n else: innerfibo(n)
#echo innerfibo(5)       # Error: undeclared identifier 'innerfibo'</a:t>
            </a:r>
          </a:p>
        </p:txBody>
      </p:sp>
    </p:spTree>
  </p:cSld>
  <p:clrMapOvr>
    <a:masterClrMapping/>
  </p:clrMapOvr>
</p:sld>
</file>

<file path=ppt/slides/slide6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Calling syntax</a:t>
            </a:r>
          </a:p>
          <a:p>
            <a:pPr lvl="0"/>
            <a:r>
              <a:rPr lang="en-US"/>
              <a:t>Multiple calling syntax styles</a:t>
            </a:r>
          </a:p>
          <a:p>
            <a:pPr lvl="1"/>
            <a:r>
              <a:rPr lang="en-US"/>
              <a:t>positional call style 1: </a:t>
            </a:r>
            <a:r>
              <a:rPr lang="en-US">
                <a:latin typeface="Courier New"/>
              </a:rPr>
              <a:t>foo(a, b)</a:t>
            </a:r>
          </a:p>
          <a:p>
            <a:pPr lvl="1"/>
            <a:r>
              <a:rPr lang="en-US"/>
              <a:t>positional call style 2: </a:t>
            </a:r>
            <a:r>
              <a:rPr lang="en-US">
                <a:latin typeface="Courier New"/>
              </a:rPr>
              <a:t>a.foo(b)</a:t>
            </a:r>
          </a:p>
          <a:p>
            <a:pPr lvl="1"/>
            <a:r>
              <a:rPr lang="en-US"/>
              <a:t>call with named and positional arguments</a:t>
            </a:r>
          </a:p>
          <a:p>
            <a:pPr lvl="1"/>
            <a:r>
              <a:rPr lang="en-US"/>
              <a:t>call with named arguments (order is not relevant)</a:t>
            </a:r>
          </a:p>
          <a:p>
            <a:pPr lvl="1"/>
            <a:r>
              <a:rPr lang="en-US"/>
              <a:t>call as a command statement (no parenthesis needed)</a:t>
            </a:r>
          </a:p>
          <a:p>
            <a:pPr lvl="0"/>
            <a:r>
              <a:rPr lang="en-US"/>
              <a:t>Return values </a:t>
            </a:r>
            <a:r>
              <a:rPr lang="en-US" i="true"/>
              <a:t>must</a:t>
            </a:r>
            <a:r>
              <a:rPr lang="en-US"/>
              <a:t> be used or </a:t>
            </a:r>
            <a:r>
              <a:rPr lang="en-US">
                <a:latin typeface="Courier New"/>
              </a:rPr>
              <a:t>discard</a:t>
            </a:r>
            <a:r>
              <a:rPr lang="en-US"/>
              <a:t>ed</a:t>
            </a:r>
          </a:p>
          <a:p>
            <a:pPr lvl="1"/>
            <a:r>
              <a:rPr lang="en-US"/>
              <a:t>or procedure can be annotated with </a:t>
            </a:r>
            <a:r>
              <a:rPr lang="en-US">
                <a:latin typeface="Courier New"/>
              </a:rPr>
              <a:t>{. discardable .}</a:t>
            </a:r>
            <a:r>
              <a:rPr lang="en-US"/>
              <a:t> pragma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Getting Started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From 0 to Hello World</a:t>
            </a:r>
            <a:endParaRPr lang="en-US" smtClean="0"/>
          </a:p>
        </p:txBody>
      </p:sp>
    </p:spTree>
  </p:cSld>
  <p:clrMapOvr>
    <a:masterClrMapping/>
  </p:clrMapOvr>
</p:sld>
</file>

<file path=ppt/slides/slide7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Procedure call syntax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753360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var f1 = fibonacci(5)
var f2 = 5.fibonacci()
echo "f1 == f2: ", f1 == f2
proc foo(a: string, b: string) =
  echo "foo ", a, " and ", b
var a = "hello"
var b = "world"
foo(a,b)
a.foo(b)</a:t>
            </a:r>
          </a:p>
        </p:txBody>
      </p:sp>
    </p:spTree>
  </p:cSld>
  <p:clrMapOvr>
    <a:masterClrMapping/>
  </p:clrMapOvr>
</p:sld>
</file>

<file path=ppt/slides/slide7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Procedure call syntax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753360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# Forward declaration
proc callme(x, y: int, s: string = "", c: char, b: bool = false)
# call with positional arguments      # parameter bindings:
callme(0, 1, "abc", '\t', true)       # (x=0, y=1, s="abc", c='\t', b=true)
# call with named and positional arguments:
callme(y=1, x=0, "def", '\t')         # (x=0, y=1, s="def", c='\t', b=false)
# call with named arguments (order is not relevant):
callme(c='\t', y=1, x=0)              # (x=0, y=1, s="", c='\t', b=false)
# call as a command statement: no () needed:
callme 0, 1, "ghi", '\t'              # (x=0, y=1, s="ghi", c='\t', b=false)</a:t>
            </a:r>
          </a:p>
        </p:txBody>
      </p:sp>
    </p:spTree>
  </p:cSld>
  <p:clrMapOvr>
    <a:masterClrMapping/>
  </p:clrMapOvr>
</p:sld>
</file>

<file path=ppt/slides/slide7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Return values</a:t>
            </a:r>
          </a:p>
          <a:p>
            <a:pPr lvl="0"/>
            <a:r>
              <a:rPr lang="en-US"/>
              <a:t>any procedure that returns a value has an implicit </a:t>
            </a:r>
            <a:r>
              <a:rPr lang="en-US">
                <a:latin typeface="Courier New"/>
              </a:rPr>
              <a:t>result</a:t>
            </a:r>
            <a:r>
              <a:rPr lang="en-US"/>
              <a:t> variable</a:t>
            </a:r>
          </a:p>
          <a:p>
            <a:pPr lvl="0"/>
            <a:r>
              <a:rPr lang="en-US">
                <a:latin typeface="Courier New"/>
              </a:rPr>
              <a:t>result</a:t>
            </a:r>
            <a:r>
              <a:rPr lang="en-US"/>
              <a:t> value is always returned automatically (at the exit) if no </a:t>
            </a:r>
            <a:r>
              <a:rPr lang="en-US">
                <a:latin typeface="Courier New"/>
              </a:rPr>
              <a:t>return</a:t>
            </a:r>
            <a:r>
              <a:rPr lang="en-US"/>
              <a:t> is used</a:t>
            </a:r>
          </a:p>
          <a:p>
            <a:pPr lvl="0"/>
            <a:r>
              <a:rPr lang="en-US"/>
              <a:t>return types can also be inferred via </a:t>
            </a:r>
            <a:r>
              <a:rPr lang="en-US">
                <a:latin typeface="Courier New"/>
              </a:rPr>
              <a:t>auto</a:t>
            </a:r>
            <a:r>
              <a:rPr lang="en-US"/>
              <a:t> declaration</a:t>
            </a:r>
          </a:p>
        </p:txBody>
      </p:sp>
    </p:spTree>
  </p:cSld>
  <p:clrMapOvr>
    <a:masterClrMapping/>
  </p:clrMapOvr>
</p:sld>
</file>

<file path=ppt/slides/slide7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Return values and result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705423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proc yes(question: string): bool =
  echo question, " (y/n)"
  var answered = false
  while answered != true:
    case readLine(stdin)
    of "y", "Y", "yes", "Yes": answered = true; result = true
    of "n", "N", "no", "No": answered = true; result = false
    else: echo "Please be clear: yes or no"
if yes("Should I delete all your important files?"):
  echo "I'm sorry Dave, I'm afraid I can't do that."
else:
  echo "I think you know what the problem is just as well as I do."
proc returnsInt(): auto = 1984</a:t>
            </a:r>
          </a:p>
        </p:txBody>
      </p:sp>
    </p:spTree>
  </p:cSld>
  <p:clrMapOvr>
    <a:masterClrMapping/>
  </p:clrMapOvr>
</p:sld>
</file>

<file path=ppt/slides/slide7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Side effects</a:t>
            </a:r>
          </a:p>
          <a:p>
            <a:pPr lvl="0"/>
            <a:r>
              <a:rPr lang="en-US"/>
              <a:t>force compiler-verified no-side-effect checking by use of </a:t>
            </a:r>
            <a:r>
              <a:rPr lang="en-US">
                <a:latin typeface="Courier New"/>
              </a:rPr>
              <a:t>noSideEffect</a:t>
            </a:r>
            <a:r>
              <a:rPr lang="en-US"/>
              <a:t> pragma</a:t>
            </a:r>
          </a:p>
          <a:p>
            <a:pPr lvl="0"/>
            <a:r>
              <a:rPr lang="en-US"/>
              <a:t>can also use the </a:t>
            </a:r>
            <a:r>
              <a:rPr lang="en-US">
                <a:latin typeface="Courier New"/>
              </a:rPr>
              <a:t>func</a:t>
            </a:r>
            <a:r>
              <a:rPr lang="en-US"/>
              <a:t> keyword in place of </a:t>
            </a:r>
            <a:r>
              <a:rPr lang="en-US">
                <a:latin typeface="Courier New"/>
              </a:rPr>
              <a:t>proc</a:t>
            </a:r>
            <a:r>
              <a:rPr lang="en-US"/>
              <a:t>; </a:t>
            </a:r>
            <a:r>
              <a:rPr lang="en-US">
                <a:latin typeface="Courier New"/>
              </a:rPr>
              <a:t>func x</a:t>
            </a:r>
            <a:r>
              <a:rPr lang="en-US"/>
              <a:t> == </a:t>
            </a:r>
            <a:r>
              <a:rPr lang="en-US">
                <a:latin typeface="Courier New"/>
              </a:rPr>
              <a:t>proc x {. noSideEffect .}</a:t>
            </a:r>
          </a:p>
        </p:txBody>
      </p:sp>
    </p:spTree>
  </p:cSld>
  <p:clrMapOvr>
    <a:masterClrMapping/>
  </p:clrMapOvr>
</p:sld>
</file>

<file path=ppt/slides/slide7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Operators</a:t>
            </a:r>
          </a:p>
          <a:p>
            <a:pPr lvl="0"/>
            <a:r>
              <a:rPr lang="en-US"/>
              <a:t>symbols to be used take the </a:t>
            </a:r>
            <a:r>
              <a:rPr lang="en-US" i="true"/>
              <a:t>name</a:t>
            </a:r>
            <a:r>
              <a:rPr lang="en-US"/>
              <a:t> position</a:t>
            </a:r>
          </a:p>
          <a:p>
            <a:pPr lvl="0"/>
            <a:r>
              <a:rPr lang="en-US"/>
              <a:t>must be backtick-surrounded</a:t>
            </a:r>
          </a:p>
          <a:p>
            <a:pPr lvl="0"/>
            <a:r>
              <a:rPr lang="en-US"/>
              <a:t>paramters determine "ix"iness:</a:t>
            </a:r>
          </a:p>
          <a:p>
            <a:pPr lvl="1">
              <a:buChar char=" "/>
            </a:pPr>
            <a:r>
              <a:rPr lang="en-US"/>
              <a:t>one paramter, prefix notation</a:t>
            </a:r>
          </a:p>
          <a:p>
            <a:pPr lvl="1">
              <a:buChar char=" "/>
            </a:pPr>
            <a:r>
              <a:rPr lang="en-US"/>
              <a:t>two parameters, infix notation</a:t>
            </a:r>
          </a:p>
          <a:p>
            <a:pPr lvl="1">
              <a:buChar char=" "/>
            </a:pPr>
            <a:r>
              <a:rPr lang="en-US"/>
              <a:t>no way to declare postfix operators</a:t>
            </a:r>
          </a:p>
          <a:p>
            <a:pPr lvl="0"/>
            <a:r>
              <a:rPr lang="en-US"/>
              <a:t>any operator can be called like an ordinary proc using the backticked notation</a:t>
            </a:r>
          </a:p>
        </p:txBody>
      </p:sp>
    </p:spTree>
  </p:cSld>
  <p:clrMapOvr>
    <a:masterClrMapping/>
  </p:clrMapOvr>
</p:sld>
</file>

<file path=ppt/slides/slide7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Operators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22939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<![CDATA[# The "UFO" operator, doing all the comparisons at once
proc `<==>`(lhs, rhs: int): int =
  if lhs < rhs:
    result = -1
  elif lhs > rhs: 
    result = 1
  else: 
    result = 0
echo 5 <==> 6
echo 7 <==> 6
echo 6 <==> 6
echo `<==>`(4, 5)]]></a:t>
            </a:r>
          </a:p>
        </p:txBody>
      </p:sp>
    </p:spTree>
  </p:cSld>
  <p:clrMapOvr>
    <a:masterClrMapping/>
  </p:clrMapOvr>
</p:sld>
</file>

<file path=ppt/slides/slide7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Anonymous functions</a:t>
            </a:r>
          </a:p>
          <a:p>
            <a:pPr lvl="0"/>
            <a:r>
              <a:rPr lang="en-US"/>
              <a:t>two syntaxes</a:t>
            </a:r>
          </a:p>
          <a:p>
            <a:pPr lvl="1"/>
            <a:r>
              <a:rPr lang="en-US"/>
              <a:t>"proc" syntax (regular procedure syntax, just no </a:t>
            </a:r>
            <a:r>
              <a:rPr lang="en-US" i="true"/>
              <a:t>name</a:t>
            </a:r>
            <a:r>
              <a:rPr lang="en-US"/>
              <a:t>)</a:t>
            </a:r>
          </a:p>
          <a:p>
            <a:pPr lvl="1"/>
            <a:r>
              <a:rPr lang="en-US"/>
              <a:t>"do" notation: </a:t>
            </a:r>
            <a:r>
              <a:rPr lang="en-US">
                <a:latin typeface="Courier New"/>
              </a:rPr>
              <a:t>do (</a:t>
            </a:r>
            <a:r>
              <a:rPr lang="en-US"/>
              <a:t> </a:t>
            </a:r>
            <a:r>
              <a:rPr lang="en-US" i="true"/>
              <a:t>parameter-list</a:t>
            </a:r>
            <a:r>
              <a:rPr lang="en-US"/>
              <a:t> </a:t>
            </a:r>
            <a:r>
              <a:rPr lang="en-US">
                <a:latin typeface="Courier New"/>
              </a:rPr>
              <a:t>) -&gt; 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</a:t>
            </a:r>
            <a:r>
              <a:rPr lang="en-US" i="true"/>
              <a:t>expression</a:t>
            </a:r>
          </a:p>
          <a:p>
            <a:pPr lvl="0"/>
            <a:r>
              <a:rPr lang="en-US"/>
              <a:t>third syntax: </a:t>
            </a:r>
            <a:r>
              <a:rPr lang="en-US">
                <a:latin typeface="Courier New"/>
              </a:rPr>
              <a:t>-&gt;</a:t>
            </a:r>
            <a:r>
              <a:rPr lang="en-US"/>
              <a:t> and </a:t>
            </a:r>
            <a:r>
              <a:rPr lang="en-US">
                <a:latin typeface="Courier New"/>
              </a:rPr>
              <a:t>=&gt;</a:t>
            </a:r>
            <a:r>
              <a:rPr lang="en-US"/>
              <a:t> from </a:t>
            </a:r>
            <a:r>
              <a:rPr lang="en-US">
                <a:latin typeface="Courier New"/>
              </a:rPr>
              <a:t>stdlib.sugar</a:t>
            </a:r>
            <a:r>
              <a:rPr lang="en-US"/>
              <a:t>, using macros</a:t>
            </a:r>
          </a:p>
        </p:txBody>
      </p:sp>
    </p:spTree>
  </p:cSld>
  <p:clrMapOvr>
    <a:masterClrMapping/>
  </p:clrMapOvr>
</p:sld>
</file>

<file path=ppt/slides/slide7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Anonymous procedures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22939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import sequtils
let powersOfTwo = @[1, 2, 4, 8, 16, 32, 64, 128, 256]
echo(powersOfTwo.filter do (x: int) -&gt; bool: x &gt; 32)
echo powersOfTwo.filter(proc (x: int): bool = x &gt; 32)
proc greaterThan32(x: int): bool = x &gt; 32
echo powersOfTwo.filter(greaterThan32)
proc forEach(str: string, c: proc (x: int): int ) =
  for ch in str:
    echo c(ord(ch))</a:t>
            </a:r>
          </a:p>
        </p:txBody>
      </p:sp>
    </p:spTree>
  </p:cSld>
  <p:clrMapOvr>
    <a:masterClrMapping/>
  </p:clrMapOvr>
</p:sld>
</file>

<file path=ppt/slides/slide7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stdlib.sugar macros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99137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import sugar
# sugar provides a "-&gt;" macro that simplifies writing type declarations
# e.x. (char) -&gt; char instead of 
proc map(str: string, fun: (char) -&gt; char): string =
  for c in str:
    result &amp;= fun(c)
# sugar also provides a "=&gt;" macro for the actual lambda value
echo "foo".map((c) =&gt; char(ord(c) + 1))
# the following code is exactly equivalent:
echo "foo".map(proc (c: char): char = char(ord(c) + 1))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Started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Installation</a:t>
            </a:r>
          </a:p>
          <a:p>
            <a:pPr lvl="0"/>
            <a:r>
              <a:rPr lang="en-US"/>
              <a:t>Download: https://nim-lang.org/install.html</a:t>
            </a:r>
          </a:p>
          <a:p>
            <a:pPr lvl="0"/>
            <a:r>
              <a:rPr lang="en-US"/>
              <a:t>Homebrew/Linuxbrew: </a:t>
            </a:r>
            <a:r>
              <a:rPr lang="en-US">
                <a:latin typeface="Courier New"/>
              </a:rPr>
              <a:t>brew install nim</a:t>
            </a:r>
          </a:p>
          <a:p>
            <a:pPr lvl="0">
              <a:buNone/>
            </a:pPr>
            <a:r>
              <a:rPr lang="en-US" b="true"/>
              <a:t>Or, use the Playground</a:t>
            </a:r>
          </a:p>
          <a:p>
            <a:pPr lvl="0"/>
            <a:r>
              <a:rPr lang="en-US"/>
              <a:t>https://play.nim-lang.org/</a:t>
            </a:r>
          </a:p>
        </p:txBody>
      </p:sp>
    </p:spTree>
  </p:cSld>
  <p:clrMapOvr>
    <a:masterClrMapping/>
  </p:clrMapOvr>
</p:sld>
</file>

<file path=ppt/slides/slide8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Procedure calling conventions</a:t>
            </a:r>
          </a:p>
          <a:p>
            <a:pPr lvl="0"/>
            <a:r>
              <a:rPr lang="en-US"/>
              <a:t>Nim supports several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nimcall</a:t>
            </a:r>
            <a:r>
              <a:rPr lang="en-US"/>
              <a:t>: the default for a Nim </a:t>
            </a:r>
            <a:r>
              <a:rPr lang="en-US">
                <a:latin typeface="Courier New"/>
              </a:rPr>
              <a:t>proc</a:t>
            </a:r>
            <a:r>
              <a:rPr lang="en-US"/>
              <a:t>; same as </a:t>
            </a:r>
            <a:r>
              <a:rPr lang="en-US">
                <a:latin typeface="Courier New"/>
              </a:rPr>
              <a:t>fastcall</a:t>
            </a:r>
            <a:r>
              <a:rPr lang="en-US"/>
              <a:t> for C compilers that support it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closure</a:t>
            </a:r>
            <a:r>
              <a:rPr lang="en-US"/>
              <a:t>: default for a procedural type; hidden implicit parameter (environment)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cdecl</a:t>
            </a:r>
            <a:r>
              <a:rPr lang="en-US"/>
              <a:t>: ditto to </a:t>
            </a:r>
            <a:r>
              <a:rPr lang="en-US">
                <a:latin typeface="Courier New"/>
              </a:rPr>
              <a:t>__cdecl</a:t>
            </a:r>
            <a:r>
              <a:rPr lang="en-US">
                <a:latin typeface="Courier New"/>
              </a:rPr>
              <a:t> </a:t>
            </a:r>
            <a:r>
              <a:rPr lang="en-US"/>
              <a:t>inline`: inline the code directly in the caller; may be ignored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noinline</a:t>
            </a:r>
            <a:r>
              <a:rPr lang="en-US"/>
              <a:t>: never inline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noconv</a:t>
            </a:r>
            <a:r>
              <a:rPr lang="en-US"/>
              <a:t>: no convention at all</a:t>
            </a:r>
          </a:p>
        </p:txBody>
      </p:sp>
    </p:spTree>
  </p:cSld>
  <p:clrMapOvr>
    <a:masterClrMapping/>
  </p:clrMapOvr>
</p:sld>
</file>

<file path=ppt/slides/slide8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Procedure calling conventions</a:t>
            </a:r>
          </a:p>
          <a:p>
            <a:pPr lvl="0"/>
            <a:r>
              <a:rPr lang="en-US"/>
              <a:t>Nim supports several more...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fastcall</a:t>
            </a:r>
            <a:r>
              <a:rPr lang="en-US"/>
              <a:t>: whatever this means to the C compiler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stdcall</a:t>
            </a:r>
            <a:r>
              <a:rPr lang="en-US"/>
              <a:t>: ditto to Microsoft </a:t>
            </a:r>
            <a:r>
              <a:rPr lang="en-US">
                <a:latin typeface="Courier New"/>
              </a:rPr>
              <a:t>__stdcall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safecall</a:t>
            </a:r>
            <a:r>
              <a:rPr lang="en-US"/>
              <a:t>: Microsoft's </a:t>
            </a:r>
            <a:r>
              <a:rPr lang="en-US">
                <a:latin typeface="Courier New"/>
              </a:rPr>
              <a:t>__safecall</a:t>
            </a:r>
            <a:r>
              <a:rPr lang="en-US"/>
              <a:t> (all hardware regs pushed to stack)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thiscall</a:t>
            </a:r>
            <a:r>
              <a:rPr lang="en-US"/>
              <a:t>: Microsoft C++ x86 class member function convention</a:t>
            </a:r>
          </a:p>
          <a:p>
            <a:pPr lvl="1">
              <a:buChar char=" "/>
            </a:pPr>
            <a:r>
              <a:rPr lang="en-US">
                <a:latin typeface="Courier New"/>
              </a:rPr>
              <a:t>syscall</a:t>
            </a:r>
            <a:r>
              <a:rPr lang="en-US"/>
              <a:t>: C </a:t>
            </a:r>
            <a:r>
              <a:rPr lang="en-US">
                <a:latin typeface="Courier New"/>
              </a:rPr>
              <a:t>__syscall</a:t>
            </a:r>
          </a:p>
          <a:p>
            <a:pPr lvl="0"/>
            <a:r>
              <a:rPr lang="en-US"/>
              <a:t>these are all a part of the procedure's declaration type</a:t>
            </a:r>
          </a:p>
        </p:txBody>
      </p:sp>
    </p:spTree>
  </p:cSld>
  <p:clrMapOvr>
    <a:masterClrMapping/>
  </p:clrMapOvr>
</p:sld>
</file>

<file path=ppt/slides/slide8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"Routines"</a:t>
            </a:r>
          </a:p>
          <a:p>
            <a:pPr lvl="0"/>
            <a:r>
              <a:rPr lang="en-US"/>
              <a:t>Nim terminology alert</a:t>
            </a:r>
          </a:p>
          <a:p>
            <a:pPr lvl="0"/>
            <a:r>
              <a:rPr lang="en-US"/>
              <a:t>a symbol of kind: </a:t>
            </a:r>
            <a:r>
              <a:rPr lang="en-US">
                <a:latin typeface="Courier New"/>
              </a:rPr>
              <a:t>proc</a:t>
            </a:r>
            <a:r>
              <a:rPr lang="en-US"/>
              <a:t>, </a:t>
            </a:r>
            <a:r>
              <a:rPr lang="en-US">
                <a:latin typeface="Courier New"/>
              </a:rPr>
              <a:t>func</a:t>
            </a:r>
            <a:r>
              <a:rPr lang="en-US"/>
              <a:t>, </a:t>
            </a:r>
            <a:r>
              <a:rPr lang="en-US">
                <a:latin typeface="Courier New"/>
              </a:rPr>
              <a:t>method</a:t>
            </a:r>
            <a:r>
              <a:rPr lang="en-US"/>
              <a:t>, </a:t>
            </a:r>
            <a:r>
              <a:rPr lang="en-US">
                <a:latin typeface="Courier New"/>
              </a:rPr>
              <a:t>iterator</a:t>
            </a:r>
            <a:r>
              <a:rPr lang="en-US"/>
              <a:t>, </a:t>
            </a:r>
            <a:r>
              <a:rPr lang="en-US">
                <a:latin typeface="Courier New"/>
              </a:rPr>
              <a:t>macro</a:t>
            </a:r>
            <a:r>
              <a:rPr lang="en-US"/>
              <a:t>, </a:t>
            </a:r>
            <a:r>
              <a:rPr lang="en-US">
                <a:latin typeface="Courier New"/>
              </a:rPr>
              <a:t>template</a:t>
            </a:r>
            <a:r>
              <a:rPr lang="en-US"/>
              <a:t>, </a:t>
            </a:r>
            <a:r>
              <a:rPr lang="en-US">
                <a:latin typeface="Courier New"/>
              </a:rPr>
              <a:t>converter</a:t>
            </a:r>
          </a:p>
        </p:txBody>
      </p:sp>
    </p:spTree>
  </p:cSld>
  <p:clrMapOvr>
    <a:masterClrMapping/>
  </p:clrMapOvr>
</p:sld>
</file>

<file path=ppt/slides/slide8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Just enough OOP to get by</a:t>
            </a:r>
            <a:endParaRPr lang="en-US" smtClean="0"/>
          </a:p>
        </p:txBody>
      </p:sp>
    </p:spTree>
  </p:cSld>
  <p:clrMapOvr>
    <a:masterClrMapping/>
  </p:clrMapOvr>
</p:sld>
</file>

<file path=ppt/slides/slide8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Class-oriented OO</a:t>
            </a:r>
          </a:p>
          <a:p>
            <a:pPr lvl="0"/>
            <a:r>
              <a:rPr lang="en-US"/>
              <a:t>syntax similar to tuples in many ways</a:t>
            </a:r>
          </a:p>
          <a:p>
            <a:pPr lvl="0"/>
            <a:r>
              <a:rPr lang="en-US"/>
              <a:t>provides inheritance</a:t>
            </a:r>
          </a:p>
          <a:p>
            <a:pPr lvl="0"/>
            <a:r>
              <a:rPr lang="en-US"/>
              <a:t>provides encapsulation from other modules</a:t>
            </a:r>
          </a:p>
          <a:p>
            <a:pPr lvl="0"/>
            <a:r>
              <a:rPr lang="en-US"/>
              <a:t>type-knowledge at runtime (</a:t>
            </a:r>
            <a:r>
              <a:rPr lang="en-US">
                <a:latin typeface="Courier New"/>
              </a:rPr>
              <a:t>of</a:t>
            </a:r>
            <a:r>
              <a:rPr lang="en-US"/>
              <a:t> operator)</a:t>
            </a:r>
          </a:p>
        </p:txBody>
      </p:sp>
    </p:spTree>
  </p:cSld>
  <p:clrMapOvr>
    <a:masterClrMapping/>
  </p:clrMapOvr>
</p:sld>
</file>

<file path=ppt/slides/slide8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Syntax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object</a:t>
            </a:r>
          </a:p>
          <a:p>
            <a:pPr lvl="0"/>
            <a:r>
              <a:rPr lang="en-US"/>
              <a:t>followed by field declarations (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:</a:t>
            </a:r>
            <a:r>
              <a:rPr lang="en-US"/>
              <a:t> </a:t>
            </a:r>
            <a:r>
              <a:rPr lang="en-US" i="true"/>
              <a:t>type</a:t>
            </a:r>
            <a:r>
              <a:rPr lang="en-US"/>
              <a:t> pairs), indented</a:t>
            </a:r>
          </a:p>
          <a:p>
            <a:pPr lvl="0"/>
            <a:r>
              <a:rPr lang="en-US"/>
              <a:t>field-names suffixed by </a:t>
            </a:r>
            <a:r>
              <a:rPr lang="en-US">
                <a:latin typeface="Courier New"/>
              </a:rPr>
              <a:t>*</a:t>
            </a:r>
            <a:r>
              <a:rPr lang="en-US"/>
              <a:t> are exported (accessible to other modules)</a:t>
            </a:r>
          </a:p>
          <a:p>
            <a:pPr lvl="0"/>
            <a:r>
              <a:rPr lang="en-US"/>
              <a:t>type-name suffixed by </a:t>
            </a:r>
            <a:r>
              <a:rPr lang="en-US">
                <a:latin typeface="Courier New"/>
              </a:rPr>
              <a:t>*</a:t>
            </a:r>
            <a:r>
              <a:rPr lang="en-US"/>
              <a:t> is exported</a:t>
            </a:r>
          </a:p>
          <a:p>
            <a:pPr lvl="0"/>
            <a:r>
              <a:rPr lang="en-US"/>
              <a:t>object types are always nominal types (not structural)</a:t>
            </a:r>
          </a:p>
          <a:p>
            <a:pPr lvl="0"/>
            <a:r>
              <a:rPr lang="en-US"/>
              <a:t>no base type means the class is implicitly </a:t>
            </a:r>
            <a:r>
              <a:rPr lang="en-US">
                <a:latin typeface="Courier New"/>
              </a:rPr>
              <a:t>final</a:t>
            </a:r>
          </a:p>
        </p:txBody>
      </p:sp>
    </p:spTree>
  </p:cSld>
  <p:clrMapOvr>
    <a:masterClrMapping/>
  </p:clrMapOvr>
</p:sld>
</file>

<file path=ppt/slides/slide8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Usage</a:t>
            </a:r>
          </a:p>
          <a:p>
            <a:pPr lvl="0"/>
            <a:r>
              <a:rPr lang="en-US"/>
              <a:t>each object type has a synthesized initializing constructor</a:t>
            </a:r>
          </a:p>
          <a:p>
            <a:pPr lvl="1"/>
            <a:r>
              <a:rPr lang="en-US"/>
              <a:t>takes all fields by name</a:t>
            </a:r>
          </a:p>
          <a:p>
            <a:pPr lvl="1"/>
            <a:r>
              <a:rPr lang="en-US"/>
              <a:t>defaults each field to the default value for that type</a:t>
            </a:r>
          </a:p>
          <a:p>
            <a:pPr lvl="0"/>
            <a:r>
              <a:rPr lang="en-US"/>
              <a:t>no other constructors are synthesized</a:t>
            </a:r>
          </a:p>
        </p:txBody>
      </p:sp>
    </p:spTree>
  </p:cSld>
  <p:clrMapOvr>
    <a:masterClrMapping/>
  </p:clrMapOvr>
</p:sld>
</file>

<file path=ppt/slides/slide8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Basic object syntax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299137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 Person = object
    first_name: string
    last_name: string
    age: int
var ted = Person(first_name: "Ted", last_name: "Neward", age: 55)
echo ted    # "(first_name: "Ted", last_name: "Neward", age: 55)"
var bono: ref Person
new(bono)
bono.first_name = "Bono"
echo bono[]</a:t>
            </a:r>
          </a:p>
        </p:txBody>
      </p:sp>
    </p:spTree>
  </p:cSld>
  <p:clrMapOvr>
    <a:masterClrMapping/>
  </p:clrMapOvr>
</p:sld>
</file>

<file path=ppt/slides/slide8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Properties</a:t>
            </a:r>
          </a:p>
          <a:p>
            <a:pPr lvl="0"/>
            <a:r>
              <a:rPr lang="en-US"/>
              <a:t>no need for special "getter" syntax, just write a proc</a:t>
            </a:r>
          </a:p>
          <a:p>
            <a:pPr lvl="0"/>
            <a:r>
              <a:rPr lang="en-US"/>
              <a:t>"setters", however, need to get fancy</a:t>
            </a:r>
          </a:p>
        </p:txBody>
      </p:sp>
    </p:spTree>
  </p:cSld>
  <p:clrMapOvr>
    <a:masterClrMapping/>
  </p:clrMapOvr>
</p:sld>
</file>

<file path=ppt/slides/slide8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Properties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467407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# Person fields are all inaccessible due to non-exported syntax
proc firstName*(p: Person): string = p.first_name
proc lastName*(p: Person): string = p.last_name
proc age*(p: Person): int = p.age
echo ted.firstName()  # or ted.firstName would work
proc `firstName=`*(p: var Person, newName: string) = p.first_name = newName
proc `lastName=`*(p: var Person, newName: string) = p.last_name = newName
#proc `age=`*(p: var Person, newAge: int) = p.age = age # This causes problems
ted.firstName = "Theodore"
echo ted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Started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Hello world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1087249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# This is a comment
echo "What's your name? "
var name: string = readLine(stdin)
echo "Hi, ", name, "!"</a:t>
            </a:r>
          </a:p>
        </p:txBody>
      </p:sp>
      <p:sp>
        <p:nvSpPr>
          <p:cNvPr name="TextBox 5" id="5"/>
          <p:cNvSpPr txBox="true"/>
          <p:nvPr/>
        </p:nvSpPr>
        <p:spPr>
          <a:xfrm>
            <a:off x="457200" y="3208963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Compiling, then executing</a:t>
            </a:r>
          </a:p>
        </p:txBody>
      </p:sp>
      <p:sp>
        <p:nvSpPr>
          <p:cNvPr name="TextBox 6" id="6"/>
          <p:cNvSpPr txBox="true"/>
          <p:nvPr/>
        </p:nvSpPr>
        <p:spPr>
          <a:xfrm>
            <a:off x="457200" y="3659039"/>
            <a:ext cx="8229600" cy="1325265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$ nim c hello.nim
$ ./hello
What's your name?
Ted
Hi, Ted!</a:t>
            </a:r>
          </a:p>
        </p:txBody>
      </p:sp>
      <p:sp>
        <p:nvSpPr>
          <p:cNvPr name="TextBox 7" id="7"/>
          <p:cNvSpPr txBox="true"/>
          <p:nvPr/>
        </p:nvSpPr>
        <p:spPr>
          <a:xfrm>
            <a:off x="457200" y="5047804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Compiling and executing in one run</a:t>
            </a:r>
          </a:p>
        </p:txBody>
      </p:sp>
      <p:sp>
        <p:nvSpPr>
          <p:cNvPr name="TextBox 8" id="8"/>
          <p:cNvSpPr txBox="true"/>
          <p:nvPr/>
        </p:nvSpPr>
        <p:spPr>
          <a:xfrm>
            <a:off x="457200" y="5497880"/>
            <a:ext cx="8229600" cy="373201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$ nim compile -r hello.nim</a:t>
            </a:r>
          </a:p>
        </p:txBody>
      </p:sp>
    </p:spTree>
  </p:cSld>
  <p:clrMapOvr>
    <a:masterClrMapping/>
  </p:clrMapOvr>
</p:sld>
</file>

<file path=ppt/slides/slide9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Inheritance</a:t>
            </a:r>
          </a:p>
          <a:p>
            <a:pPr lvl="0"/>
            <a:r>
              <a:rPr lang="en-US">
                <a:latin typeface="Courier New"/>
              </a:rPr>
              <a:t>type</a:t>
            </a:r>
            <a:r>
              <a:rPr lang="en-US"/>
              <a:t> </a:t>
            </a:r>
            <a:r>
              <a:rPr lang="en-US" i="true"/>
              <a:t>name</a:t>
            </a:r>
            <a:r>
              <a:rPr lang="en-US"/>
              <a:t> </a:t>
            </a:r>
            <a:r>
              <a:rPr lang="en-US">
                <a:latin typeface="Courier New"/>
              </a:rPr>
              <a:t>= ref object of </a:t>
            </a:r>
            <a:r>
              <a:rPr lang="en-US"/>
              <a:t> </a:t>
            </a:r>
            <a:r>
              <a:rPr lang="en-US" i="true"/>
              <a:t>base-type</a:t>
            </a:r>
          </a:p>
          <a:p>
            <a:pPr lvl="0"/>
            <a:r>
              <a:rPr lang="en-US"/>
              <a:t>for runtime type information, inherit from </a:t>
            </a:r>
            <a:r>
              <a:rPr lang="en-US">
                <a:latin typeface="Courier New"/>
              </a:rPr>
              <a:t>RootObj</a:t>
            </a:r>
          </a:p>
        </p:txBody>
      </p:sp>
    </p:spTree>
  </p:cSld>
  <p:clrMapOvr>
    <a:masterClrMapping/>
  </p:clrMapOvr>
</p:sld>
</file>

<file path=ppt/slides/slide9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Inheritance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450076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/>
            </a:r>
          </a:p>
        </p:txBody>
      </p:sp>
    </p:spTree>
  </p:cSld>
  <p:clrMapOvr>
    <a:masterClrMapping/>
  </p:clrMapOvr>
</p:sld>
</file>

<file path=ppt/slides/slide9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Methods</a:t>
            </a:r>
          </a:p>
          <a:p>
            <a:pPr lvl="0"/>
            <a:r>
              <a:rPr lang="en-US"/>
              <a:t>... are just procedures taking the object type as the first parameter</a:t>
            </a:r>
          </a:p>
          <a:p>
            <a:pPr lvl="0"/>
            <a:r>
              <a:rPr lang="en-US"/>
              <a:t>recall that </a:t>
            </a:r>
            <a:r>
              <a:rPr lang="en-US">
                <a:latin typeface="Courier New"/>
              </a:rPr>
              <a:t>foo(obj, args)</a:t>
            </a:r>
            <a:r>
              <a:rPr lang="en-US"/>
              <a:t> is syntactically equivalent to </a:t>
            </a:r>
            <a:r>
              <a:rPr lang="en-US">
                <a:latin typeface="Courier New"/>
              </a:rPr>
              <a:t>obj.foo(args)</a:t>
            </a:r>
          </a:p>
          <a:p>
            <a:pPr lvl="0"/>
            <a:r>
              <a:rPr lang="en-US"/>
              <a:t>however:</a:t>
            </a:r>
          </a:p>
          <a:p>
            <a:pPr lvl="1"/>
            <a:r>
              <a:rPr lang="en-US">
                <a:latin typeface="Courier New"/>
              </a:rPr>
              <a:t>proc</a:t>
            </a:r>
            <a:r>
              <a:rPr lang="en-US"/>
              <a:t> is always static-dispatch</a:t>
            </a:r>
          </a:p>
          <a:p>
            <a:pPr lvl="1"/>
            <a:r>
              <a:rPr lang="en-US"/>
              <a:t>to achieve dynamic dispatch, use </a:t>
            </a:r>
            <a:r>
              <a:rPr lang="en-US">
                <a:latin typeface="Courier New"/>
              </a:rPr>
              <a:t>method</a:t>
            </a:r>
            <a:r>
              <a:rPr lang="en-US"/>
              <a:t> instead of </a:t>
            </a:r>
            <a:r>
              <a:rPr lang="en-US">
                <a:latin typeface="Courier New"/>
              </a:rPr>
              <a:t>proc</a:t>
            </a:r>
          </a:p>
        </p:txBody>
      </p:sp>
    </p:spTree>
  </p:cSld>
  <p:clrMapOvr>
    <a:masterClrMapping/>
  </p:clrMapOvr>
</p:sld>
</file>

<file path=ppt/slides/slide9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Dynamic dispatch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467407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
  Expression = ref object of RootObj ## abstract base class for expressions
  Literal = ref object of Expression
    x: int
  PlusExpr = ref object of Expression
    a, b: Expression
proc newLit(x: int): Literal = Literal(x: x)
proc newPlus(a, b: Expression): PlusExpr = PlusExpr(a: a, b: b)
method eval(e: Expression): int {.base.} = quit "E_NOTIMPL"
method eval(e: Literal): int = e.x
method eval(e: PlusExpr): int = eval(e.a) + eval(e.b)
echo eval(newPlus(newPlus(newLit(1), newLit(2)), newLit(4)))</a:t>
            </a:r>
          </a:p>
        </p:txBody>
      </p:sp>
    </p:spTree>
  </p:cSld>
  <p:clrMapOvr>
    <a:masterClrMapping/>
  </p:clrMapOvr>
</p:sld>
</file>

<file path=ppt/slides/slide9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Interfaces</a:t>
            </a:r>
          </a:p>
          <a:p>
            <a:pPr lvl="0"/>
            <a:r>
              <a:rPr lang="en-US"/>
              <a:t>essentially an object type containing named fields of procedures</a:t>
            </a:r>
          </a:p>
          <a:p>
            <a:pPr lvl="0"/>
            <a:r>
              <a:rPr lang="en-US"/>
              <a:t>this covers what other languages call interfaces, protocols, abstract, etc</a:t>
            </a:r>
          </a:p>
        </p:txBody>
      </p:sp>
    </p:spTree>
  </p:cSld>
  <p:clrMapOvr>
    <a:masterClrMapping/>
  </p:clrMapOvr>
</p:sld>
</file>

<file path=ppt/slides/slide9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Nim Objects</a:t>
            </a:r>
            <a:endParaRPr lang="en-US" smtClean="0"/>
          </a:p>
        </p:txBody>
      </p:sp>
      <p:sp>
        <p:nvSpPr>
          <p:cNvPr name="TextBox 3" id="3"/>
          <p:cNvSpPr txBox="true"/>
          <p:nvPr/>
        </p:nvSpPr>
        <p:spPr>
          <a:xfrm>
            <a:off x="457200" y="1608138"/>
            <a:ext cx="8229600" cy="450076"/>
          </a:xfrm>
          <a:prstGeom prst="rect">
            <a:avLst/>
          </a:prstGeom>
        </p:spPr>
        <p:txBody>
          <a:bodyPr anchor="t" rtlCol="false"/>
          <a:lstStyle/>
          <a:p>
            <a:pPr fontAlgn="t"/>
            <a:r>
              <a:rPr lang="en-US"/>
              <a:t>Interfaces</a:t>
            </a:r>
          </a:p>
        </p:txBody>
      </p:sp>
      <p:sp>
        <p:nvSpPr>
          <p:cNvPr name="TextBox 4" id="4"/>
          <p:cNvSpPr txBox="true"/>
          <p:nvPr/>
        </p:nvSpPr>
        <p:spPr>
          <a:xfrm>
            <a:off x="457200" y="2058214"/>
            <a:ext cx="8229600" cy="3705423"/>
          </a:xfrm>
          <a:prstGeom prst="rect">
            <a:avLst/>
          </a:prstGeom>
          <a:solidFill>
            <a:srgbClr val="000000"/>
          </a:solidFill>
        </p:spPr>
        <p:txBody>
          <a:bodyPr anchor="t" rtlCol="false">
            <a:spAutoFit/>
          </a:bodyPr>
          <a:lstStyle/>
          <a:p>
            <a:pPr fontAlgn="t"/>
            <a:r>
              <a:rPr lang="en-US" sz="1400" b="false">
                <a:solidFill>
                  <a:srgbClr val="FFFFFF"/>
                </a:solidFill>
                <a:latin typeface="Consolas"/>
              </a:rPr>
              <a:t>type IntFieldInterface = object
    getter: proc (): int
    setter: proc (x: int)
proc intField(init = 0): IntFieldInterface =
  var captureMe = init
  proc getter(): int = result = captureMe
  proc setter(x: int) = captureMe = x
  result = IntFieldInterface(getter: getter, setter: setter)
var anInt = intField(12)
echo anInt.getter()
anInt.setter(34)
echo anInt.getter()</a:t>
            </a:r>
          </a:p>
        </p:txBody>
      </p:sp>
    </p:spTree>
  </p:cSld>
  <p:clrMapOvr>
    <a:masterClrMapping/>
  </p:clrMapOvr>
</p:sld>
</file>

<file path=ppt/slides/slide9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Modules</a:t>
            </a:r>
            <a:endParaRPr lang="en-US" smtClean="0"/>
          </a:p>
        </p:txBody>
      </p:sp>
      <p:sp xmlns:r="http://schemas.openxmlformats.org/officeDocument/2006/relationships"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Atomic units of deployment</a:t>
            </a:r>
            <a:endParaRPr lang="en-US" smtClean="0"/>
          </a:p>
        </p:txBody>
      </p:sp>
    </p:spTree>
  </p:cSld>
  <p:clrMapOvr>
    <a:masterClrMapping/>
  </p:clrMapOvr>
</p:sld>
</file>

<file path=ppt/slides/slide9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Concept</a:t>
            </a:r>
          </a:p>
          <a:p>
            <a:pPr lvl="0"/>
            <a:r>
              <a:rPr lang="en-US"/>
              <a:t>modules are units of encapsulation and compilation</a:t>
            </a:r>
          </a:p>
          <a:p>
            <a:pPr lvl="1"/>
            <a:r>
              <a:rPr lang="en-US"/>
              <a:t>each file is its own module</a:t>
            </a:r>
          </a:p>
          <a:p>
            <a:pPr lvl="1"/>
            <a:r>
              <a:rPr lang="en-US"/>
              <a:t>module names must be unique in a project</a:t>
            </a:r>
          </a:p>
          <a:p>
            <a:pPr lvl="1"/>
            <a:r>
              <a:rPr lang="en-US"/>
              <a:t>module name can be used as an identifier for the module itself</a:t>
            </a:r>
          </a:p>
        </p:txBody>
      </p:sp>
    </p:spTree>
  </p:cSld>
  <p:clrMapOvr>
    <a:masterClrMapping/>
  </p:clrMapOvr>
</p:sld>
</file>

<file path=ppt/slides/slide9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Execution</a:t>
            </a:r>
          </a:p>
          <a:p>
            <a:pPr lvl="0"/>
            <a:r>
              <a:rPr lang="en-US"/>
              <a:t>each module's top-level statements execute at program start</a:t>
            </a:r>
          </a:p>
          <a:p>
            <a:pPr lvl="0"/>
            <a:r>
              <a:rPr lang="en-US">
                <a:latin typeface="Courier New"/>
              </a:rPr>
              <a:t>isMainModule</a:t>
            </a:r>
            <a:r>
              <a:rPr lang="en-US"/>
              <a:t> magic constant signals current module is "main"</a:t>
            </a:r>
          </a:p>
        </p:txBody>
      </p:sp>
    </p:spTree>
  </p:cSld>
  <p:clrMapOvr>
    <a:masterClrMapping/>
  </p:clrMapOvr>
</p:sld>
</file>

<file path=ppt/slides/slide9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r="http://schemas.openxmlformats.org/officeDocument/2006/relationships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</a:t>
            </a:r>
            <a:endParaRPr lang="en-US" smtClean="0"/>
          </a:p>
        </p:txBody>
      </p:sp>
      <p:sp xmlns:r="http://schemas.openxmlformats.org/officeDocument/2006/relationships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true"/>
              <a:t>Reference</a:t>
            </a:r>
          </a:p>
          <a:p>
            <a:pPr lvl="0"/>
            <a:r>
              <a:rPr lang="en-US"/>
              <a:t>modules can reference symbols of other modules</a:t>
            </a:r>
          </a:p>
          <a:p>
            <a:pPr lvl="1"/>
            <a:r>
              <a:rPr lang="en-US"/>
              <a:t>only exported (</a:t>
            </a:r>
            <a:r>
              <a:rPr lang="en-US">
                <a:latin typeface="Courier New"/>
              </a:rPr>
              <a:t>*</a:t>
            </a:r>
            <a:r>
              <a:rPr lang="en-US"/>
              <a:t>-suffixed) symbols are available for reference</a:t>
            </a:r>
          </a:p>
          <a:p>
            <a:pPr lvl="1"/>
            <a:r>
              <a:rPr lang="en-US"/>
              <a:t>names can be module-qualified (must be if ambiguous)</a:t>
            </a:r>
          </a:p>
          <a:p>
            <a:pPr lvl="0"/>
            <a:r>
              <a:rPr lang="en-US"/>
              <a:t>importing symbols</a:t>
            </a:r>
          </a:p>
          <a:p>
            <a:pPr lvl="1"/>
            <a:r>
              <a:rPr lang="en-US">
                <a:latin typeface="Courier New"/>
              </a:rPr>
              <a:t>import </a:t>
            </a:r>
            <a:r>
              <a:rPr lang="en-US"/>
              <a:t> </a:t>
            </a:r>
            <a:r>
              <a:rPr lang="en-US" i="true"/>
              <a:t>module-name</a:t>
            </a:r>
            <a:r>
              <a:rPr lang="en-US"/>
              <a:t>: import all exported symbols</a:t>
            </a:r>
          </a:p>
          <a:p>
            <a:pPr lvl="1"/>
            <a:r>
              <a:rPr lang="en-US">
                <a:latin typeface="Courier New"/>
              </a:rPr>
              <a:t>import </a:t>
            </a:r>
            <a:r>
              <a:rPr lang="en-US"/>
              <a:t> </a:t>
            </a:r>
            <a:r>
              <a:rPr lang="en-US" i="true"/>
              <a:t>module-name</a:t>
            </a:r>
            <a:r>
              <a:rPr lang="en-US"/>
              <a:t> </a:t>
            </a:r>
            <a:r>
              <a:rPr lang="en-US">
                <a:latin typeface="Courier New"/>
              </a:rPr>
              <a:t> except </a:t>
            </a:r>
            <a:r>
              <a:rPr lang="en-US"/>
              <a:t> </a:t>
            </a:r>
            <a:r>
              <a:rPr lang="en-US" i="true"/>
              <a:t>symbol</a:t>
            </a:r>
            <a:r>
              <a:rPr lang="en-US"/>
              <a:t>: exclude symbol in import</a:t>
            </a:r>
          </a:p>
          <a:p>
            <a:pPr lvl="1"/>
            <a:r>
              <a:rPr lang="en-US">
                <a:latin typeface="Courier New"/>
              </a:rPr>
              <a:t>from </a:t>
            </a:r>
            <a:r>
              <a:rPr lang="en-US"/>
              <a:t> </a:t>
            </a:r>
            <a:r>
              <a:rPr lang="en-US" i="true"/>
              <a:t>module-name</a:t>
            </a:r>
            <a:r>
              <a:rPr lang="en-US"/>
              <a:t> </a:t>
            </a:r>
            <a:r>
              <a:rPr lang="en-US">
                <a:latin typeface="Courier New"/>
              </a:rPr>
              <a:t> import </a:t>
            </a:r>
            <a:r>
              <a:rPr lang="en-US"/>
              <a:t> </a:t>
            </a:r>
            <a:r>
              <a:rPr lang="en-US" i="true"/>
              <a:t>symbol-list</a:t>
            </a:r>
            <a:r>
              <a:rPr lang="en-US"/>
              <a:t>: import specific symbols</a:t>
            </a:r>
          </a:p>
          <a:p>
            <a:pPr lvl="1"/>
            <a:r>
              <a:rPr lang="en-US">
                <a:latin typeface="Courier New"/>
              </a:rPr>
              <a:t>from </a:t>
            </a:r>
            <a:r>
              <a:rPr lang="en-US"/>
              <a:t> </a:t>
            </a:r>
            <a:r>
              <a:rPr lang="en-US" i="true"/>
              <a:t>module-name</a:t>
            </a:r>
            <a:r>
              <a:rPr lang="en-US"/>
              <a:t> </a:t>
            </a:r>
            <a:r>
              <a:rPr lang="en-US">
                <a:latin typeface="Courier New"/>
              </a:rPr>
              <a:t> import nil</a:t>
            </a:r>
            <a:r>
              <a:rPr lang="en-US"/>
              <a:t>: force all symbols to be qualified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>Copyright (c) 2026 Ted Neward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creator>Ted Neward
Neward &amp; Associates</dc:creator>
  <dc:description>Nim is a statically typed compiled systems programming language. It combines successful concepts from mature languages like Python, Ada, and Modula, and supports a large number of interesting features that put it on par with C++ or Rust as a systems-level programming language. In this presentation, we'll be taking a look at how to get started, and just enough syntax and semantics to begin your Nim journey.
</dc:description>
  <cp:keywords>Concepts, Developer, Language, Object, System</cp:keywords>
  <dcterms:modified xsi:type="dcterms:W3CDTF">2011-08-01T06:04:30Z</dcterms:modified>
  <cp:revision>1</cp:revision>
  <dc:subject>Concepts, Developer, Language, Object, System</dc:subject>
  <dc:title>Busy Developer's Guide to Nim</dc:title>
</cp:coreProperties>
</file>