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</p:sldMasterIdLst>
  <p:notesMasterIdLst>
    <p:notesMasterId r:id="rId34"/>
  </p:notesMasterIdLst>
  <p:sldIdLst>
    <p:sldId id="256" r:id="rId4"/>
    <p:sldId id="4946" r:id="rId5"/>
    <p:sldId id="2377" r:id="rId6"/>
    <p:sldId id="273" r:id="rId7"/>
    <p:sldId id="274" r:id="rId8"/>
    <p:sldId id="1645" r:id="rId9"/>
    <p:sldId id="1647" r:id="rId10"/>
    <p:sldId id="1648" r:id="rId11"/>
    <p:sldId id="361" r:id="rId12"/>
    <p:sldId id="4955" r:id="rId13"/>
    <p:sldId id="278" r:id="rId14"/>
    <p:sldId id="257" r:id="rId15"/>
    <p:sldId id="4947" r:id="rId16"/>
    <p:sldId id="4958" r:id="rId17"/>
    <p:sldId id="284" r:id="rId18"/>
    <p:sldId id="1652" r:id="rId19"/>
    <p:sldId id="4957" r:id="rId20"/>
    <p:sldId id="261" r:id="rId21"/>
    <p:sldId id="260" r:id="rId22"/>
    <p:sldId id="4757" r:id="rId23"/>
    <p:sldId id="4941" r:id="rId24"/>
    <p:sldId id="4951" r:id="rId25"/>
    <p:sldId id="4952" r:id="rId26"/>
    <p:sldId id="4953" r:id="rId27"/>
    <p:sldId id="4954" r:id="rId28"/>
    <p:sldId id="4942" r:id="rId29"/>
    <p:sldId id="279" r:id="rId30"/>
    <p:sldId id="269" r:id="rId31"/>
    <p:sldId id="264" r:id="rId32"/>
    <p:sldId id="494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372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6/11/relationships/changesInfo" Target="changesInfos/changesInfo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Ball" userId="617dba3cfb81f1fe" providerId="LiveId" clId="{CBF9146B-04D5-46AC-90ED-C7B0D8A47DA3}"/>
    <pc:docChg chg="delSld">
      <pc:chgData name="Thomas Ball" userId="617dba3cfb81f1fe" providerId="LiveId" clId="{CBF9146B-04D5-46AC-90ED-C7B0D8A47DA3}" dt="2025-02-21T19:54:27.144" v="8" actId="47"/>
      <pc:docMkLst>
        <pc:docMk/>
      </pc:docMkLst>
      <pc:sldChg chg="del">
        <pc:chgData name="Thomas Ball" userId="617dba3cfb81f1fe" providerId="LiveId" clId="{CBF9146B-04D5-46AC-90ED-C7B0D8A47DA3}" dt="2025-02-21T19:54:16.100" v="1" actId="47"/>
        <pc:sldMkLst>
          <pc:docMk/>
          <pc:sldMk cId="56272153" sldId="265"/>
        </pc:sldMkLst>
      </pc:sldChg>
      <pc:sldChg chg="del">
        <pc:chgData name="Thomas Ball" userId="617dba3cfb81f1fe" providerId="LiveId" clId="{CBF9146B-04D5-46AC-90ED-C7B0D8A47DA3}" dt="2025-02-21T19:54:21.940" v="3" actId="47"/>
        <pc:sldMkLst>
          <pc:docMk/>
          <pc:sldMk cId="1542871099" sldId="266"/>
        </pc:sldMkLst>
      </pc:sldChg>
      <pc:sldChg chg="del">
        <pc:chgData name="Thomas Ball" userId="617dba3cfb81f1fe" providerId="LiveId" clId="{CBF9146B-04D5-46AC-90ED-C7B0D8A47DA3}" dt="2025-02-21T19:54:22.560" v="4" actId="47"/>
        <pc:sldMkLst>
          <pc:docMk/>
          <pc:sldMk cId="2248928073" sldId="281"/>
        </pc:sldMkLst>
      </pc:sldChg>
      <pc:sldChg chg="del">
        <pc:chgData name="Thomas Ball" userId="617dba3cfb81f1fe" providerId="LiveId" clId="{CBF9146B-04D5-46AC-90ED-C7B0D8A47DA3}" dt="2025-02-21T19:54:27.144" v="8" actId="47"/>
        <pc:sldMkLst>
          <pc:docMk/>
          <pc:sldMk cId="3803934217" sldId="282"/>
        </pc:sldMkLst>
      </pc:sldChg>
      <pc:sldChg chg="del">
        <pc:chgData name="Thomas Ball" userId="617dba3cfb81f1fe" providerId="LiveId" clId="{CBF9146B-04D5-46AC-90ED-C7B0D8A47DA3}" dt="2025-02-21T19:54:23.330" v="5" actId="47"/>
        <pc:sldMkLst>
          <pc:docMk/>
          <pc:sldMk cId="4009955318" sldId="285"/>
        </pc:sldMkLst>
      </pc:sldChg>
      <pc:sldChg chg="del">
        <pc:chgData name="Thomas Ball" userId="617dba3cfb81f1fe" providerId="LiveId" clId="{CBF9146B-04D5-46AC-90ED-C7B0D8A47DA3}" dt="2025-02-21T19:54:24.613" v="6" actId="47"/>
        <pc:sldMkLst>
          <pc:docMk/>
          <pc:sldMk cId="2507688776" sldId="4790"/>
        </pc:sldMkLst>
      </pc:sldChg>
      <pc:sldChg chg="del">
        <pc:chgData name="Thomas Ball" userId="617dba3cfb81f1fe" providerId="LiveId" clId="{CBF9146B-04D5-46AC-90ED-C7B0D8A47DA3}" dt="2025-02-21T19:54:26.314" v="7" actId="47"/>
        <pc:sldMkLst>
          <pc:docMk/>
          <pc:sldMk cId="3431342692" sldId="4940"/>
        </pc:sldMkLst>
      </pc:sldChg>
      <pc:sldChg chg="del">
        <pc:chgData name="Thomas Ball" userId="617dba3cfb81f1fe" providerId="LiveId" clId="{CBF9146B-04D5-46AC-90ED-C7B0D8A47DA3}" dt="2025-02-21T19:54:14.257" v="0" actId="47"/>
        <pc:sldMkLst>
          <pc:docMk/>
          <pc:sldMk cId="3882172559" sldId="4948"/>
        </pc:sldMkLst>
      </pc:sldChg>
      <pc:sldChg chg="del">
        <pc:chgData name="Thomas Ball" userId="617dba3cfb81f1fe" providerId="LiveId" clId="{CBF9146B-04D5-46AC-90ED-C7B0D8A47DA3}" dt="2025-02-21T19:54:20.334" v="2" actId="47"/>
        <pc:sldMkLst>
          <pc:docMk/>
          <pc:sldMk cId="2447391063" sldId="49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E42A6-64EC-401A-B714-1E9DD2216503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145B0-9CA9-40F3-9582-477BF8131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37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rdicsemi.com/Products/Low-power-short-range-wireless/nRF52833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code.adafruit.com/browsers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rdicsemi.com/Products/Low-power-short-range-wireless/nRF52833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76E-F431-4AFB-AD08-0C0B7FC806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72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ffectLst/>
              </a:rPr>
              <a:t>Model</a:t>
            </a:r>
            <a:r>
              <a:rPr lang="en-US" u="none" strike="noStrike" err="1">
                <a:solidFill>
                  <a:srgbClr val="6C4BC1"/>
                </a:solidFill>
                <a:effectLst/>
                <a:hlinkClick r:id="rId3"/>
              </a:rPr>
              <a:t>Nordic</a:t>
            </a:r>
            <a:r>
              <a:rPr lang="en-US" u="none" strike="noStrike">
                <a:solidFill>
                  <a:srgbClr val="6C4BC1"/>
                </a:solidFill>
                <a:effectLst/>
                <a:hlinkClick r:id="rId3"/>
              </a:rPr>
              <a:t> nRF52833</a:t>
            </a:r>
            <a:endParaRPr lang="en-US" u="none" strike="noStrike">
              <a:solidFill>
                <a:srgbClr val="6C4BC1"/>
              </a:solidFill>
              <a:effectLst/>
            </a:endParaRPr>
          </a:p>
          <a:p>
            <a:r>
              <a:rPr lang="en-US">
                <a:effectLst/>
              </a:rPr>
              <a:t>Core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76E-F431-4AFB-AD08-0C0B7FC806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67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Simple</a:t>
            </a:r>
          </a:p>
          <a:p>
            <a:r>
              <a:rPr lang="en-GB"/>
              <a:t>Inexpensive</a:t>
            </a:r>
          </a:p>
          <a:p>
            <a:r>
              <a:rPr lang="en-GB"/>
              <a:t>Accessible</a:t>
            </a:r>
          </a:p>
          <a:p>
            <a:r>
              <a:rPr lang="en-GB"/>
              <a:t>Integrated</a:t>
            </a:r>
          </a:p>
          <a:p>
            <a:r>
              <a:rPr lang="en-GB"/>
              <a:t>Open</a:t>
            </a:r>
          </a:p>
          <a:p>
            <a:r>
              <a:rPr lang="en-GB"/>
              <a:t>Language agnostic</a:t>
            </a:r>
          </a:p>
          <a:p>
            <a:r>
              <a:rPr lang="en-GB"/>
              <a:t>Transparent</a:t>
            </a:r>
          </a:p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601B9-5273-467A-8E48-EC9939578C8F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 11:53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481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45044-9A72-464F-8FD4-44795C74DE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57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45044-9A72-464F-8FD4-44795C74DE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95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4145B0-9CA9-40F3-9582-477BF81318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73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BBC micro:bit, first released in 2016 in the UK, is a small programmable device with a host of built-in features,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F41D5-5C55-40B1-8987-ABE7048A66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41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Web app is the bridge.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3ABAD3-BFD5-4264-84E9-9DEA544B23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41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web based editor:</a:t>
            </a:r>
            <a:r>
              <a:rPr lang="en-US" dirty="0"/>
              <a:t> nothing to install</a:t>
            </a:r>
          </a:p>
          <a:p>
            <a:r>
              <a:rPr lang="en-US" b="1" dirty="0"/>
              <a:t>cross platform:</a:t>
            </a:r>
            <a:r>
              <a:rPr lang="en-US" dirty="0"/>
              <a:t> works in </a:t>
            </a:r>
            <a:r>
              <a:rPr lang="en-US" dirty="0">
                <a:hlinkClick r:id="rId3"/>
              </a:rPr>
              <a:t>most modern browsers</a:t>
            </a:r>
            <a:r>
              <a:rPr lang="en-US" dirty="0"/>
              <a:t> from tiny phone to giant touch screens</a:t>
            </a:r>
          </a:p>
          <a:p>
            <a:r>
              <a:rPr lang="en-US" b="1" dirty="0"/>
              <a:t>compilation in the browser:</a:t>
            </a:r>
            <a:r>
              <a:rPr lang="en-US" dirty="0"/>
              <a:t> the compiler runs in your browser, it's fast and works offline</a:t>
            </a:r>
          </a:p>
          <a:p>
            <a:r>
              <a:rPr lang="en-US" b="1" dirty="0"/>
              <a:t>blocks + JavaScript:</a:t>
            </a:r>
            <a:r>
              <a:rPr lang="en-US" dirty="0"/>
              <a:t> drag and drop blocks or type JavaScript, </a:t>
            </a:r>
            <a:r>
              <a:rPr lang="en-US" dirty="0" err="1"/>
              <a:t>MakeCode</a:t>
            </a:r>
            <a:r>
              <a:rPr lang="en-US" dirty="0"/>
              <a:t> let's you go back and forth between the two.</a:t>
            </a:r>
          </a:p>
          <a:p>
            <a:r>
              <a:rPr lang="en-US" b="1" dirty="0"/>
              <a:t>works offline:</a:t>
            </a:r>
            <a:r>
              <a:rPr lang="en-US" dirty="0"/>
              <a:t> once you've loaded the editor, it stays cached in your browser.</a:t>
            </a:r>
          </a:p>
          <a:p>
            <a:r>
              <a:rPr lang="en-US" b="1" dirty="0"/>
              <a:t>event based runtime: </a:t>
            </a:r>
            <a:r>
              <a:rPr lang="en-US" dirty="0"/>
              <a:t>easily respond to button clicks, shake gestures and more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45044-9A72-464F-8FD4-44795C74DE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54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ffectLst/>
              </a:rPr>
              <a:t>Model</a:t>
            </a:r>
            <a:r>
              <a:rPr lang="en-US" u="none" strike="noStrike" err="1">
                <a:solidFill>
                  <a:srgbClr val="6C4BC1"/>
                </a:solidFill>
                <a:effectLst/>
                <a:hlinkClick r:id="rId3"/>
              </a:rPr>
              <a:t>Nordic</a:t>
            </a:r>
            <a:r>
              <a:rPr lang="en-US" u="none" strike="noStrike">
                <a:solidFill>
                  <a:srgbClr val="6C4BC1"/>
                </a:solidFill>
                <a:effectLst/>
                <a:hlinkClick r:id="rId3"/>
              </a:rPr>
              <a:t> nRF52833</a:t>
            </a:r>
            <a:endParaRPr lang="en-US" u="none" strike="noStrike">
              <a:solidFill>
                <a:srgbClr val="6C4BC1"/>
              </a:solidFill>
              <a:effectLst/>
            </a:endParaRPr>
          </a:p>
          <a:p>
            <a:r>
              <a:rPr lang="en-US">
                <a:effectLst/>
              </a:rPr>
              <a:t>Core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76E-F431-4AFB-AD08-0C0B7FC806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77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D378-5D1F-4A4E-E083-332FE4450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EFF61D-21F8-0CD2-452F-47A43A8B7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1B51F-7665-B9E3-6907-FBB3CFD9E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CFA-5A0F-4A42-9DB3-8582E1D5FD04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C1AF4-3366-FE53-00CC-667F6E910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B217D-4738-168E-9FB3-48120472C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F7B7-BD20-4F67-BE43-CBDE1747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65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AF6B-A5D4-0AE8-9ACC-15B8B941E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C97F34-C59F-130C-21C3-1D8E99232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7BEEA-B493-05C9-1466-6C57813F0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CFA-5A0F-4A42-9DB3-8582E1D5FD04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EDB1A-3A3A-8D31-704A-9F980EFA8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B4D1E-3AC3-E21E-DAE9-909EAD70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F7B7-BD20-4F67-BE43-CBDE1747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2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7D930E-98B2-474F-4B82-F6A1D629D4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26258-270A-B684-0436-FC7E464CC2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A53E0-6D3F-494D-24CA-59FBEF6F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CFA-5A0F-4A42-9DB3-8582E1D5FD04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C9360-C527-B93D-FE16-BAC3A4876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69BD0-1C94-5B5C-8E55-AB7593D3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F7B7-BD20-4F67-BE43-CBDE1747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23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067948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b="15656"/>
          <a:stretch/>
        </p:blipFill>
        <p:spPr>
          <a:xfrm>
            <a:off x="0" y="1556"/>
            <a:ext cx="12192000" cy="685644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9239" y="1456607"/>
            <a:ext cx="6274974" cy="3592580"/>
          </a:xfrm>
          <a:prstGeom prst="rect">
            <a:avLst/>
          </a:prstGeom>
          <a:solidFill>
            <a:srgbClr val="32145A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1456621"/>
            <a:ext cx="6274911" cy="1793104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3256084"/>
            <a:ext cx="6276530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gray">
          <a:xfrm>
            <a:off x="448525" y="6055269"/>
            <a:ext cx="1648360" cy="353933"/>
            <a:chOff x="457200" y="1643393"/>
            <a:chExt cx="4492753" cy="9645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1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93062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1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75840"/>
            <a:ext cx="8067760" cy="1793104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 bwMode="gray">
          <a:xfrm>
            <a:off x="448525" y="6034000"/>
            <a:ext cx="1648360" cy="353933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5599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680477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37465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>
            <a:spAutoFit/>
          </a:bodyPr>
          <a:lstStyle>
            <a:lvl1pPr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48710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792521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72150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7C409-136A-1014-A1F0-664FC654D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839FF-1F09-5244-AE4A-911928AAA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5DA6D-776B-7D20-E4D7-86176A2B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CFA-5A0F-4A42-9DB3-8582E1D5FD04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005E3-B0FC-5675-E362-127DF88C1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452B6-F5A9-757F-D4C9-ED5A9DA0D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F7B7-BD20-4F67-BE43-CBDE1747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29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70223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52187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063454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425667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201397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879275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5261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861598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08801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83359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06EFA-AB80-777D-1BA7-D8C78B496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D0877-E9E2-E728-83AC-9B003E993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A06B9-1D62-4915-CF7F-BCFC4F97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CFA-5A0F-4A42-9DB3-8582E1D5FD04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11C61-4D23-7BC6-F140-D0A7E9B9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D6A0A-AF51-336C-5837-85216B1B0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F7B7-BD20-4F67-BE43-CBDE1747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62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09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186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790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75821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2" y="3083653"/>
            <a:ext cx="3223861" cy="6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0582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8751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15EA7-A782-433E-A7BC-1A1AC3096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74327-B9C4-4DCB-A81B-E0386E0E1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E3C17-2E8B-4A59-B6E1-C6CF09B4C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48FB-3F97-4D1E-B3E8-2A1C7F4B418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B1E8E-47AC-4ACE-AE55-797EFD7FD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13CE0-2838-49D4-BC84-0D2899739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35DB-CCE3-43F6-A3A3-CEE63CC1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89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D8DB4-454F-4248-BFCF-60F501683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876C13-3332-4110-9A17-D24423563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3BE05-178B-452A-B9D9-3BEBDC99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48FB-3F97-4D1E-B3E8-2A1C7F4B418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A4974-E6A8-463D-AEBA-E8FE58A4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FD280-8A88-42C4-AFC4-87A4E593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35DB-CCE3-43F6-A3A3-CEE63CC1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51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15EA7-A782-433E-A7BC-1A1AC3096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74327-B9C4-4DCB-A81B-E0386E0E1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E3C17-2E8B-4A59-B6E1-C6CF09B4C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48FB-3F97-4D1E-B3E8-2A1C7F4B418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B1E8E-47AC-4ACE-AE55-797EFD7FD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13CE0-2838-49D4-BC84-0D2899739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35DB-CCE3-43F6-A3A3-CEE63CC1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89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2E07-FDFF-4363-A193-95A02CC6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8A292-87AE-4B89-9C88-41DCD7738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DF6B9-D7AC-43AC-825F-C0D91A056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48FB-3F97-4D1E-B3E8-2A1C7F4B418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0C28B-3466-4AE4-86E4-C0918932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4CE34-5E04-4F03-85C4-5475C539C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35DB-CCE3-43F6-A3A3-CEE63CC1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20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4976B-CE05-815F-BF97-0C6BF7D6A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0D318-3A34-04F9-C9EB-28118ECAC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BCF5F-36D3-DEC9-02A6-CB7B6425F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27A222-A98B-4C9F-340F-1AB9871E2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CFA-5A0F-4A42-9DB3-8582E1D5FD04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0C110-174C-65FB-DEDF-4EDD828E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7252B-0515-1FA1-4136-6E6423CE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F7B7-BD20-4F67-BE43-CBDE1747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80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16ED8-D140-42C7-9649-C718FF86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57D02-FEBD-4BCF-92AE-E7C67A526E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BEBE2-F72A-4C7F-A026-0071DB30B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69BC3-B2B4-4C02-9120-ECD8C2B84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48FB-3F97-4D1E-B3E8-2A1C7F4B418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FE81B-CB82-4855-9189-F942F383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D3849-0F6A-432A-A4F6-5280E11BE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35DB-CCE3-43F6-A3A3-CEE63CC1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26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157BC-082E-4E21-8B80-C2C7F5634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A450C-796F-45EB-8523-B7509E13F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C772F-F200-405E-8A5A-D28406675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CC5E7E-2CFC-42F8-9679-EF6840FCBB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AD0E4D-2B84-4017-9FF9-236A4CE2CA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374A6-424A-460E-B1CF-883C4F3BB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48FB-3F97-4D1E-B3E8-2A1C7F4B418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3F4E82-4CF2-4ABE-A558-2291DC8CF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BD459-5C33-4629-A385-535DA3CD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35DB-CCE3-43F6-A3A3-CEE63CC1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003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A71D-D6C4-4748-9264-9B70648F0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B6F86F-084F-449E-B9A5-5655A7344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48FB-3F97-4D1E-B3E8-2A1C7F4B418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368A-E2AE-49DC-9500-53DF28F90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BA463-9C30-46EB-B890-709DF617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35DB-CCE3-43F6-A3A3-CEE63CC1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319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2E27DF-0B31-492C-9A33-2D5D9D5D7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48FB-3F97-4D1E-B3E8-2A1C7F4B418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BCA235-1AA3-42DF-9F65-79DCC7868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79B1B-021A-4310-9F60-F52EE66F7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35DB-CCE3-43F6-A3A3-CEE63CC1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861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210DB-FC4B-4B5D-8EF4-B613E5160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E50A-869A-4CA7-A6EA-FAD806376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701F9-4AFB-4331-9CB7-99AA1049D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F68A1-52F4-467B-A06C-4AEEC9B3A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48FB-3F97-4D1E-B3E8-2A1C7F4B418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D3F6A-D963-4999-99FE-25E528574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4D16F-2081-498C-84D0-00640558D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35DB-CCE3-43F6-A3A3-CEE63CC1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5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C471F-A405-4A86-AE70-FCE9A0A07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C9B2C8-C0BB-4142-AE9F-605C16CBE1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55813-A99E-43EF-8EB7-A2543E6DE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52E59-4764-440B-A00F-50097B11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48FB-3F97-4D1E-B3E8-2A1C7F4B418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456408-491B-4744-856D-7B5BAFF8A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78F53-0F48-4B03-8B46-81D0FE94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35DB-CCE3-43F6-A3A3-CEE63CC1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4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87166-D9F5-43E8-86E7-853DCD31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552F55-F0B7-4772-B0B7-5987B9A1D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80D8F-F3E4-47BB-9854-EADAA4CD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48FB-3F97-4D1E-B3E8-2A1C7F4B418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21FBB-7331-4FC3-B591-7A3EB4E9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98584-F4FA-479E-A275-D845047F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35DB-CCE3-43F6-A3A3-CEE63CC1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4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B0A5E1-56A0-43B5-83F3-1D03DD543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107641-40E6-41F8-B46B-237714A20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54489-D9E8-40F1-AE95-A219CA150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48FB-3F97-4D1E-B3E8-2A1C7F4B418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E20AB-54F9-4435-A3DE-F3AF7BCC5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4F8DD-ECE2-4AF8-ACC0-E9202EE6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35DB-CCE3-43F6-A3A3-CEE63CC1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290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879297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879297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271650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157426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2CE2D-7FAD-FCB1-9795-8FE25D9C1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2C2E5-CD3E-B74F-7ECB-C6335ED4E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CF90B-1556-1A82-3DEA-FE5512503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EB06B-D1EE-7D7B-D6FB-3172A22D0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BC6AE2-41D4-F597-52F4-738861805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282BD7-9BC9-21F5-AC07-38C4DEADE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CFA-5A0F-4A42-9DB3-8582E1D5FD04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159431-8FFC-3C2B-FDD0-2C10AD821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F1CFA7-5696-83E9-C3CB-2680F8AEA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F7B7-BD20-4F67-BE43-CBDE1747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6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78811-565B-B7CA-E0F2-0E39B1B11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0EABD9-73F4-A10F-CCEF-DB1EC338A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CFA-5A0F-4A42-9DB3-8582E1D5FD04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930BEA-C1A7-8DFE-BE0F-E8045E68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4796D-6B8A-0046-060B-864B17201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F7B7-BD20-4F67-BE43-CBDE1747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6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263C1-6CFA-0A7E-EF43-98AEF1B6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CFA-5A0F-4A42-9DB3-8582E1D5FD04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170D5-3114-F1FA-EEFC-4C9E731CD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E7C7F-CB87-04AD-BE7D-3929BE8C1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F7B7-BD20-4F67-BE43-CBDE1747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4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DABE0-D8C0-111E-6E24-B164AA29C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46CD6-3D01-1327-679E-B0CDE34E5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D171D-D718-29DC-B2BF-14D737A877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6C092-B911-0B39-6342-4B9601DA8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CFA-5A0F-4A42-9DB3-8582E1D5FD04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4C2A5-7264-0811-C44D-0A2FC40C3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7779-0A44-B0D6-F1A3-727D4AA9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F7B7-BD20-4F67-BE43-CBDE1747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62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8642B-F0CA-BC96-424A-987334AF4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BD9B7-CABF-5B89-89D9-E7518BBE4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C5588-ADC3-D9DE-0FD5-8D120A30C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17874-951E-678B-993D-178B25CDA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CFA-5A0F-4A42-9DB3-8582E1D5FD04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8B63A-0A10-9FA3-B2B6-EFB354303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18A72-EF1F-BD24-28DE-07A0C8518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F7B7-BD20-4F67-BE43-CBDE1747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6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F80377-0EA1-7EC1-D9A2-1D1E14BD8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8E119-ECDA-5A40-037D-4D49110F0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0A0D7-7A02-9623-6293-15AC5FBE60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30CFA-5A0F-4A42-9DB3-8582E1D5FD04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431E-5CB1-CA3B-E6E0-01DB18B46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3DE09-8EFC-F14A-9293-90E824169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CF7B7-BD20-4F67-BE43-CBDE1747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3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035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44A8B2-2BB0-4714-A65B-E8693BF1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D242E-EE32-4863-8BFC-6D76B8EC2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5D215-55A5-4618-B2FD-65F35D9E8B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F48FB-3F97-4D1E-B3E8-2A1C7F4B418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DED72-BAAF-48B3-957F-EB02FA8AA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AAD6C-D54D-44F2-A366-66A15EDE9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35DB-CCE3-43F6-A3A3-CEE63CC1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7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aka.ms/microcod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hyperlink" Target="https://microbit.org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microbit.org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://pxt.microbit.org/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://maker.makecode.com/" TargetMode="External"/><Relationship Id="rId4" Type="http://schemas.openxmlformats.org/officeDocument/2006/relationships/hyperlink" Target="http://makecode.adafruit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crosoft/px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github.com/microsoft/uf2" TargetMode="External"/><Relationship Id="rId5" Type="http://schemas.openxmlformats.org/officeDocument/2006/relationships/hyperlink" Target="https://github.com/lancaster-university/codal" TargetMode="External"/><Relationship Id="rId4" Type="http://schemas.openxmlformats.org/officeDocument/2006/relationships/hyperlink" Target="https://github.com/microsoft/TypeScrip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ech.microbit.org/hardwar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ech.microbit.org/hardware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crosoft/microcode" TargetMode="External"/><Relationship Id="rId2" Type="http://schemas.openxmlformats.org/officeDocument/2006/relationships/hyperlink" Target="https://aka.ms/micro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bit.org/projects/make-it-code-it/?filters=makecode" TargetMode="External"/><Relationship Id="rId2" Type="http://schemas.openxmlformats.org/officeDocument/2006/relationships/hyperlink" Target="https://dl.acm.org/doi/10.1145/3628516.3656995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teamlabs.ca/" TargetMode="External"/><Relationship Id="rId4" Type="http://schemas.openxmlformats.org/officeDocument/2006/relationships/hyperlink" Target="https://microbit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uploads/prod/2020/04/physical-computing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ttenbot.cc/products/kittenbot-microcode-explorer-kit-computer-free-programming" TargetMode="External"/><Relationship Id="rId2" Type="http://schemas.openxmlformats.org/officeDocument/2006/relationships/hyperlink" Target="https://microsoft.github.io/microcode/docs/purchas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twitter.com/mrwaller15/status/1097692490851729408?s=20" TargetMode="Externa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hyperlink" Target="https://twitter.com/NISDGoogleGuru/status/1092828929394528256?s=2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hyperlink" Target="https://twitter.com/i/status/1347453707013730304" TargetMode="External"/><Relationship Id="rId1" Type="http://schemas.openxmlformats.org/officeDocument/2006/relationships/slideLayout" Target="../slideLayouts/slideLayout43.xml"/><Relationship Id="rId6" Type="http://schemas.openxmlformats.org/officeDocument/2006/relationships/hyperlink" Target="https://twitter.com/brightwearables/status/1211801563364093953?s=20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twitter.com/krantas/status/1127972332423663616?s=2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3430F-111D-0143-4FAC-6B00F8843C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MicroCode:</a:t>
            </a:r>
            <a:br>
              <a:rPr lang="en-US"/>
            </a:br>
            <a:r>
              <a:rPr lang="en-US" i="1"/>
              <a:t>portable</a:t>
            </a:r>
            <a:r>
              <a:rPr lang="en-US"/>
              <a:t> programming</a:t>
            </a:r>
            <a:br>
              <a:rPr lang="en-US"/>
            </a:br>
            <a:r>
              <a:rPr lang="en-US"/>
              <a:t>for physical computing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6C0AEB-CC28-F573-3536-74DDD377B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1092" y="4681195"/>
            <a:ext cx="9144000" cy="1655762"/>
          </a:xfrm>
        </p:spPr>
        <p:txBody>
          <a:bodyPr/>
          <a:lstStyle/>
          <a:p>
            <a:r>
              <a:rPr lang="en-US" dirty="0"/>
              <a:t>Thomas Ball</a:t>
            </a:r>
          </a:p>
          <a:p>
            <a:r>
              <a:rPr lang="en-US" dirty="0"/>
              <a:t>Microsoft Research</a:t>
            </a:r>
          </a:p>
          <a:p>
            <a:r>
              <a:rPr lang="en-US" dirty="0"/>
              <a:t>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B3BD52-CFBC-0C26-369A-CD105805E7AB}"/>
              </a:ext>
            </a:extLst>
          </p:cNvPr>
          <p:cNvSpPr/>
          <p:nvPr/>
        </p:nvSpPr>
        <p:spPr>
          <a:xfrm>
            <a:off x="3778282" y="3724147"/>
            <a:ext cx="4635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https://aka.ms/microcode</a:t>
            </a:r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7552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9D285-F0DF-D05E-ADCA-67A71E438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Personal Interest in Physical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DFE56-9BED-78D4-40C1-395A2E18E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Systems… everywhere!</a:t>
            </a:r>
          </a:p>
          <a:p>
            <a:endParaRPr lang="en-US" dirty="0"/>
          </a:p>
          <a:p>
            <a:r>
              <a:rPr lang="en-US" dirty="0"/>
              <a:t>Digital systems (human designed) and biological systems (evolved)</a:t>
            </a:r>
          </a:p>
          <a:p>
            <a:pPr lvl="1"/>
            <a:r>
              <a:rPr lang="en-US" b="1" dirty="0"/>
              <a:t>Motion</a:t>
            </a:r>
            <a:r>
              <a:rPr lang="en-US" dirty="0"/>
              <a:t>: 3-axis accelerometer and our vestibular system</a:t>
            </a:r>
          </a:p>
          <a:p>
            <a:pPr lvl="1"/>
            <a:r>
              <a:rPr lang="en-US" b="1" dirty="0"/>
              <a:t>Memory</a:t>
            </a:r>
            <a:r>
              <a:rPr lang="en-US" dirty="0"/>
              <a:t>: what is it good for? A lot!</a:t>
            </a:r>
          </a:p>
          <a:p>
            <a:pPr lvl="1"/>
            <a:r>
              <a:rPr lang="en-US" b="1" dirty="0"/>
              <a:t>Feedback</a:t>
            </a:r>
            <a:r>
              <a:rPr lang="en-US" dirty="0"/>
              <a:t>: autonomous nervous system, temperature, homeostasis, …</a:t>
            </a:r>
          </a:p>
          <a:p>
            <a:pPr lvl="1"/>
            <a:endParaRPr lang="en-US" dirty="0"/>
          </a:p>
          <a:p>
            <a:r>
              <a:rPr lang="en-US" dirty="0"/>
              <a:t>Incorporation of computers into most of our modern systems</a:t>
            </a:r>
          </a:p>
          <a:p>
            <a:pPr lvl="1"/>
            <a:r>
              <a:rPr lang="en-US" dirty="0"/>
              <a:t>Communication, transportation, economic, … </a:t>
            </a:r>
          </a:p>
        </p:txBody>
      </p:sp>
    </p:spTree>
    <p:extLst>
      <p:ext uri="{BB962C8B-B14F-4D97-AF65-F5344CB8AC3E}">
        <p14:creationId xmlns:p14="http://schemas.microsoft.com/office/powerpoint/2010/main" val="149983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7065" y="276886"/>
            <a:ext cx="11218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Segoe UI Light" panose="020B0502040204020203" pitchFamily="34" charset="0"/>
                <a:cs typeface="Segoe UI Light" panose="020B0502040204020203" pitchFamily="34" charset="0"/>
              </a:rPr>
              <a:t>The BBC micro:bit (</a:t>
            </a:r>
            <a:r>
              <a:rPr lang="en-US" sz="4800">
                <a:latin typeface="Segoe UI Light" panose="020B0502040204020203" pitchFamily="34" charset="0"/>
                <a:cs typeface="Segoe UI Light" panose="020B0502040204020203" pitchFamily="34" charset="0"/>
                <a:hlinkClick r:id="rId4"/>
              </a:rPr>
              <a:t>https://microbit.org</a:t>
            </a:r>
            <a:r>
              <a:rPr lang="en-US" sz="4800"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6D52C9-6FC0-373E-CBCE-99899D739A9E}"/>
              </a:ext>
            </a:extLst>
          </p:cNvPr>
          <p:cNvSpPr/>
          <p:nvPr/>
        </p:nvSpPr>
        <p:spPr>
          <a:xfrm>
            <a:off x="5320703" y="1699925"/>
            <a:ext cx="312983" cy="540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C8B277-A42E-FA28-7404-CB1BBB577F84}"/>
              </a:ext>
            </a:extLst>
          </p:cNvPr>
          <p:cNvSpPr/>
          <p:nvPr/>
        </p:nvSpPr>
        <p:spPr>
          <a:xfrm>
            <a:off x="5734944" y="5532267"/>
            <a:ext cx="312983" cy="540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83B9FB-FB09-3009-F860-53AB50A99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03" y="1443165"/>
            <a:ext cx="11706225" cy="462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851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4"/>
    </mc:Choice>
    <mc:Fallback xmlns="">
      <p:transition spd="slow" advTm="1160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55E0A-49AF-2B2A-F4FC-F24F5DEDF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Micro:bit Educational Foundation</a:t>
            </a:r>
            <a:r>
              <a:rPr lang="en-US" dirty="0"/>
              <a:t>, 2016-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FC6CC-A92E-BA54-7805-F999E9DE4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https://microbit.org</a:t>
            </a:r>
            <a:r>
              <a:rPr lang="en-US" dirty="0"/>
              <a:t> </a:t>
            </a:r>
          </a:p>
          <a:p>
            <a:pPr lvl="1"/>
            <a:r>
              <a:rPr lang="en-US" i="1" dirty="0"/>
              <a:t>"inspire every child to create their best digital future“</a:t>
            </a:r>
            <a:endParaRPr lang="en-US" dirty="0"/>
          </a:p>
          <a:p>
            <a:pPr lvl="1"/>
            <a:r>
              <a:rPr lang="en-US" i="1" dirty="0"/>
              <a:t>“[reducing] barriers of access, for children living in different social and economic contexts around the world”</a:t>
            </a:r>
          </a:p>
          <a:p>
            <a:pPr lvl="1"/>
            <a:endParaRPr lang="en-US" i="1" dirty="0"/>
          </a:p>
          <a:p>
            <a:r>
              <a:rPr lang="en-US" dirty="0"/>
              <a:t>Over </a:t>
            </a:r>
            <a:r>
              <a:rPr lang="en-US" u="sng" dirty="0"/>
              <a:t>10 million </a:t>
            </a:r>
            <a:r>
              <a:rPr lang="en-US" dirty="0"/>
              <a:t>micro:bits distributed to date</a:t>
            </a:r>
          </a:p>
          <a:p>
            <a:pPr lvl="1"/>
            <a:r>
              <a:rPr lang="en-US" dirty="0"/>
              <a:t>primarily to developed countries</a:t>
            </a:r>
          </a:p>
          <a:p>
            <a:pPr lvl="1"/>
            <a:r>
              <a:rPr lang="en-US" u="sng" dirty="0"/>
              <a:t>main programming environments are web-based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814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2EA53-363A-F660-7CD8-8D0821273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09" y="247206"/>
            <a:ext cx="9726382" cy="63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40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55965" y="1358162"/>
            <a:ext cx="11491117" cy="4368635"/>
            <a:chOff x="-522598" y="94401"/>
            <a:chExt cx="11491117" cy="5840521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6619539" y="1240089"/>
              <a:ext cx="0" cy="3484169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147992" y="702605"/>
              <a:ext cx="1" cy="402165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4318878" y="708299"/>
              <a:ext cx="0" cy="4015959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: Rounded Corners 7"/>
            <p:cNvSpPr/>
            <p:nvPr/>
          </p:nvSpPr>
          <p:spPr>
            <a:xfrm>
              <a:off x="2874434" y="1395385"/>
              <a:ext cx="7720927" cy="2970014"/>
            </a:xfrm>
            <a:prstGeom prst="roundRect">
              <a:avLst>
                <a:gd name="adj" fmla="val 6866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060643" y="1613411"/>
              <a:ext cx="7292962" cy="628254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lockly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JavaScript E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ditors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041535" y="2845772"/>
              <a:ext cx="3584930" cy="628254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imulator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768675" y="2845772"/>
              <a:ext cx="3584930" cy="628254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ompiler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42432" y="3562636"/>
              <a:ext cx="3584930" cy="62825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CODAL C++ Runtime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604913" y="94401"/>
              <a:ext cx="3427929" cy="576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3"/>
                </a:rPr>
                <a:t>makecode.microbit.org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42287" y="665287"/>
              <a:ext cx="3763058" cy="617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makecode.adafruit.com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74902" y="126861"/>
              <a:ext cx="3393617" cy="617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5"/>
                </a:rPr>
                <a:t>maker.makecode.com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41535" y="2313620"/>
              <a:ext cx="7312070" cy="44457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Static TypeScript</a:t>
              </a: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-142708" y="542608"/>
              <a:ext cx="2409425" cy="733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kern="1200">
                  <a:solidFill>
                    <a:srgbClr val="7030A0"/>
                  </a:solidFill>
                  <a:latin typeface="Segoe UI Light" panose="020B0502040204020203" pitchFamily="34" charset="0"/>
                  <a:ea typeface="+mj-ea"/>
                  <a:cs typeface="Segoe UI Light" panose="020B0502040204020203" pitchFamily="34" charset="0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j-ea"/>
                  <a:cs typeface="Segoe UI Light" panose="020B0502040204020203" pitchFamily="34" charset="0"/>
                </a:rPr>
                <a:t>Web sites</a:t>
              </a:r>
            </a:p>
          </p:txBody>
        </p:sp>
        <p:sp>
          <p:nvSpPr>
            <p:cNvPr id="27" name="Title 1"/>
            <p:cNvSpPr txBox="1">
              <a:spLocks/>
            </p:cNvSpPr>
            <p:nvPr/>
          </p:nvSpPr>
          <p:spPr>
            <a:xfrm>
              <a:off x="-522598" y="2578206"/>
              <a:ext cx="2789315" cy="733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kern="1200">
                  <a:solidFill>
                    <a:srgbClr val="7030A0"/>
                  </a:solidFill>
                  <a:latin typeface="Segoe UI Light" panose="020B0502040204020203" pitchFamily="34" charset="0"/>
                  <a:ea typeface="+mj-ea"/>
                  <a:cs typeface="Segoe UI Light" panose="020B0502040204020203" pitchFamily="34" charset="0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j-ea"/>
                  <a:cs typeface="Segoe UI Light" panose="020B0502040204020203" pitchFamily="34" charset="0"/>
                </a:rPr>
                <a:t>Web app</a:t>
              </a:r>
            </a:p>
          </p:txBody>
        </p:sp>
        <p:sp>
          <p:nvSpPr>
            <p:cNvPr id="28" name="Title 1"/>
            <p:cNvSpPr txBox="1">
              <a:spLocks/>
            </p:cNvSpPr>
            <p:nvPr/>
          </p:nvSpPr>
          <p:spPr>
            <a:xfrm>
              <a:off x="300788" y="5201622"/>
              <a:ext cx="1965929" cy="7333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kern="1200">
                  <a:solidFill>
                    <a:srgbClr val="7030A0"/>
                  </a:solidFill>
                  <a:latin typeface="Segoe UI Light" panose="020B0502040204020203" pitchFamily="34" charset="0"/>
                  <a:ea typeface="+mj-ea"/>
                  <a:cs typeface="Segoe UI Light" panose="020B0502040204020203" pitchFamily="34" charset="0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j-ea"/>
                  <a:cs typeface="Segoe UI Light" panose="020B0502040204020203" pitchFamily="34" charset="0"/>
                </a:rPr>
                <a:t>Devices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BD206B04-7B22-404F-987B-91307B2DA9BB}"/>
              </a:ext>
            </a:extLst>
          </p:cNvPr>
          <p:cNvSpPr txBox="1">
            <a:spLocks/>
          </p:cNvSpPr>
          <p:nvPr/>
        </p:nvSpPr>
        <p:spPr>
          <a:xfrm>
            <a:off x="386297" y="253488"/>
            <a:ext cx="11431455" cy="733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7030A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Microsoft MakeCode and CODAL (Lancaster University)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09C9E6F-B629-4461-92B8-875C2469AE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89"/>
          <a:stretch/>
        </p:blipFill>
        <p:spPr>
          <a:xfrm>
            <a:off x="3057595" y="4797767"/>
            <a:ext cx="1855640" cy="15307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0A0E6FB-81D4-4EFB-A6F0-09975817D0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9891" y="4886743"/>
            <a:ext cx="1526414" cy="1533228"/>
          </a:xfrm>
          <a:prstGeom prst="rect">
            <a:avLst/>
          </a:prstGeom>
        </p:spPr>
      </p:pic>
      <p:pic>
        <p:nvPicPr>
          <p:cNvPr id="35" name="Picture 16" descr="Image result for adafruit metro image">
            <a:extLst>
              <a:ext uri="{FF2B5EF4-FFF2-40B4-BE49-F238E27FC236}">
                <a16:creationId xmlns:a16="http://schemas.microsoft.com/office/drawing/2014/main" id="{FAF8B6CF-DF71-475E-970C-E6FEF5E3D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325" y="4905676"/>
            <a:ext cx="2178913" cy="173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837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9242" y="289513"/>
            <a:ext cx="11655840" cy="733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7030A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9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Innovations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5714898"/>
          </a:xfrm>
        </p:spPr>
        <p:txBody>
          <a:bodyPr/>
          <a:lstStyle/>
          <a:p>
            <a:r>
              <a:rPr lang="en-US" sz="2800" u="sng" dirty="0"/>
              <a:t>Web app </a:t>
            </a:r>
            <a:r>
              <a:rPr lang="en-US" sz="2800" dirty="0"/>
              <a:t>for end-to-end experience</a:t>
            </a:r>
          </a:p>
          <a:p>
            <a:pPr lvl="1"/>
            <a:r>
              <a:rPr lang="en-US" sz="2000" dirty="0"/>
              <a:t>in-browser compilation to binary</a:t>
            </a:r>
          </a:p>
          <a:p>
            <a:pPr lvl="1"/>
            <a:r>
              <a:rPr lang="en-US" sz="2000" dirty="0">
                <a:hlinkClick r:id="rId3"/>
              </a:rPr>
              <a:t>https://github.com/microsoft/pxt</a:t>
            </a:r>
            <a:endParaRPr lang="en-US" sz="1600" u="sng" dirty="0"/>
          </a:p>
          <a:p>
            <a:endParaRPr lang="en-US" sz="1400" u="sng" dirty="0"/>
          </a:p>
          <a:p>
            <a:r>
              <a:rPr lang="en-US" sz="2800" u="sng" dirty="0"/>
              <a:t>TypeScript</a:t>
            </a:r>
            <a:r>
              <a:rPr lang="en-US" sz="2800" dirty="0"/>
              <a:t> as core language</a:t>
            </a:r>
          </a:p>
          <a:p>
            <a:pPr lvl="1"/>
            <a:r>
              <a:rPr lang="en-US" sz="2000" dirty="0"/>
              <a:t>coverage of OO concepts</a:t>
            </a:r>
          </a:p>
          <a:p>
            <a:pPr lvl="1"/>
            <a:r>
              <a:rPr lang="en-US" sz="2000" dirty="0">
                <a:hlinkClick r:id="rId4"/>
              </a:rPr>
              <a:t>https://github.com/microsoft/TypeScript</a:t>
            </a:r>
            <a:endParaRPr lang="en-US" sz="1800" u="sng" dirty="0"/>
          </a:p>
          <a:p>
            <a:endParaRPr lang="en-US" sz="1200" u="sng" dirty="0"/>
          </a:p>
          <a:p>
            <a:r>
              <a:rPr lang="en-US" sz="2800" u="sng" dirty="0"/>
              <a:t>Runtime</a:t>
            </a:r>
            <a:r>
              <a:rPr lang="en-US" sz="2800" dirty="0"/>
              <a:t> abstractions</a:t>
            </a:r>
          </a:p>
          <a:p>
            <a:pPr lvl="1"/>
            <a:r>
              <a:rPr lang="en-US" sz="2000" dirty="0"/>
              <a:t>Events, message bus and co-routines</a:t>
            </a:r>
          </a:p>
          <a:p>
            <a:pPr lvl="1"/>
            <a:r>
              <a:rPr lang="en-US" sz="2000" dirty="0">
                <a:hlinkClick r:id="rId5"/>
              </a:rPr>
              <a:t>https://github.com/lancaster-university/codal</a:t>
            </a:r>
            <a:endParaRPr lang="en-US" sz="2000" dirty="0"/>
          </a:p>
          <a:p>
            <a:pPr lvl="1"/>
            <a:endParaRPr lang="en-US" sz="1800" dirty="0"/>
          </a:p>
          <a:p>
            <a:r>
              <a:rPr lang="en-US" sz="2800" u="sng" dirty="0"/>
              <a:t>File format </a:t>
            </a:r>
            <a:r>
              <a:rPr lang="en-US" sz="2800" dirty="0"/>
              <a:t>for flashing over USB</a:t>
            </a:r>
          </a:p>
          <a:p>
            <a:pPr lvl="1"/>
            <a:r>
              <a:rPr lang="en-US" sz="2000" dirty="0">
                <a:hlinkClick r:id="rId6"/>
              </a:rPr>
              <a:t>https://github.com/microsoft/uf2</a:t>
            </a: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11" name="Rectangle: Rounded Corners 10"/>
          <p:cNvSpPr/>
          <p:nvPr/>
        </p:nvSpPr>
        <p:spPr bwMode="auto">
          <a:xfrm>
            <a:off x="8692209" y="2833777"/>
            <a:ext cx="2052859" cy="763009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rPr>
              <a:t>Static</a:t>
            </a:r>
          </a:p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TypeScript</a:t>
            </a:r>
          </a:p>
        </p:txBody>
      </p:sp>
      <p:sp>
        <p:nvSpPr>
          <p:cNvPr id="12" name="Rectangle: Rounded Corners 11"/>
          <p:cNvSpPr/>
          <p:nvPr/>
        </p:nvSpPr>
        <p:spPr bwMode="auto">
          <a:xfrm>
            <a:off x="8720103" y="1189177"/>
            <a:ext cx="2052859" cy="76300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Blockly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 bwMode="auto">
          <a:xfrm>
            <a:off x="8635414" y="4478377"/>
            <a:ext cx="2052859" cy="76300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C++</a:t>
            </a:r>
          </a:p>
        </p:txBody>
      </p:sp>
      <p:sp>
        <p:nvSpPr>
          <p:cNvPr id="4" name="Arrow: Up-Down 3">
            <a:extLst>
              <a:ext uri="{FF2B5EF4-FFF2-40B4-BE49-F238E27FC236}">
                <a16:creationId xmlns:a16="http://schemas.microsoft.com/office/drawing/2014/main" id="{4F95B8F2-942A-473A-A2A1-F87C6934CB4C}"/>
              </a:ext>
            </a:extLst>
          </p:cNvPr>
          <p:cNvSpPr/>
          <p:nvPr/>
        </p:nvSpPr>
        <p:spPr bwMode="auto">
          <a:xfrm>
            <a:off x="9428480" y="1975686"/>
            <a:ext cx="636104" cy="858091"/>
          </a:xfrm>
          <a:prstGeom prst="upDownArrow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8E446659-6C5B-4771-93B7-17F115253CF3}"/>
              </a:ext>
            </a:extLst>
          </p:cNvPr>
          <p:cNvSpPr/>
          <p:nvPr/>
        </p:nvSpPr>
        <p:spPr bwMode="auto">
          <a:xfrm>
            <a:off x="9400586" y="3596786"/>
            <a:ext cx="636104" cy="858091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8F4AA634-846C-43FA-8408-0AE303B71E58}"/>
              </a:ext>
            </a:extLst>
          </p:cNvPr>
          <p:cNvSpPr/>
          <p:nvPr/>
        </p:nvSpPr>
        <p:spPr>
          <a:xfrm>
            <a:off x="8906217" y="5830146"/>
            <a:ext cx="1511252" cy="681541"/>
          </a:xfrm>
          <a:prstGeom prst="ca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3557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iagram of the front and back of the new micro:bit with sound">
            <a:extLst>
              <a:ext uri="{FF2B5EF4-FFF2-40B4-BE49-F238E27FC236}">
                <a16:creationId xmlns:a16="http://schemas.microsoft.com/office/drawing/2014/main" id="{D7F9247B-5C89-4748-A369-2CC2FAB21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3" y="713368"/>
            <a:ext cx="10965536" cy="4483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2B23478-4CE6-4567-9F2C-CE11268AE12A}"/>
              </a:ext>
            </a:extLst>
          </p:cNvPr>
          <p:cNvSpPr/>
          <p:nvPr/>
        </p:nvSpPr>
        <p:spPr>
          <a:xfrm>
            <a:off x="379144" y="1540954"/>
            <a:ext cx="1325105" cy="38745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0A59FE-5016-4D88-B3D1-6390017AC740}"/>
              </a:ext>
            </a:extLst>
          </p:cNvPr>
          <p:cNvSpPr/>
          <p:nvPr/>
        </p:nvSpPr>
        <p:spPr>
          <a:xfrm>
            <a:off x="3507220" y="804784"/>
            <a:ext cx="2195592" cy="415871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4D02A2-8879-4950-BCAE-1F088F14BBAC}"/>
              </a:ext>
            </a:extLst>
          </p:cNvPr>
          <p:cNvSpPr/>
          <p:nvPr/>
        </p:nvSpPr>
        <p:spPr>
          <a:xfrm>
            <a:off x="10391050" y="2469560"/>
            <a:ext cx="1356102" cy="415871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3BBB77-EDA6-4278-99E5-350540E78693}"/>
              </a:ext>
            </a:extLst>
          </p:cNvPr>
          <p:cNvSpPr/>
          <p:nvPr/>
        </p:nvSpPr>
        <p:spPr>
          <a:xfrm>
            <a:off x="7238718" y="835780"/>
            <a:ext cx="1356102" cy="332203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6155D0-967F-47BD-B723-0B4B27C4DA5C}"/>
              </a:ext>
            </a:extLst>
          </p:cNvPr>
          <p:cNvSpPr txBox="1"/>
          <p:nvPr/>
        </p:nvSpPr>
        <p:spPr>
          <a:xfrm>
            <a:off x="8500095" y="6390490"/>
            <a:ext cx="3611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4"/>
              </a:rPr>
              <a:t>https://tech.microbit.org/hardware/</a:t>
            </a:r>
            <a:r>
              <a:rPr lang="en-US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895D98-C546-44E0-8971-FC2A5352799C}"/>
              </a:ext>
            </a:extLst>
          </p:cNvPr>
          <p:cNvSpPr txBox="1"/>
          <p:nvPr/>
        </p:nvSpPr>
        <p:spPr>
          <a:xfrm>
            <a:off x="80075" y="5836492"/>
            <a:ext cx="36357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Cortex-M4 32-bit processor with FPU</a:t>
            </a:r>
          </a:p>
          <a:p>
            <a:r>
              <a:rPr lang="en-US"/>
              <a:t>Flash 	512KB</a:t>
            </a:r>
          </a:p>
          <a:p>
            <a:r>
              <a:rPr lang="en-US"/>
              <a:t>RAM	128KB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63D04D8-1440-422A-9500-C7CA15AF7A8C}"/>
              </a:ext>
            </a:extLst>
          </p:cNvPr>
          <p:cNvSpPr/>
          <p:nvPr/>
        </p:nvSpPr>
        <p:spPr>
          <a:xfrm>
            <a:off x="80075" y="5836492"/>
            <a:ext cx="3635714" cy="92333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B6ACC-9B81-4B41-BC6E-5D656D772B9C}"/>
              </a:ext>
            </a:extLst>
          </p:cNvPr>
          <p:cNvSpPr txBox="1"/>
          <p:nvPr/>
        </p:nvSpPr>
        <p:spPr>
          <a:xfrm>
            <a:off x="87178" y="79272"/>
            <a:ext cx="3628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2020: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micro:bit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iagram of the front and back of the new micro:bit with sound">
            <a:extLst>
              <a:ext uri="{FF2B5EF4-FFF2-40B4-BE49-F238E27FC236}">
                <a16:creationId xmlns:a16="http://schemas.microsoft.com/office/drawing/2014/main" id="{D7F9247B-5C89-4748-A369-2CC2FAB21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3" y="713368"/>
            <a:ext cx="10965536" cy="4483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2B23478-4CE6-4567-9F2C-CE11268AE12A}"/>
              </a:ext>
            </a:extLst>
          </p:cNvPr>
          <p:cNvSpPr/>
          <p:nvPr/>
        </p:nvSpPr>
        <p:spPr>
          <a:xfrm>
            <a:off x="379144" y="1540954"/>
            <a:ext cx="1325105" cy="38745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0A59FE-5016-4D88-B3D1-6390017AC740}"/>
              </a:ext>
            </a:extLst>
          </p:cNvPr>
          <p:cNvSpPr/>
          <p:nvPr/>
        </p:nvSpPr>
        <p:spPr>
          <a:xfrm>
            <a:off x="3507220" y="804784"/>
            <a:ext cx="2195592" cy="415871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4D02A2-8879-4950-BCAE-1F088F14BBAC}"/>
              </a:ext>
            </a:extLst>
          </p:cNvPr>
          <p:cNvSpPr/>
          <p:nvPr/>
        </p:nvSpPr>
        <p:spPr>
          <a:xfrm>
            <a:off x="10391050" y="2469560"/>
            <a:ext cx="1356102" cy="415871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3BBB77-EDA6-4278-99E5-350540E78693}"/>
              </a:ext>
            </a:extLst>
          </p:cNvPr>
          <p:cNvSpPr/>
          <p:nvPr/>
        </p:nvSpPr>
        <p:spPr>
          <a:xfrm>
            <a:off x="7238718" y="835780"/>
            <a:ext cx="1356102" cy="332203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6155D0-967F-47BD-B723-0B4B27C4DA5C}"/>
              </a:ext>
            </a:extLst>
          </p:cNvPr>
          <p:cNvSpPr txBox="1"/>
          <p:nvPr/>
        </p:nvSpPr>
        <p:spPr>
          <a:xfrm>
            <a:off x="8500095" y="6390490"/>
            <a:ext cx="3611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4"/>
              </a:rPr>
              <a:t>https://tech.microbit.org/hardware/</a:t>
            </a:r>
            <a:r>
              <a:rPr lang="en-US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895D98-C546-44E0-8971-FC2A5352799C}"/>
              </a:ext>
            </a:extLst>
          </p:cNvPr>
          <p:cNvSpPr txBox="1"/>
          <p:nvPr/>
        </p:nvSpPr>
        <p:spPr>
          <a:xfrm>
            <a:off x="80075" y="5836492"/>
            <a:ext cx="36357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Cortex-M4 32-bit processor with FPU</a:t>
            </a:r>
          </a:p>
          <a:p>
            <a:r>
              <a:rPr lang="en-US"/>
              <a:t>Flash 	512KB</a:t>
            </a:r>
          </a:p>
          <a:p>
            <a:r>
              <a:rPr lang="en-US"/>
              <a:t>RAM	128KB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63D04D8-1440-422A-9500-C7CA15AF7A8C}"/>
              </a:ext>
            </a:extLst>
          </p:cNvPr>
          <p:cNvSpPr/>
          <p:nvPr/>
        </p:nvSpPr>
        <p:spPr>
          <a:xfrm>
            <a:off x="80075" y="5836492"/>
            <a:ext cx="3635714" cy="92333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B6ACC-9B81-4B41-BC6E-5D656D772B9C}"/>
              </a:ext>
            </a:extLst>
          </p:cNvPr>
          <p:cNvSpPr txBox="1"/>
          <p:nvPr/>
        </p:nvSpPr>
        <p:spPr>
          <a:xfrm>
            <a:off x="87178" y="79272"/>
            <a:ext cx="3628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2020: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micro:bit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2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F8ADF-4F99-1FB7-B2D7-84B202466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8394F-9DE0-E51F-C873-78BDF883D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910665" cy="4351338"/>
          </a:xfrm>
        </p:spPr>
        <p:txBody>
          <a:bodyPr>
            <a:normAutofit/>
          </a:bodyPr>
          <a:lstStyle/>
          <a:p>
            <a:r>
              <a:rPr lang="en-US"/>
              <a:t>Goals:</a:t>
            </a:r>
          </a:p>
          <a:p>
            <a:pPr lvl="1"/>
            <a:r>
              <a:rPr lang="en-US" i="1"/>
              <a:t>“[reducing] barriers of access, for children living in different social and economic contexts around the world”</a:t>
            </a:r>
            <a:endParaRPr lang="en-US"/>
          </a:p>
          <a:p>
            <a:pPr lvl="1"/>
            <a:r>
              <a:rPr lang="en-US"/>
              <a:t>bring BBC micro:bit to those lacking access to laptop/desktop computers, reliable internet, mains power</a:t>
            </a:r>
          </a:p>
          <a:p>
            <a:pPr lvl="1"/>
            <a:r>
              <a:rPr lang="en-US"/>
              <a:t>bring the micro:bit experience </a:t>
            </a:r>
            <a:r>
              <a:rPr lang="en-US" b="1"/>
              <a:t>to earlier ages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Assumptions, non-assumptions</a:t>
            </a:r>
          </a:p>
          <a:p>
            <a:pPr lvl="1"/>
            <a:r>
              <a:rPr lang="en-US"/>
              <a:t>Literacy (not assumed, should work for pre-literate)</a:t>
            </a:r>
          </a:p>
          <a:p>
            <a:pPr lvl="1"/>
            <a:r>
              <a:rPr lang="en-US"/>
              <a:t>Arithmetic (adding numbers, fingers)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90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1593F-D002-367A-1A48-B89A017F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MicroCode: </a:t>
            </a:r>
            <a:r>
              <a:rPr lang="en-US">
                <a:hlinkClick r:id="rId2"/>
              </a:rPr>
              <a:t>https://aka.ms/microcode</a:t>
            </a:r>
            <a:r>
              <a:rPr lang="en-US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23375-FCA3-D798-A4EC-F4555B56D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485" y="1825625"/>
            <a:ext cx="6419336" cy="4351338"/>
          </a:xfrm>
        </p:spPr>
        <p:txBody>
          <a:bodyPr>
            <a:normAutofit/>
          </a:bodyPr>
          <a:lstStyle/>
          <a:p>
            <a:r>
              <a:rPr lang="en-US" dirty="0"/>
              <a:t>MicroCode portable programming</a:t>
            </a:r>
          </a:p>
          <a:p>
            <a:endParaRPr lang="en-US" dirty="0"/>
          </a:p>
          <a:p>
            <a:r>
              <a:rPr lang="en-US" dirty="0"/>
              <a:t>Leverages </a:t>
            </a:r>
            <a:r>
              <a:rPr lang="en-US" u="sng" dirty="0"/>
              <a:t>four</a:t>
            </a:r>
            <a:r>
              <a:rPr lang="en-US" dirty="0"/>
              <a:t> commercially available Arcade shields for the V2</a:t>
            </a:r>
          </a:p>
          <a:p>
            <a:endParaRPr lang="en-US" dirty="0"/>
          </a:p>
          <a:p>
            <a:r>
              <a:rPr lang="en-US" dirty="0"/>
              <a:t>Open source </a:t>
            </a:r>
            <a:r>
              <a:rPr lang="en-US" dirty="0">
                <a:hlinkClick r:id="rId3"/>
              </a:rPr>
              <a:t>https://github.com/microsoft/microcode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electronic device, gadget, text, electronics&#10;&#10;Description automatically generated">
            <a:extLst>
              <a:ext uri="{FF2B5EF4-FFF2-40B4-BE49-F238E27FC236}">
                <a16:creationId xmlns:a16="http://schemas.microsoft.com/office/drawing/2014/main" id="{A47467EB-0542-5BA6-8985-BF5C69973C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82168" y="1100029"/>
            <a:ext cx="3838988" cy="5137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8541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676685E-D6BE-B748-C97E-CB7F2B94D4DA}"/>
              </a:ext>
            </a:extLst>
          </p:cNvPr>
          <p:cNvSpPr/>
          <p:nvPr/>
        </p:nvSpPr>
        <p:spPr>
          <a:xfrm>
            <a:off x="4741333" y="719666"/>
            <a:ext cx="2709333" cy="1806222"/>
          </a:xfrm>
          <a:custGeom>
            <a:avLst/>
            <a:gdLst>
              <a:gd name="connsiteX0" fmla="*/ 0 w 2709333"/>
              <a:gd name="connsiteY0" fmla="*/ 1806222 h 1806222"/>
              <a:gd name="connsiteX1" fmla="*/ 1354667 w 2709333"/>
              <a:gd name="connsiteY1" fmla="*/ 0 h 1806222"/>
              <a:gd name="connsiteX2" fmla="*/ 1354667 w 2709333"/>
              <a:gd name="connsiteY2" fmla="*/ 0 h 1806222"/>
              <a:gd name="connsiteX3" fmla="*/ 2709333 w 2709333"/>
              <a:gd name="connsiteY3" fmla="*/ 1806222 h 1806222"/>
              <a:gd name="connsiteX4" fmla="*/ 0 w 2709333"/>
              <a:gd name="connsiteY4" fmla="*/ 1806222 h 180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9333" h="1806222">
                <a:moveTo>
                  <a:pt x="0" y="1806222"/>
                </a:moveTo>
                <a:lnTo>
                  <a:pt x="1354667" y="0"/>
                </a:lnTo>
                <a:lnTo>
                  <a:pt x="1354667" y="0"/>
                </a:lnTo>
                <a:lnTo>
                  <a:pt x="2709333" y="1806222"/>
                </a:lnTo>
                <a:lnTo>
                  <a:pt x="0" y="1806222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800" kern="1200"/>
              <a:t>Portable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604EC74-AFAB-521E-71D1-EE068FDAD1B7}"/>
              </a:ext>
            </a:extLst>
          </p:cNvPr>
          <p:cNvSpPr/>
          <p:nvPr/>
        </p:nvSpPr>
        <p:spPr>
          <a:xfrm>
            <a:off x="3386666" y="2525888"/>
            <a:ext cx="5418666" cy="1806222"/>
          </a:xfrm>
          <a:custGeom>
            <a:avLst/>
            <a:gdLst>
              <a:gd name="connsiteX0" fmla="*/ 0 w 5418666"/>
              <a:gd name="connsiteY0" fmla="*/ 1806222 h 1806222"/>
              <a:gd name="connsiteX1" fmla="*/ 1354667 w 5418666"/>
              <a:gd name="connsiteY1" fmla="*/ 0 h 1806222"/>
              <a:gd name="connsiteX2" fmla="*/ 4064000 w 5418666"/>
              <a:gd name="connsiteY2" fmla="*/ 0 h 1806222"/>
              <a:gd name="connsiteX3" fmla="*/ 5418666 w 5418666"/>
              <a:gd name="connsiteY3" fmla="*/ 1806222 h 1806222"/>
              <a:gd name="connsiteX4" fmla="*/ 0 w 5418666"/>
              <a:gd name="connsiteY4" fmla="*/ 1806222 h 180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8666" h="1806222">
                <a:moveTo>
                  <a:pt x="0" y="1806222"/>
                </a:moveTo>
                <a:lnTo>
                  <a:pt x="1354667" y="0"/>
                </a:lnTo>
                <a:lnTo>
                  <a:pt x="4064000" y="0"/>
                </a:lnTo>
                <a:lnTo>
                  <a:pt x="5418666" y="1806222"/>
                </a:lnTo>
                <a:lnTo>
                  <a:pt x="0" y="1806222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009227" tIns="60960" rIns="1009226" bIns="60960" numCol="1" spcCol="1270" anchor="ctr" anchorCtr="0">
            <a:noAutofit/>
          </a:bodyPr>
          <a:lstStyle/>
          <a:p>
            <a:pPr marL="0" lvl="0" indent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800" kern="1200"/>
              <a:t>Programming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45702EF-B523-78C4-3A37-7F13373BAC77}"/>
              </a:ext>
            </a:extLst>
          </p:cNvPr>
          <p:cNvSpPr/>
          <p:nvPr/>
        </p:nvSpPr>
        <p:spPr>
          <a:xfrm>
            <a:off x="2032000" y="4332110"/>
            <a:ext cx="8128000" cy="1806222"/>
          </a:xfrm>
          <a:custGeom>
            <a:avLst/>
            <a:gdLst>
              <a:gd name="connsiteX0" fmla="*/ 0 w 8128000"/>
              <a:gd name="connsiteY0" fmla="*/ 1806222 h 1806222"/>
              <a:gd name="connsiteX1" fmla="*/ 1354667 w 8128000"/>
              <a:gd name="connsiteY1" fmla="*/ 0 h 1806222"/>
              <a:gd name="connsiteX2" fmla="*/ 6773334 w 8128000"/>
              <a:gd name="connsiteY2" fmla="*/ 0 h 1806222"/>
              <a:gd name="connsiteX3" fmla="*/ 8128000 w 8128000"/>
              <a:gd name="connsiteY3" fmla="*/ 1806222 h 1806222"/>
              <a:gd name="connsiteX4" fmla="*/ 0 w 8128000"/>
              <a:gd name="connsiteY4" fmla="*/ 1806222 h 180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1806222">
                <a:moveTo>
                  <a:pt x="0" y="1806222"/>
                </a:moveTo>
                <a:lnTo>
                  <a:pt x="1354667" y="0"/>
                </a:lnTo>
                <a:lnTo>
                  <a:pt x="6773334" y="0"/>
                </a:lnTo>
                <a:lnTo>
                  <a:pt x="8128000" y="1806222"/>
                </a:lnTo>
                <a:lnTo>
                  <a:pt x="0" y="1806222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1483359" tIns="60960" rIns="1483361" bIns="60960" numCol="1" spcCol="1270" anchor="ctr" anchorCtr="0">
            <a:noAutofit/>
          </a:bodyPr>
          <a:lstStyle/>
          <a:p>
            <a:pPr marL="0" lvl="0" indent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800" kern="1200"/>
              <a:t>Physical Computing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D8A1F3-74FA-4424-0EB7-A11C7391DA23}"/>
              </a:ext>
            </a:extLst>
          </p:cNvPr>
          <p:cNvSpPr/>
          <p:nvPr/>
        </p:nvSpPr>
        <p:spPr>
          <a:xfrm>
            <a:off x="8683180" y="2557565"/>
            <a:ext cx="2477281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Data science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Music, lights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Robots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859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26D31-68F3-05DD-4897-47EBDCCE6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MicroCode</a:t>
            </a:r>
            <a:r>
              <a:rPr lang="en-US"/>
              <a:t> Value Proposition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B8A3A-C425-967F-3FCC-4444C8116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450"/>
            <a:ext cx="5414651" cy="49298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cs typeface="Calibri"/>
              </a:rPr>
              <a:t>Fun and creative</a:t>
            </a:r>
            <a:endParaRPr lang="en-US" b="1"/>
          </a:p>
          <a:p>
            <a:endParaRPr lang="en-US"/>
          </a:p>
          <a:p>
            <a:r>
              <a:rPr lang="en-US" b="1"/>
              <a:t>Simple and live</a:t>
            </a:r>
            <a:endParaRPr lang="en-US" b="1">
              <a:cs typeface="Calibri"/>
            </a:endParaRPr>
          </a:p>
          <a:p>
            <a:pPr lvl="1"/>
            <a:r>
              <a:rPr lang="en-US"/>
              <a:t>icons first (text second)</a:t>
            </a:r>
          </a:p>
          <a:p>
            <a:pPr lvl="1"/>
            <a:r>
              <a:rPr lang="en-US"/>
              <a:t>cursor-based navigation</a:t>
            </a:r>
          </a:p>
          <a:p>
            <a:pPr lvl="1"/>
            <a:r>
              <a:rPr lang="en-US">
                <a:cs typeface="Calibri" panose="020F0502020204030204"/>
              </a:rPr>
              <a:t>(very) accessible</a:t>
            </a:r>
          </a:p>
          <a:p>
            <a:pPr lvl="1"/>
            <a:r>
              <a:rPr lang="en-US">
                <a:cs typeface="Calibri" panose="020F0502020204030204"/>
              </a:rPr>
              <a:t>instant micro:bit update</a:t>
            </a:r>
          </a:p>
          <a:p>
            <a:endParaRPr lang="en-US">
              <a:cs typeface="Calibri" panose="020F0502020204030204"/>
            </a:endParaRPr>
          </a:p>
          <a:p>
            <a:r>
              <a:rPr lang="en-US" b="1">
                <a:cs typeface="Calibri" panose="020F0502020204030204"/>
              </a:rPr>
              <a:t>Extensible via</a:t>
            </a:r>
          </a:p>
          <a:p>
            <a:pPr lvl="1"/>
            <a:r>
              <a:rPr lang="en-US">
                <a:cs typeface="Calibri" panose="020F0502020204030204"/>
              </a:rPr>
              <a:t>Jacdac plug-and-play</a:t>
            </a:r>
          </a:p>
          <a:p>
            <a:pPr lvl="1"/>
            <a:r>
              <a:rPr lang="en-US">
                <a:cs typeface="Calibri" panose="020F0502020204030204"/>
              </a:rPr>
              <a:t>Remote control robot cars</a:t>
            </a:r>
          </a:p>
          <a:p>
            <a:endParaRPr lang="en-US"/>
          </a:p>
        </p:txBody>
      </p:sp>
      <p:pic>
        <p:nvPicPr>
          <p:cNvPr id="1026" name="Picture 2" descr="Smiley Button MicroCode program">
            <a:extLst>
              <a:ext uri="{FF2B5EF4-FFF2-40B4-BE49-F238E27FC236}">
                <a16:creationId xmlns:a16="http://schemas.microsoft.com/office/drawing/2014/main" id="{CB2873A7-03A6-A41E-182E-A4313D2C8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09" y="1690688"/>
            <a:ext cx="5032016" cy="4560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753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6E24-1359-D68D-23EE-FF37CEB42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Cursor-based editing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D9E358-B526-82EF-5435-96F6A911D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67" y="1787775"/>
            <a:ext cx="4557392" cy="3282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D55F388-24A8-493D-0D30-1717ACEA6F9D}"/>
              </a:ext>
            </a:extLst>
          </p:cNvPr>
          <p:cNvGraphicFramePr>
            <a:graphicFrameLocks noGrp="1"/>
          </p:cNvGraphicFramePr>
          <p:nvPr/>
        </p:nvGraphicFramePr>
        <p:xfrm>
          <a:off x="5959315" y="1787775"/>
          <a:ext cx="3603412" cy="2063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706">
                  <a:extLst>
                    <a:ext uri="{9D8B030D-6E8A-4147-A177-3AD203B41FA5}">
                      <a16:colId xmlns:a16="http://schemas.microsoft.com/office/drawing/2014/main" val="1581455899"/>
                    </a:ext>
                  </a:extLst>
                </a:gridCol>
                <a:gridCol w="1801706">
                  <a:extLst>
                    <a:ext uri="{9D8B030D-6E8A-4147-A177-3AD203B41FA5}">
                      <a16:colId xmlns:a16="http://schemas.microsoft.com/office/drawing/2014/main" val="4248270115"/>
                    </a:ext>
                  </a:extLst>
                </a:gridCol>
              </a:tblGrid>
              <a:tr h="51582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Shield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5563877"/>
                  </a:ext>
                </a:extLst>
              </a:tr>
              <a:tr h="515822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Move cursor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Direction pad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5853367"/>
                  </a:ext>
                </a:extLst>
              </a:tr>
              <a:tr h="515822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Select 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A button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7708390"/>
                  </a:ext>
                </a:extLst>
              </a:tr>
              <a:tr h="515822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Go back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B button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480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580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7EBA07A-0A4A-03E3-AFF0-6A9DB09FE7F2}"/>
              </a:ext>
            </a:extLst>
          </p:cNvPr>
          <p:cNvSpPr txBox="1"/>
          <p:nvPr/>
        </p:nvSpPr>
        <p:spPr>
          <a:xfrm>
            <a:off x="427603" y="1846385"/>
            <a:ext cx="3628043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/>
              <a:t>Move to an LED image and select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5207EE-7DAE-D586-55F9-5DA97DA84A13}"/>
              </a:ext>
            </a:extLst>
          </p:cNvPr>
          <p:cNvSpPr txBox="1"/>
          <p:nvPr/>
        </p:nvSpPr>
        <p:spPr>
          <a:xfrm>
            <a:off x="4934613" y="1846385"/>
            <a:ext cx="2322773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/>
              <a:t>Change the LED image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A523CD-6CBB-7228-93C6-930422BCF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03" y="2385262"/>
            <a:ext cx="3400998" cy="2395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5A7BFB-00BC-CEBC-2375-BD3C648B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501" y="2385262"/>
            <a:ext cx="3400998" cy="2408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240FAB-B355-DCAA-36DB-44AEBC914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399" y="2398280"/>
            <a:ext cx="3326161" cy="2395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0D8387-DA0E-246F-7B42-E65262BE2263}"/>
              </a:ext>
            </a:extLst>
          </p:cNvPr>
          <p:cNvSpPr txBox="1"/>
          <p:nvPr/>
        </p:nvSpPr>
        <p:spPr>
          <a:xfrm>
            <a:off x="8402697" y="1846385"/>
            <a:ext cx="2899305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/>
              <a:t>Dismiss LED image editor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226F0-A052-732F-7C69-B282D1C2691A}"/>
              </a:ext>
            </a:extLst>
          </p:cNvPr>
          <p:cNvSpPr txBox="1"/>
          <p:nvPr/>
        </p:nvSpPr>
        <p:spPr>
          <a:xfrm>
            <a:off x="5077586" y="4963169"/>
            <a:ext cx="2322773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b="1"/>
              <a:t>Select</a:t>
            </a:r>
            <a:r>
              <a:rPr lang="en-US"/>
              <a:t> to toggle LED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ED68490-D1D6-F55C-3E34-25B7000CF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03" y="160337"/>
            <a:ext cx="10515600" cy="1325563"/>
          </a:xfrm>
        </p:spPr>
        <p:txBody>
          <a:bodyPr/>
          <a:lstStyle/>
          <a:p>
            <a:r>
              <a:rPr lang="en-US"/>
              <a:t>Cursor practice</a:t>
            </a:r>
          </a:p>
        </p:txBody>
      </p:sp>
    </p:spTree>
    <p:extLst>
      <p:ext uri="{BB962C8B-B14F-4D97-AF65-F5344CB8AC3E}">
        <p14:creationId xmlns:p14="http://schemas.microsoft.com/office/powerpoint/2010/main" val="288421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8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17112-3B86-C7A5-80A2-3D83B3A84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Starting from scratch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49D93-6382-C752-F3BC-BDE9E52C6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77" y="2117558"/>
            <a:ext cx="4301691" cy="3075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6314D7-EB6A-B84C-897D-63B2A5284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960" y="2601544"/>
            <a:ext cx="4954865" cy="21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8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8EA20-2C0D-996D-9569-336E6AE85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"/>
            <a:ext cx="9144000" cy="2387600"/>
          </a:xfrm>
        </p:spPr>
        <p:txBody>
          <a:bodyPr/>
          <a:lstStyle/>
          <a:p>
            <a:r>
              <a:rPr lang="en-US"/>
              <a:t>“Space Out”!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BDD132-0E31-F5BD-6A88-70CB559D4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79818"/>
            <a:ext cx="9144000" cy="1655762"/>
          </a:xfrm>
        </p:spPr>
        <p:txBody>
          <a:bodyPr/>
          <a:lstStyle/>
          <a:p>
            <a:r>
              <a:rPr lang="en-US"/>
              <a:t>Press Space (or A button) to create your first rule…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76EEC-6C7A-B7DC-317A-D0BAE92A9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393" y="3307699"/>
            <a:ext cx="5904937" cy="266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79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32D15-C3A5-51F5-EB27-B81CE9E37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Create second rule for micro:bit B button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F5320-1105-AA33-9E48-70291F410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402" y="2076450"/>
            <a:ext cx="7757647" cy="370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6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B04C5-DFE5-9085-F3F1-C2D73A4B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475" y="8057"/>
            <a:ext cx="10515600" cy="1325563"/>
          </a:xfrm>
        </p:spPr>
        <p:txBody>
          <a:bodyPr/>
          <a:lstStyle/>
          <a:p>
            <a:r>
              <a:rPr lang="en-US"/>
              <a:t>When… there is a micro:bit event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F5962-397E-D620-0899-C9DA07D38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9" t="3504" r="2465" b="34513"/>
          <a:stretch/>
        </p:blipFill>
        <p:spPr>
          <a:xfrm>
            <a:off x="4396995" y="1502243"/>
            <a:ext cx="5188017" cy="206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EB733C-B501-2B02-63AC-F598F073C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756"/>
          <a:stretch/>
        </p:blipFill>
        <p:spPr>
          <a:xfrm>
            <a:off x="4267599" y="3881678"/>
            <a:ext cx="6480611" cy="2376739"/>
          </a:xfrm>
          <a:prstGeom prst="rect">
            <a:avLst/>
          </a:prstGeom>
        </p:spPr>
      </p:pic>
      <p:pic>
        <p:nvPicPr>
          <p:cNvPr id="3078" name="Picture 6" descr="See the source image">
            <a:extLst>
              <a:ext uri="{FF2B5EF4-FFF2-40B4-BE49-F238E27FC236}">
                <a16:creationId xmlns:a16="http://schemas.microsoft.com/office/drawing/2014/main" id="{415CBC24-8B23-E4F1-115A-74C6B818A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t="26471" r="50926" b="24491"/>
          <a:stretch/>
        </p:blipFill>
        <p:spPr bwMode="auto">
          <a:xfrm>
            <a:off x="437475" y="1371171"/>
            <a:ext cx="2685449" cy="219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ee the source image">
            <a:extLst>
              <a:ext uri="{FF2B5EF4-FFF2-40B4-BE49-F238E27FC236}">
                <a16:creationId xmlns:a16="http://schemas.microsoft.com/office/drawing/2014/main" id="{3E20DFA5-8B34-C691-9258-72B2FB0C8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4" t="26626" r="6657" b="23970"/>
          <a:stretch/>
        </p:blipFill>
        <p:spPr bwMode="auto">
          <a:xfrm>
            <a:off x="494789" y="3905813"/>
            <a:ext cx="2628135" cy="219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4EC784-2023-DF0B-EB0F-60147E995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938" y="3174532"/>
            <a:ext cx="4914900" cy="218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3181DA-813C-2C9A-F244-96047C280A08}"/>
              </a:ext>
            </a:extLst>
          </p:cNvPr>
          <p:cNvSpPr/>
          <p:nvPr/>
        </p:nvSpPr>
        <p:spPr>
          <a:xfrm>
            <a:off x="580445" y="2202512"/>
            <a:ext cx="461176" cy="74742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54FAE5-9624-E99C-F4CB-FFE7DA368C1E}"/>
              </a:ext>
            </a:extLst>
          </p:cNvPr>
          <p:cNvSpPr/>
          <p:nvPr/>
        </p:nvSpPr>
        <p:spPr>
          <a:xfrm>
            <a:off x="2498035" y="2096158"/>
            <a:ext cx="461176" cy="74742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D28D6D-DAF2-EAF8-9BB5-05CB288DDE06}"/>
              </a:ext>
            </a:extLst>
          </p:cNvPr>
          <p:cNvSpPr/>
          <p:nvPr/>
        </p:nvSpPr>
        <p:spPr>
          <a:xfrm>
            <a:off x="1451737" y="1666652"/>
            <a:ext cx="663309" cy="36888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5FD462-2374-479C-81C1-6CE87845C8D9}"/>
              </a:ext>
            </a:extLst>
          </p:cNvPr>
          <p:cNvSpPr/>
          <p:nvPr/>
        </p:nvSpPr>
        <p:spPr>
          <a:xfrm>
            <a:off x="580445" y="2990091"/>
            <a:ext cx="1447138" cy="57847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6706B9-8B3A-76C2-7374-4437BFC92B0B}"/>
              </a:ext>
            </a:extLst>
          </p:cNvPr>
          <p:cNvSpPr/>
          <p:nvPr/>
        </p:nvSpPr>
        <p:spPr>
          <a:xfrm>
            <a:off x="811033" y="5263762"/>
            <a:ext cx="365760" cy="39443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A3BA3-A033-BC51-F7DB-A82538808AB9}"/>
              </a:ext>
            </a:extLst>
          </p:cNvPr>
          <p:cNvSpPr/>
          <p:nvPr/>
        </p:nvSpPr>
        <p:spPr>
          <a:xfrm rot="18756930">
            <a:off x="426636" y="4095175"/>
            <a:ext cx="917041" cy="46026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33AEFA-51FD-0170-F9A0-39B78E357C89}"/>
              </a:ext>
            </a:extLst>
          </p:cNvPr>
          <p:cNvSpPr/>
          <p:nvPr/>
        </p:nvSpPr>
        <p:spPr>
          <a:xfrm rot="18799730">
            <a:off x="1268352" y="4346907"/>
            <a:ext cx="351740" cy="35424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1B8736-F34B-4D6B-8F2A-2954615F1E87}"/>
              </a:ext>
            </a:extLst>
          </p:cNvPr>
          <p:cNvSpPr/>
          <p:nvPr/>
        </p:nvSpPr>
        <p:spPr>
          <a:xfrm>
            <a:off x="6529826" y="2531907"/>
            <a:ext cx="955055" cy="103666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BE2739-E571-CF67-C1C9-6B251FAE6BF7}"/>
              </a:ext>
            </a:extLst>
          </p:cNvPr>
          <p:cNvSpPr/>
          <p:nvPr/>
        </p:nvSpPr>
        <p:spPr>
          <a:xfrm>
            <a:off x="7470769" y="2523706"/>
            <a:ext cx="955055" cy="103666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2EC97D-C1AA-6D95-106B-ED55F1843B77}"/>
              </a:ext>
            </a:extLst>
          </p:cNvPr>
          <p:cNvSpPr/>
          <p:nvPr/>
        </p:nvSpPr>
        <p:spPr>
          <a:xfrm>
            <a:off x="8494273" y="2523706"/>
            <a:ext cx="955055" cy="103666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6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5C4DF-CB31-B169-610B-A5BA7560F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801" y="3719582"/>
            <a:ext cx="3721653" cy="1460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881851-22E4-2098-E272-CCD792A9E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574" y="3811313"/>
            <a:ext cx="1817104" cy="133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B2138-FE26-6F00-60D2-B8918ABCB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88" y="3700499"/>
            <a:ext cx="3354564" cy="1508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4657DC-A644-8F59-BC90-BC3FF2BBB2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9" t="3504" r="2465" b="34513"/>
          <a:stretch/>
        </p:blipFill>
        <p:spPr>
          <a:xfrm>
            <a:off x="4601999" y="1294450"/>
            <a:ext cx="4156455" cy="1655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C0C42A-223D-FD85-F8C5-1280B3CA3F5C}"/>
              </a:ext>
            </a:extLst>
          </p:cNvPr>
          <p:cNvSpPr/>
          <p:nvPr/>
        </p:nvSpPr>
        <p:spPr>
          <a:xfrm>
            <a:off x="4696449" y="2122182"/>
            <a:ext cx="1595203" cy="827733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1B9B2C-6D4F-528F-AD7C-2F0DED0FC978}"/>
              </a:ext>
            </a:extLst>
          </p:cNvPr>
          <p:cNvSpPr/>
          <p:nvPr/>
        </p:nvSpPr>
        <p:spPr>
          <a:xfrm>
            <a:off x="6240853" y="2122181"/>
            <a:ext cx="838200" cy="827733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05555C-E048-5CC9-EDD4-4FD04085B643}"/>
              </a:ext>
            </a:extLst>
          </p:cNvPr>
          <p:cNvSpPr/>
          <p:nvPr/>
        </p:nvSpPr>
        <p:spPr>
          <a:xfrm>
            <a:off x="7060003" y="2123938"/>
            <a:ext cx="838200" cy="827733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87239-E66C-76B5-FFA0-551069CAB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89" y="37914"/>
            <a:ext cx="10515600" cy="1325563"/>
          </a:xfrm>
        </p:spPr>
        <p:txBody>
          <a:bodyPr/>
          <a:lstStyle/>
          <a:p>
            <a:r>
              <a:rPr lang="en-US"/>
              <a:t>Do… perform a command/action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60D7F-3F00-BC27-17B7-6B7E55757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A40C0-CC53-0F34-8A17-B6F6F2FD7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048" y="1377511"/>
            <a:ext cx="5572903" cy="2191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6" descr="See the source image">
            <a:extLst>
              <a:ext uri="{FF2B5EF4-FFF2-40B4-BE49-F238E27FC236}">
                <a16:creationId xmlns:a16="http://schemas.microsoft.com/office/drawing/2014/main" id="{3C8A9F9B-EC2E-B8DF-6F33-B78784245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t="26471" r="50926" b="24491"/>
          <a:stretch/>
        </p:blipFill>
        <p:spPr bwMode="auto">
          <a:xfrm>
            <a:off x="437475" y="1371171"/>
            <a:ext cx="2685449" cy="219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ee the source image">
            <a:extLst>
              <a:ext uri="{FF2B5EF4-FFF2-40B4-BE49-F238E27FC236}">
                <a16:creationId xmlns:a16="http://schemas.microsoft.com/office/drawing/2014/main" id="{344FE26C-C40F-4A4F-33DC-F18F9C6C0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4" t="26626" r="6657" b="23970"/>
          <a:stretch/>
        </p:blipFill>
        <p:spPr bwMode="auto">
          <a:xfrm>
            <a:off x="494789" y="3905813"/>
            <a:ext cx="2628135" cy="219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9CFC35-1541-5844-3493-3035F8567D8B}"/>
              </a:ext>
            </a:extLst>
          </p:cNvPr>
          <p:cNvSpPr/>
          <p:nvPr/>
        </p:nvSpPr>
        <p:spPr>
          <a:xfrm>
            <a:off x="4162425" y="3568567"/>
            <a:ext cx="6467475" cy="1613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16C754-A3D9-7970-2B70-B984335EC404}"/>
              </a:ext>
            </a:extLst>
          </p:cNvPr>
          <p:cNvSpPr/>
          <p:nvPr/>
        </p:nvSpPr>
        <p:spPr>
          <a:xfrm>
            <a:off x="1264257" y="1995777"/>
            <a:ext cx="1092792" cy="102571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BA4B66-25AB-46F0-BB71-9522EAD7B3D3}"/>
              </a:ext>
            </a:extLst>
          </p:cNvPr>
          <p:cNvSpPr/>
          <p:nvPr/>
        </p:nvSpPr>
        <p:spPr>
          <a:xfrm rot="18982328">
            <a:off x="1502465" y="4690096"/>
            <a:ext cx="566942" cy="58074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1C3C09-B63D-AAC7-A00E-0408CBA607DE}"/>
              </a:ext>
            </a:extLst>
          </p:cNvPr>
          <p:cNvSpPr/>
          <p:nvPr/>
        </p:nvSpPr>
        <p:spPr>
          <a:xfrm rot="18756930">
            <a:off x="426636" y="4095175"/>
            <a:ext cx="917041" cy="46026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E6C74D-1BF8-CF2E-A045-13578169D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425" y="4030715"/>
            <a:ext cx="5982535" cy="16766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F5E3EC-BF7B-E042-6EA4-207BD00E7B9B}"/>
              </a:ext>
            </a:extLst>
          </p:cNvPr>
          <p:cNvSpPr/>
          <p:nvPr/>
        </p:nvSpPr>
        <p:spPr>
          <a:xfrm>
            <a:off x="4323852" y="2469869"/>
            <a:ext cx="2186277" cy="11127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220B08-DEEC-D987-BEF3-1E8BC2D5D417}"/>
              </a:ext>
            </a:extLst>
          </p:cNvPr>
          <p:cNvSpPr/>
          <p:nvPr/>
        </p:nvSpPr>
        <p:spPr>
          <a:xfrm>
            <a:off x="6510130" y="2469869"/>
            <a:ext cx="2141884" cy="11127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49EFF-F96D-DAF2-5193-D2E056AFA535}"/>
              </a:ext>
            </a:extLst>
          </p:cNvPr>
          <p:cNvSpPr/>
          <p:nvPr/>
        </p:nvSpPr>
        <p:spPr>
          <a:xfrm>
            <a:off x="8649443" y="2469869"/>
            <a:ext cx="1085935" cy="11127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B2D54E-9C01-B433-7193-1CAFFAF324BD}"/>
              </a:ext>
            </a:extLst>
          </p:cNvPr>
          <p:cNvSpPr/>
          <p:nvPr/>
        </p:nvSpPr>
        <p:spPr>
          <a:xfrm>
            <a:off x="4309129" y="4109615"/>
            <a:ext cx="5982535" cy="77231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493324-FCA4-41AE-C222-65B0CCB043C0}"/>
              </a:ext>
            </a:extLst>
          </p:cNvPr>
          <p:cNvSpPr/>
          <p:nvPr/>
        </p:nvSpPr>
        <p:spPr>
          <a:xfrm>
            <a:off x="4305264" y="4881929"/>
            <a:ext cx="5982535" cy="541048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A6AF77-5932-2881-2002-FC3D1B3D12B1}"/>
              </a:ext>
            </a:extLst>
          </p:cNvPr>
          <p:cNvSpPr/>
          <p:nvPr/>
        </p:nvSpPr>
        <p:spPr>
          <a:xfrm>
            <a:off x="4301399" y="5422977"/>
            <a:ext cx="5990265" cy="310166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2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6" grpId="0" animBg="1"/>
      <p:bldP spid="7" grpId="0" animBg="1"/>
      <p:bldP spid="12" grpId="0" animBg="1"/>
      <p:bldP spid="4" grpId="0" animBg="1"/>
      <p:bldP spid="15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78F65-856E-FAB2-E4B2-20D4B1AB3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Experience to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377EE-F5F1-899D-8EC6-67FACE45E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 MicroCode: a Live and Portable Programming Tool for the BBC micro:bit, IDC 2024,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https://dl.acm.org/doi/10.1145/3628516.3656995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eviewed </a:t>
            </a:r>
            <a:r>
              <a:rPr lang="en-US" sz="2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87 MakeCode quick projects for the micro:bit</a:t>
            </a: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https://microbit.org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MicroCode currently can cover </a:t>
            </a:r>
          </a:p>
          <a:p>
            <a:pPr lvl="1"/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28/43 Beginner projects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11/29 Intermediate projects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5/15 Advanced projects</a:t>
            </a: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Teaching with MicroCode (one focused on micro:bit, the other on robots)</a:t>
            </a: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Steamlabs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https://steamlabs.ca/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expert brainstorming -&gt; teacher workshop</a:t>
            </a: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533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0E619A-51B4-4D12-85CD-E2645644B06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26977" y="1008879"/>
            <a:ext cx="9971008" cy="4351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endParaRPr lang="en-US" sz="4000" spc="-100">
              <a:ln w="3175"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endParaRPr lang="en-US" sz="4000" spc="-100">
              <a:ln w="3175"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en-US" sz="4000" spc="-100">
                <a:ln w="3175"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~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en-US" sz="4000" i="1" spc="-100" err="1">
                <a:ln w="3175"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software+hardware</a:t>
            </a:r>
            <a:r>
              <a:rPr lang="en-US" sz="4000" i="1" spc="-100">
                <a:ln w="3175"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 that senses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r>
              <a:rPr lang="en-US" sz="4000" i="1" spc="-100">
                <a:ln w="3175"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and responds to the real world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ClrTx/>
              <a:buNone/>
              <a:defRPr/>
            </a:pPr>
            <a:endParaRPr lang="en-US" sz="4000" spc="-100">
              <a:ln w="3175"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2A6D04-12FE-402E-B630-5F007718AE10}"/>
              </a:ext>
            </a:extLst>
          </p:cNvPr>
          <p:cNvSpPr txBox="1"/>
          <p:nvPr/>
        </p:nvSpPr>
        <p:spPr>
          <a:xfrm>
            <a:off x="0" y="6981728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https://www.microsoft.com/en-us/research/uploads/prod/2020/04/physical-computing.pdf</a:t>
            </a:r>
            <a:r>
              <a:rPr lang="en-US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F36C42-F0C3-4E00-82D3-0685EFA7EFFF}"/>
              </a:ext>
            </a:extLst>
          </p:cNvPr>
          <p:cNvSpPr/>
          <p:nvPr/>
        </p:nvSpPr>
        <p:spPr>
          <a:xfrm>
            <a:off x="3015758" y="1375346"/>
            <a:ext cx="5793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Physical Computing</a:t>
            </a:r>
          </a:p>
        </p:txBody>
      </p:sp>
    </p:spTree>
    <p:extLst>
      <p:ext uri="{BB962C8B-B14F-4D97-AF65-F5344CB8AC3E}">
        <p14:creationId xmlns:p14="http://schemas.microsoft.com/office/powerpoint/2010/main" val="3280835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4E3-C8F6-F91B-7F22-F62FA5CC7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Commercial Availability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53EAF-9501-4ABD-FA5A-72C106BEE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74675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https://microsoft.github.io/microcode/docs/purchase</a:t>
            </a:r>
            <a:r>
              <a:rPr lang="en-US" dirty="0"/>
              <a:t>  </a:t>
            </a:r>
            <a:endParaRPr lang="en-US" dirty="0">
              <a:hlinkClick r:id="rId3"/>
            </a:endParaRPr>
          </a:p>
          <a:p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https://www.kittenbot.cc/products/kittenbot-microcode-explorer-kit-computer-free-programming</a:t>
            </a:r>
            <a:r>
              <a:rPr lang="en-US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2CF7D8-5933-7E9D-5D9C-25568A123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25" y="202288"/>
            <a:ext cx="5974675" cy="59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1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e\Desktop\micro-bi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7"/>
            <a:ext cx="7992989" cy="599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15340" y="739726"/>
            <a:ext cx="4407423" cy="4809517"/>
          </a:xfrm>
        </p:spPr>
        <p:txBody>
          <a:bodyPr/>
          <a:lstStyle/>
          <a:p>
            <a:r>
              <a:rPr lang="en-GB" sz="2745">
                <a:latin typeface="Segoe UI" panose="020B0502040204020203" pitchFamily="34" charset="0"/>
                <a:cs typeface="Segoe UI" panose="020B0502040204020203" pitchFamily="34" charset="0"/>
              </a:rPr>
              <a:t>25 LED matrix screen</a:t>
            </a:r>
          </a:p>
          <a:p>
            <a:r>
              <a:rPr lang="en-GB" sz="2745">
                <a:latin typeface="Segoe UI" panose="020B0502040204020203" pitchFamily="34" charset="0"/>
                <a:cs typeface="Segoe UI" panose="020B0502040204020203" pitchFamily="34" charset="0"/>
              </a:rPr>
              <a:t>Light sensor</a:t>
            </a:r>
          </a:p>
          <a:p>
            <a:r>
              <a:rPr lang="en-GB" sz="2745">
                <a:latin typeface="Segoe UI" panose="020B0502040204020203" pitchFamily="34" charset="0"/>
                <a:cs typeface="Segoe UI" panose="020B0502040204020203" pitchFamily="34" charset="0"/>
              </a:rPr>
              <a:t>User definable buttons</a:t>
            </a:r>
          </a:p>
          <a:p>
            <a:endParaRPr lang="en-GB" sz="2745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745">
                <a:latin typeface="Segoe UI" panose="020B0502040204020203" pitchFamily="34" charset="0"/>
                <a:cs typeface="Segoe UI" panose="020B0502040204020203" pitchFamily="34" charset="0"/>
              </a:rPr>
              <a:t>17 Digital input/output</a:t>
            </a:r>
          </a:p>
          <a:p>
            <a:r>
              <a:rPr lang="en-GB" sz="2745">
                <a:latin typeface="Segoe UI" panose="020B0502040204020203" pitchFamily="34" charset="0"/>
                <a:cs typeface="Segoe UI" panose="020B0502040204020203" pitchFamily="34" charset="0"/>
              </a:rPr>
              <a:t>6 Analog input</a:t>
            </a:r>
          </a:p>
          <a:p>
            <a:r>
              <a:rPr lang="en-GB" sz="2745">
                <a:latin typeface="Segoe UI" panose="020B0502040204020203" pitchFamily="34" charset="0"/>
                <a:cs typeface="Segoe UI" panose="020B0502040204020203" pitchFamily="34" charset="0"/>
              </a:rPr>
              <a:t>3 PWM output</a:t>
            </a:r>
          </a:p>
          <a:p>
            <a:r>
              <a:rPr lang="en-GB" sz="2745">
                <a:latin typeface="Segoe UI" panose="020B0502040204020203" pitchFamily="34" charset="0"/>
                <a:cs typeface="Segoe UI" panose="020B0502040204020203" pitchFamily="34" charset="0"/>
              </a:rPr>
              <a:t>3 Touch sensitive</a:t>
            </a:r>
          </a:p>
          <a:p>
            <a:r>
              <a:rPr lang="en-GB" sz="2745">
                <a:latin typeface="Segoe UI" panose="020B0502040204020203" pitchFamily="34" charset="0"/>
                <a:cs typeface="Segoe UI" panose="020B0502040204020203" pitchFamily="34" charset="0"/>
              </a:rPr>
              <a:t>I2C, SPI, UART</a:t>
            </a:r>
          </a:p>
        </p:txBody>
      </p:sp>
      <p:sp>
        <p:nvSpPr>
          <p:cNvPr id="6145" name="Parallelogram 6144"/>
          <p:cNvSpPr/>
          <p:nvPr/>
        </p:nvSpPr>
        <p:spPr bwMode="auto">
          <a:xfrm>
            <a:off x="2973885" y="1899450"/>
            <a:ext cx="2275425" cy="1892452"/>
          </a:xfrm>
          <a:custGeom>
            <a:avLst/>
            <a:gdLst>
              <a:gd name="connsiteX0" fmla="*/ 0 w 1216152"/>
              <a:gd name="connsiteY0" fmla="*/ 914400 h 914400"/>
              <a:gd name="connsiteX1" fmla="*/ 228600 w 1216152"/>
              <a:gd name="connsiteY1" fmla="*/ 0 h 914400"/>
              <a:gd name="connsiteX2" fmla="*/ 1216152 w 1216152"/>
              <a:gd name="connsiteY2" fmla="*/ 0 h 914400"/>
              <a:gd name="connsiteX3" fmla="*/ 987552 w 1216152"/>
              <a:gd name="connsiteY3" fmla="*/ 914400 h 914400"/>
              <a:gd name="connsiteX4" fmla="*/ 0 w 1216152"/>
              <a:gd name="connsiteY4" fmla="*/ 914400 h 914400"/>
              <a:gd name="connsiteX0" fmla="*/ 0 w 1952752"/>
              <a:gd name="connsiteY0" fmla="*/ 1219200 h 1219200"/>
              <a:gd name="connsiteX1" fmla="*/ 228600 w 1952752"/>
              <a:gd name="connsiteY1" fmla="*/ 304800 h 1219200"/>
              <a:gd name="connsiteX2" fmla="*/ 1952752 w 1952752"/>
              <a:gd name="connsiteY2" fmla="*/ 0 h 1219200"/>
              <a:gd name="connsiteX3" fmla="*/ 987552 w 1952752"/>
              <a:gd name="connsiteY3" fmla="*/ 1219200 h 1219200"/>
              <a:gd name="connsiteX4" fmla="*/ 0 w 1952752"/>
              <a:gd name="connsiteY4" fmla="*/ 1219200 h 1219200"/>
              <a:gd name="connsiteX0" fmla="*/ 0 w 2473452"/>
              <a:gd name="connsiteY0" fmla="*/ 1219200 h 1511300"/>
              <a:gd name="connsiteX1" fmla="*/ 228600 w 2473452"/>
              <a:gd name="connsiteY1" fmla="*/ 304800 h 1511300"/>
              <a:gd name="connsiteX2" fmla="*/ 1952752 w 2473452"/>
              <a:gd name="connsiteY2" fmla="*/ 0 h 1511300"/>
              <a:gd name="connsiteX3" fmla="*/ 2473452 w 2473452"/>
              <a:gd name="connsiteY3" fmla="*/ 1511300 h 1511300"/>
              <a:gd name="connsiteX4" fmla="*/ 0 w 2473452"/>
              <a:gd name="connsiteY4" fmla="*/ 1219200 h 1511300"/>
              <a:gd name="connsiteX0" fmla="*/ 457200 w 2244852"/>
              <a:gd name="connsiteY0" fmla="*/ 1816100 h 1816100"/>
              <a:gd name="connsiteX1" fmla="*/ 0 w 2244852"/>
              <a:gd name="connsiteY1" fmla="*/ 304800 h 1816100"/>
              <a:gd name="connsiteX2" fmla="*/ 1724152 w 2244852"/>
              <a:gd name="connsiteY2" fmla="*/ 0 h 1816100"/>
              <a:gd name="connsiteX3" fmla="*/ 2244852 w 2244852"/>
              <a:gd name="connsiteY3" fmla="*/ 1511300 h 1816100"/>
              <a:gd name="connsiteX4" fmla="*/ 457200 w 2244852"/>
              <a:gd name="connsiteY4" fmla="*/ 1816100 h 1816100"/>
              <a:gd name="connsiteX0" fmla="*/ 406400 w 2244852"/>
              <a:gd name="connsiteY0" fmla="*/ 1879600 h 1879600"/>
              <a:gd name="connsiteX1" fmla="*/ 0 w 2244852"/>
              <a:gd name="connsiteY1" fmla="*/ 304800 h 1879600"/>
              <a:gd name="connsiteX2" fmla="*/ 1724152 w 2244852"/>
              <a:gd name="connsiteY2" fmla="*/ 0 h 1879600"/>
              <a:gd name="connsiteX3" fmla="*/ 2244852 w 2244852"/>
              <a:gd name="connsiteY3" fmla="*/ 1511300 h 1879600"/>
              <a:gd name="connsiteX4" fmla="*/ 406400 w 2244852"/>
              <a:gd name="connsiteY4" fmla="*/ 1879600 h 1879600"/>
              <a:gd name="connsiteX0" fmla="*/ 482600 w 2321052"/>
              <a:gd name="connsiteY0" fmla="*/ 1879600 h 1879600"/>
              <a:gd name="connsiteX1" fmla="*/ 0 w 2321052"/>
              <a:gd name="connsiteY1" fmla="*/ 304800 h 1879600"/>
              <a:gd name="connsiteX2" fmla="*/ 1800352 w 2321052"/>
              <a:gd name="connsiteY2" fmla="*/ 0 h 1879600"/>
              <a:gd name="connsiteX3" fmla="*/ 2321052 w 2321052"/>
              <a:gd name="connsiteY3" fmla="*/ 1511300 h 1879600"/>
              <a:gd name="connsiteX4" fmla="*/ 482600 w 2321052"/>
              <a:gd name="connsiteY4" fmla="*/ 1879600 h 1879600"/>
              <a:gd name="connsiteX0" fmla="*/ 482600 w 2321052"/>
              <a:gd name="connsiteY0" fmla="*/ 1930400 h 1930400"/>
              <a:gd name="connsiteX1" fmla="*/ 0 w 2321052"/>
              <a:gd name="connsiteY1" fmla="*/ 355600 h 1930400"/>
              <a:gd name="connsiteX2" fmla="*/ 1774952 w 2321052"/>
              <a:gd name="connsiteY2" fmla="*/ 0 h 1930400"/>
              <a:gd name="connsiteX3" fmla="*/ 2321052 w 2321052"/>
              <a:gd name="connsiteY3" fmla="*/ 1562100 h 1930400"/>
              <a:gd name="connsiteX4" fmla="*/ 482600 w 2321052"/>
              <a:gd name="connsiteY4" fmla="*/ 19304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1052" h="1930400">
                <a:moveTo>
                  <a:pt x="482600" y="1930400"/>
                </a:moveTo>
                <a:lnTo>
                  <a:pt x="0" y="355600"/>
                </a:lnTo>
                <a:lnTo>
                  <a:pt x="1774952" y="0"/>
                </a:lnTo>
                <a:lnTo>
                  <a:pt x="2321052" y="1562100"/>
                </a:lnTo>
                <a:lnTo>
                  <a:pt x="482600" y="1930400"/>
                </a:ln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Parallelogram 6144"/>
          <p:cNvSpPr/>
          <p:nvPr/>
        </p:nvSpPr>
        <p:spPr bwMode="auto">
          <a:xfrm>
            <a:off x="5498383" y="2009661"/>
            <a:ext cx="747021" cy="752961"/>
          </a:xfrm>
          <a:custGeom>
            <a:avLst/>
            <a:gdLst>
              <a:gd name="connsiteX0" fmla="*/ 0 w 1216152"/>
              <a:gd name="connsiteY0" fmla="*/ 914400 h 914400"/>
              <a:gd name="connsiteX1" fmla="*/ 228600 w 1216152"/>
              <a:gd name="connsiteY1" fmla="*/ 0 h 914400"/>
              <a:gd name="connsiteX2" fmla="*/ 1216152 w 1216152"/>
              <a:gd name="connsiteY2" fmla="*/ 0 h 914400"/>
              <a:gd name="connsiteX3" fmla="*/ 987552 w 1216152"/>
              <a:gd name="connsiteY3" fmla="*/ 914400 h 914400"/>
              <a:gd name="connsiteX4" fmla="*/ 0 w 1216152"/>
              <a:gd name="connsiteY4" fmla="*/ 914400 h 914400"/>
              <a:gd name="connsiteX0" fmla="*/ 0 w 1952752"/>
              <a:gd name="connsiteY0" fmla="*/ 1219200 h 1219200"/>
              <a:gd name="connsiteX1" fmla="*/ 228600 w 1952752"/>
              <a:gd name="connsiteY1" fmla="*/ 304800 h 1219200"/>
              <a:gd name="connsiteX2" fmla="*/ 1952752 w 1952752"/>
              <a:gd name="connsiteY2" fmla="*/ 0 h 1219200"/>
              <a:gd name="connsiteX3" fmla="*/ 987552 w 1952752"/>
              <a:gd name="connsiteY3" fmla="*/ 1219200 h 1219200"/>
              <a:gd name="connsiteX4" fmla="*/ 0 w 1952752"/>
              <a:gd name="connsiteY4" fmla="*/ 1219200 h 1219200"/>
              <a:gd name="connsiteX0" fmla="*/ 0 w 2473452"/>
              <a:gd name="connsiteY0" fmla="*/ 1219200 h 1511300"/>
              <a:gd name="connsiteX1" fmla="*/ 228600 w 2473452"/>
              <a:gd name="connsiteY1" fmla="*/ 304800 h 1511300"/>
              <a:gd name="connsiteX2" fmla="*/ 1952752 w 2473452"/>
              <a:gd name="connsiteY2" fmla="*/ 0 h 1511300"/>
              <a:gd name="connsiteX3" fmla="*/ 2473452 w 2473452"/>
              <a:gd name="connsiteY3" fmla="*/ 1511300 h 1511300"/>
              <a:gd name="connsiteX4" fmla="*/ 0 w 2473452"/>
              <a:gd name="connsiteY4" fmla="*/ 1219200 h 1511300"/>
              <a:gd name="connsiteX0" fmla="*/ 457200 w 2244852"/>
              <a:gd name="connsiteY0" fmla="*/ 1816100 h 1816100"/>
              <a:gd name="connsiteX1" fmla="*/ 0 w 2244852"/>
              <a:gd name="connsiteY1" fmla="*/ 304800 h 1816100"/>
              <a:gd name="connsiteX2" fmla="*/ 1724152 w 2244852"/>
              <a:gd name="connsiteY2" fmla="*/ 0 h 1816100"/>
              <a:gd name="connsiteX3" fmla="*/ 2244852 w 2244852"/>
              <a:gd name="connsiteY3" fmla="*/ 1511300 h 1816100"/>
              <a:gd name="connsiteX4" fmla="*/ 457200 w 2244852"/>
              <a:gd name="connsiteY4" fmla="*/ 1816100 h 1816100"/>
              <a:gd name="connsiteX0" fmla="*/ 406400 w 2244852"/>
              <a:gd name="connsiteY0" fmla="*/ 1879600 h 1879600"/>
              <a:gd name="connsiteX1" fmla="*/ 0 w 2244852"/>
              <a:gd name="connsiteY1" fmla="*/ 304800 h 1879600"/>
              <a:gd name="connsiteX2" fmla="*/ 1724152 w 2244852"/>
              <a:gd name="connsiteY2" fmla="*/ 0 h 1879600"/>
              <a:gd name="connsiteX3" fmla="*/ 2244852 w 2244852"/>
              <a:gd name="connsiteY3" fmla="*/ 1511300 h 1879600"/>
              <a:gd name="connsiteX4" fmla="*/ 406400 w 2244852"/>
              <a:gd name="connsiteY4" fmla="*/ 1879600 h 1879600"/>
              <a:gd name="connsiteX0" fmla="*/ 482600 w 2321052"/>
              <a:gd name="connsiteY0" fmla="*/ 1879600 h 1879600"/>
              <a:gd name="connsiteX1" fmla="*/ 0 w 2321052"/>
              <a:gd name="connsiteY1" fmla="*/ 304800 h 1879600"/>
              <a:gd name="connsiteX2" fmla="*/ 1800352 w 2321052"/>
              <a:gd name="connsiteY2" fmla="*/ 0 h 1879600"/>
              <a:gd name="connsiteX3" fmla="*/ 2321052 w 2321052"/>
              <a:gd name="connsiteY3" fmla="*/ 1511300 h 1879600"/>
              <a:gd name="connsiteX4" fmla="*/ 482600 w 2321052"/>
              <a:gd name="connsiteY4" fmla="*/ 1879600 h 1879600"/>
              <a:gd name="connsiteX0" fmla="*/ 482600 w 2321052"/>
              <a:gd name="connsiteY0" fmla="*/ 1930400 h 1930400"/>
              <a:gd name="connsiteX1" fmla="*/ 0 w 2321052"/>
              <a:gd name="connsiteY1" fmla="*/ 355600 h 1930400"/>
              <a:gd name="connsiteX2" fmla="*/ 1774952 w 2321052"/>
              <a:gd name="connsiteY2" fmla="*/ 0 h 1930400"/>
              <a:gd name="connsiteX3" fmla="*/ 2321052 w 2321052"/>
              <a:gd name="connsiteY3" fmla="*/ 1562100 h 1930400"/>
              <a:gd name="connsiteX4" fmla="*/ 482600 w 2321052"/>
              <a:gd name="connsiteY4" fmla="*/ 19304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1052" h="1930400">
                <a:moveTo>
                  <a:pt x="482600" y="1930400"/>
                </a:moveTo>
                <a:lnTo>
                  <a:pt x="0" y="355600"/>
                </a:lnTo>
                <a:lnTo>
                  <a:pt x="1774952" y="0"/>
                </a:lnTo>
                <a:lnTo>
                  <a:pt x="2321052" y="1562100"/>
                </a:lnTo>
                <a:lnTo>
                  <a:pt x="482600" y="1930400"/>
                </a:ln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7" name="Parallelogram 6144"/>
          <p:cNvSpPr/>
          <p:nvPr/>
        </p:nvSpPr>
        <p:spPr bwMode="auto">
          <a:xfrm>
            <a:off x="1907113" y="2621377"/>
            <a:ext cx="825479" cy="807623"/>
          </a:xfrm>
          <a:custGeom>
            <a:avLst/>
            <a:gdLst>
              <a:gd name="connsiteX0" fmla="*/ 0 w 1216152"/>
              <a:gd name="connsiteY0" fmla="*/ 914400 h 914400"/>
              <a:gd name="connsiteX1" fmla="*/ 228600 w 1216152"/>
              <a:gd name="connsiteY1" fmla="*/ 0 h 914400"/>
              <a:gd name="connsiteX2" fmla="*/ 1216152 w 1216152"/>
              <a:gd name="connsiteY2" fmla="*/ 0 h 914400"/>
              <a:gd name="connsiteX3" fmla="*/ 987552 w 1216152"/>
              <a:gd name="connsiteY3" fmla="*/ 914400 h 914400"/>
              <a:gd name="connsiteX4" fmla="*/ 0 w 1216152"/>
              <a:gd name="connsiteY4" fmla="*/ 914400 h 914400"/>
              <a:gd name="connsiteX0" fmla="*/ 0 w 1952752"/>
              <a:gd name="connsiteY0" fmla="*/ 1219200 h 1219200"/>
              <a:gd name="connsiteX1" fmla="*/ 228600 w 1952752"/>
              <a:gd name="connsiteY1" fmla="*/ 304800 h 1219200"/>
              <a:gd name="connsiteX2" fmla="*/ 1952752 w 1952752"/>
              <a:gd name="connsiteY2" fmla="*/ 0 h 1219200"/>
              <a:gd name="connsiteX3" fmla="*/ 987552 w 1952752"/>
              <a:gd name="connsiteY3" fmla="*/ 1219200 h 1219200"/>
              <a:gd name="connsiteX4" fmla="*/ 0 w 1952752"/>
              <a:gd name="connsiteY4" fmla="*/ 1219200 h 1219200"/>
              <a:gd name="connsiteX0" fmla="*/ 0 w 2473452"/>
              <a:gd name="connsiteY0" fmla="*/ 1219200 h 1511300"/>
              <a:gd name="connsiteX1" fmla="*/ 228600 w 2473452"/>
              <a:gd name="connsiteY1" fmla="*/ 304800 h 1511300"/>
              <a:gd name="connsiteX2" fmla="*/ 1952752 w 2473452"/>
              <a:gd name="connsiteY2" fmla="*/ 0 h 1511300"/>
              <a:gd name="connsiteX3" fmla="*/ 2473452 w 2473452"/>
              <a:gd name="connsiteY3" fmla="*/ 1511300 h 1511300"/>
              <a:gd name="connsiteX4" fmla="*/ 0 w 2473452"/>
              <a:gd name="connsiteY4" fmla="*/ 1219200 h 1511300"/>
              <a:gd name="connsiteX0" fmla="*/ 457200 w 2244852"/>
              <a:gd name="connsiteY0" fmla="*/ 1816100 h 1816100"/>
              <a:gd name="connsiteX1" fmla="*/ 0 w 2244852"/>
              <a:gd name="connsiteY1" fmla="*/ 304800 h 1816100"/>
              <a:gd name="connsiteX2" fmla="*/ 1724152 w 2244852"/>
              <a:gd name="connsiteY2" fmla="*/ 0 h 1816100"/>
              <a:gd name="connsiteX3" fmla="*/ 2244852 w 2244852"/>
              <a:gd name="connsiteY3" fmla="*/ 1511300 h 1816100"/>
              <a:gd name="connsiteX4" fmla="*/ 457200 w 2244852"/>
              <a:gd name="connsiteY4" fmla="*/ 1816100 h 1816100"/>
              <a:gd name="connsiteX0" fmla="*/ 406400 w 2244852"/>
              <a:gd name="connsiteY0" fmla="*/ 1879600 h 1879600"/>
              <a:gd name="connsiteX1" fmla="*/ 0 w 2244852"/>
              <a:gd name="connsiteY1" fmla="*/ 304800 h 1879600"/>
              <a:gd name="connsiteX2" fmla="*/ 1724152 w 2244852"/>
              <a:gd name="connsiteY2" fmla="*/ 0 h 1879600"/>
              <a:gd name="connsiteX3" fmla="*/ 2244852 w 2244852"/>
              <a:gd name="connsiteY3" fmla="*/ 1511300 h 1879600"/>
              <a:gd name="connsiteX4" fmla="*/ 406400 w 2244852"/>
              <a:gd name="connsiteY4" fmla="*/ 1879600 h 1879600"/>
              <a:gd name="connsiteX0" fmla="*/ 482600 w 2321052"/>
              <a:gd name="connsiteY0" fmla="*/ 1879600 h 1879600"/>
              <a:gd name="connsiteX1" fmla="*/ 0 w 2321052"/>
              <a:gd name="connsiteY1" fmla="*/ 304800 h 1879600"/>
              <a:gd name="connsiteX2" fmla="*/ 1800352 w 2321052"/>
              <a:gd name="connsiteY2" fmla="*/ 0 h 1879600"/>
              <a:gd name="connsiteX3" fmla="*/ 2321052 w 2321052"/>
              <a:gd name="connsiteY3" fmla="*/ 1511300 h 1879600"/>
              <a:gd name="connsiteX4" fmla="*/ 482600 w 2321052"/>
              <a:gd name="connsiteY4" fmla="*/ 1879600 h 1879600"/>
              <a:gd name="connsiteX0" fmla="*/ 482600 w 2321052"/>
              <a:gd name="connsiteY0" fmla="*/ 1930400 h 1930400"/>
              <a:gd name="connsiteX1" fmla="*/ 0 w 2321052"/>
              <a:gd name="connsiteY1" fmla="*/ 355600 h 1930400"/>
              <a:gd name="connsiteX2" fmla="*/ 1774952 w 2321052"/>
              <a:gd name="connsiteY2" fmla="*/ 0 h 1930400"/>
              <a:gd name="connsiteX3" fmla="*/ 2321052 w 2321052"/>
              <a:gd name="connsiteY3" fmla="*/ 1562100 h 1930400"/>
              <a:gd name="connsiteX4" fmla="*/ 482600 w 2321052"/>
              <a:gd name="connsiteY4" fmla="*/ 19304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1052" h="1930400">
                <a:moveTo>
                  <a:pt x="482600" y="1930400"/>
                </a:moveTo>
                <a:lnTo>
                  <a:pt x="0" y="355600"/>
                </a:lnTo>
                <a:lnTo>
                  <a:pt x="1774952" y="0"/>
                </a:lnTo>
                <a:lnTo>
                  <a:pt x="2321052" y="1562100"/>
                </a:lnTo>
                <a:lnTo>
                  <a:pt x="482600" y="1930400"/>
                </a:ln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Parallelogram 6144"/>
          <p:cNvSpPr/>
          <p:nvPr/>
        </p:nvSpPr>
        <p:spPr bwMode="auto">
          <a:xfrm>
            <a:off x="1987782" y="3169920"/>
            <a:ext cx="4946543" cy="1679148"/>
          </a:xfrm>
          <a:custGeom>
            <a:avLst/>
            <a:gdLst>
              <a:gd name="connsiteX0" fmla="*/ 0 w 1216152"/>
              <a:gd name="connsiteY0" fmla="*/ 914400 h 914400"/>
              <a:gd name="connsiteX1" fmla="*/ 228600 w 1216152"/>
              <a:gd name="connsiteY1" fmla="*/ 0 h 914400"/>
              <a:gd name="connsiteX2" fmla="*/ 1216152 w 1216152"/>
              <a:gd name="connsiteY2" fmla="*/ 0 h 914400"/>
              <a:gd name="connsiteX3" fmla="*/ 987552 w 1216152"/>
              <a:gd name="connsiteY3" fmla="*/ 914400 h 914400"/>
              <a:gd name="connsiteX4" fmla="*/ 0 w 1216152"/>
              <a:gd name="connsiteY4" fmla="*/ 914400 h 914400"/>
              <a:gd name="connsiteX0" fmla="*/ 0 w 1952752"/>
              <a:gd name="connsiteY0" fmla="*/ 1219200 h 1219200"/>
              <a:gd name="connsiteX1" fmla="*/ 228600 w 1952752"/>
              <a:gd name="connsiteY1" fmla="*/ 304800 h 1219200"/>
              <a:gd name="connsiteX2" fmla="*/ 1952752 w 1952752"/>
              <a:gd name="connsiteY2" fmla="*/ 0 h 1219200"/>
              <a:gd name="connsiteX3" fmla="*/ 987552 w 1952752"/>
              <a:gd name="connsiteY3" fmla="*/ 1219200 h 1219200"/>
              <a:gd name="connsiteX4" fmla="*/ 0 w 1952752"/>
              <a:gd name="connsiteY4" fmla="*/ 1219200 h 1219200"/>
              <a:gd name="connsiteX0" fmla="*/ 0 w 2473452"/>
              <a:gd name="connsiteY0" fmla="*/ 1219200 h 1511300"/>
              <a:gd name="connsiteX1" fmla="*/ 228600 w 2473452"/>
              <a:gd name="connsiteY1" fmla="*/ 304800 h 1511300"/>
              <a:gd name="connsiteX2" fmla="*/ 1952752 w 2473452"/>
              <a:gd name="connsiteY2" fmla="*/ 0 h 1511300"/>
              <a:gd name="connsiteX3" fmla="*/ 2473452 w 2473452"/>
              <a:gd name="connsiteY3" fmla="*/ 1511300 h 1511300"/>
              <a:gd name="connsiteX4" fmla="*/ 0 w 2473452"/>
              <a:gd name="connsiteY4" fmla="*/ 1219200 h 1511300"/>
              <a:gd name="connsiteX0" fmla="*/ 457200 w 2244852"/>
              <a:gd name="connsiteY0" fmla="*/ 1816100 h 1816100"/>
              <a:gd name="connsiteX1" fmla="*/ 0 w 2244852"/>
              <a:gd name="connsiteY1" fmla="*/ 304800 h 1816100"/>
              <a:gd name="connsiteX2" fmla="*/ 1724152 w 2244852"/>
              <a:gd name="connsiteY2" fmla="*/ 0 h 1816100"/>
              <a:gd name="connsiteX3" fmla="*/ 2244852 w 2244852"/>
              <a:gd name="connsiteY3" fmla="*/ 1511300 h 1816100"/>
              <a:gd name="connsiteX4" fmla="*/ 457200 w 2244852"/>
              <a:gd name="connsiteY4" fmla="*/ 1816100 h 1816100"/>
              <a:gd name="connsiteX0" fmla="*/ 406400 w 2244852"/>
              <a:gd name="connsiteY0" fmla="*/ 1879600 h 1879600"/>
              <a:gd name="connsiteX1" fmla="*/ 0 w 2244852"/>
              <a:gd name="connsiteY1" fmla="*/ 304800 h 1879600"/>
              <a:gd name="connsiteX2" fmla="*/ 1724152 w 2244852"/>
              <a:gd name="connsiteY2" fmla="*/ 0 h 1879600"/>
              <a:gd name="connsiteX3" fmla="*/ 2244852 w 2244852"/>
              <a:gd name="connsiteY3" fmla="*/ 1511300 h 1879600"/>
              <a:gd name="connsiteX4" fmla="*/ 406400 w 2244852"/>
              <a:gd name="connsiteY4" fmla="*/ 1879600 h 1879600"/>
              <a:gd name="connsiteX0" fmla="*/ 482600 w 2321052"/>
              <a:gd name="connsiteY0" fmla="*/ 1879600 h 1879600"/>
              <a:gd name="connsiteX1" fmla="*/ 0 w 2321052"/>
              <a:gd name="connsiteY1" fmla="*/ 304800 h 1879600"/>
              <a:gd name="connsiteX2" fmla="*/ 1800352 w 2321052"/>
              <a:gd name="connsiteY2" fmla="*/ 0 h 1879600"/>
              <a:gd name="connsiteX3" fmla="*/ 2321052 w 2321052"/>
              <a:gd name="connsiteY3" fmla="*/ 1511300 h 1879600"/>
              <a:gd name="connsiteX4" fmla="*/ 482600 w 2321052"/>
              <a:gd name="connsiteY4" fmla="*/ 1879600 h 1879600"/>
              <a:gd name="connsiteX0" fmla="*/ 482600 w 2321052"/>
              <a:gd name="connsiteY0" fmla="*/ 1930400 h 1930400"/>
              <a:gd name="connsiteX1" fmla="*/ 0 w 2321052"/>
              <a:gd name="connsiteY1" fmla="*/ 355600 h 1930400"/>
              <a:gd name="connsiteX2" fmla="*/ 1774952 w 2321052"/>
              <a:gd name="connsiteY2" fmla="*/ 0 h 1930400"/>
              <a:gd name="connsiteX3" fmla="*/ 2321052 w 2321052"/>
              <a:gd name="connsiteY3" fmla="*/ 1562100 h 1930400"/>
              <a:gd name="connsiteX4" fmla="*/ 482600 w 2321052"/>
              <a:gd name="connsiteY4" fmla="*/ 1930400 h 1930400"/>
              <a:gd name="connsiteX0" fmla="*/ 482600 w 13012332"/>
              <a:gd name="connsiteY0" fmla="*/ 3686187 h 3686187"/>
              <a:gd name="connsiteX1" fmla="*/ 0 w 13012332"/>
              <a:gd name="connsiteY1" fmla="*/ 2111387 h 3686187"/>
              <a:gd name="connsiteX2" fmla="*/ 13012332 w 13012332"/>
              <a:gd name="connsiteY2" fmla="*/ 0 h 3686187"/>
              <a:gd name="connsiteX3" fmla="*/ 2321052 w 13012332"/>
              <a:gd name="connsiteY3" fmla="*/ 3317887 h 3686187"/>
              <a:gd name="connsiteX4" fmla="*/ 482600 w 13012332"/>
              <a:gd name="connsiteY4" fmla="*/ 3686187 h 3686187"/>
              <a:gd name="connsiteX0" fmla="*/ 482600 w 13908505"/>
              <a:gd name="connsiteY0" fmla="*/ 3686187 h 3686187"/>
              <a:gd name="connsiteX1" fmla="*/ 0 w 13908505"/>
              <a:gd name="connsiteY1" fmla="*/ 2111387 h 3686187"/>
              <a:gd name="connsiteX2" fmla="*/ 13012332 w 13908505"/>
              <a:gd name="connsiteY2" fmla="*/ 0 h 3686187"/>
              <a:gd name="connsiteX3" fmla="*/ 13908505 w 13908505"/>
              <a:gd name="connsiteY3" fmla="*/ 1770413 h 3686187"/>
              <a:gd name="connsiteX4" fmla="*/ 482600 w 13908505"/>
              <a:gd name="connsiteY4" fmla="*/ 3686187 h 3686187"/>
              <a:gd name="connsiteX0" fmla="*/ 972704 w 13908505"/>
              <a:gd name="connsiteY0" fmla="*/ 3864742 h 3864742"/>
              <a:gd name="connsiteX1" fmla="*/ 0 w 13908505"/>
              <a:gd name="connsiteY1" fmla="*/ 2111387 h 3864742"/>
              <a:gd name="connsiteX2" fmla="*/ 13012332 w 13908505"/>
              <a:gd name="connsiteY2" fmla="*/ 0 h 3864742"/>
              <a:gd name="connsiteX3" fmla="*/ 13908505 w 13908505"/>
              <a:gd name="connsiteY3" fmla="*/ 1770413 h 3864742"/>
              <a:gd name="connsiteX4" fmla="*/ 972704 w 13908505"/>
              <a:gd name="connsiteY4" fmla="*/ 3864742 h 3864742"/>
              <a:gd name="connsiteX0" fmla="*/ 797667 w 13908505"/>
              <a:gd name="connsiteY0" fmla="*/ 4013538 h 4013538"/>
              <a:gd name="connsiteX1" fmla="*/ 0 w 13908505"/>
              <a:gd name="connsiteY1" fmla="*/ 2111387 h 4013538"/>
              <a:gd name="connsiteX2" fmla="*/ 13012332 w 13908505"/>
              <a:gd name="connsiteY2" fmla="*/ 0 h 4013538"/>
              <a:gd name="connsiteX3" fmla="*/ 13908505 w 13908505"/>
              <a:gd name="connsiteY3" fmla="*/ 1770413 h 4013538"/>
              <a:gd name="connsiteX4" fmla="*/ 797667 w 13908505"/>
              <a:gd name="connsiteY4" fmla="*/ 4013538 h 401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08505" h="4013538">
                <a:moveTo>
                  <a:pt x="797667" y="4013538"/>
                </a:moveTo>
                <a:lnTo>
                  <a:pt x="0" y="2111387"/>
                </a:lnTo>
                <a:lnTo>
                  <a:pt x="13012332" y="0"/>
                </a:lnTo>
                <a:lnTo>
                  <a:pt x="13908505" y="1770413"/>
                </a:lnTo>
                <a:lnTo>
                  <a:pt x="797667" y="4013538"/>
                </a:ln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1E086-1A28-45D8-B11F-73F1CD2C56BD}"/>
              </a:ext>
            </a:extLst>
          </p:cNvPr>
          <p:cNvSpPr txBox="1"/>
          <p:nvPr/>
        </p:nvSpPr>
        <p:spPr>
          <a:xfrm>
            <a:off x="87178" y="79272"/>
            <a:ext cx="8504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185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145" grpId="0" animBg="1"/>
      <p:bldP spid="6145" grpId="1" animBg="1"/>
      <p:bldP spid="36" grpId="0" animBg="1"/>
      <p:bldP spid="36" grpId="1" animBg="1"/>
      <p:bldP spid="37" grpId="0" animBg="1"/>
      <p:bldP spid="37" grpId="1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68" y="7790"/>
            <a:ext cx="7992989" cy="598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15339" y="739726"/>
            <a:ext cx="4571697" cy="5279009"/>
          </a:xfrm>
        </p:spPr>
        <p:txBody>
          <a:bodyPr/>
          <a:lstStyle/>
          <a:p>
            <a:r>
              <a:rPr lang="en-GB" sz="2745">
                <a:latin typeface="Segoe UI" panose="020B0502040204020203" pitchFamily="34" charset="0"/>
                <a:cs typeface="Segoe UI" panose="020B0502040204020203" pitchFamily="34" charset="0"/>
              </a:rPr>
              <a:t>16MHz Cortex M0</a:t>
            </a:r>
          </a:p>
          <a:p>
            <a:r>
              <a:rPr lang="en-GB" sz="2745">
                <a:latin typeface="Segoe UI" panose="020B0502040204020203" pitchFamily="34" charset="0"/>
                <a:cs typeface="Segoe UI" panose="020B0502040204020203" pitchFamily="34" charset="0"/>
              </a:rPr>
              <a:t>16KB RAM, 256K FLASH</a:t>
            </a:r>
          </a:p>
          <a:p>
            <a:r>
              <a:rPr lang="en-GB" sz="2745">
                <a:latin typeface="Segoe UI" panose="020B0502040204020203" pitchFamily="34" charset="0"/>
                <a:cs typeface="Segoe UI" panose="020B0502040204020203" pitchFamily="34" charset="0"/>
              </a:rPr>
              <a:t>AA battery powered</a:t>
            </a:r>
          </a:p>
          <a:p>
            <a:endParaRPr lang="en-GB" sz="2745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745">
                <a:latin typeface="Segoe UI" panose="020B0502040204020203" pitchFamily="34" charset="0"/>
                <a:cs typeface="Segoe UI" panose="020B0502040204020203" pitchFamily="34" charset="0"/>
              </a:rPr>
              <a:t>USB Storage/Serial/Debug</a:t>
            </a:r>
          </a:p>
          <a:p>
            <a:endParaRPr lang="en-GB" sz="2745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745">
                <a:latin typeface="Segoe UI" panose="020B0502040204020203" pitchFamily="34" charset="0"/>
                <a:cs typeface="Segoe UI" panose="020B0502040204020203" pitchFamily="34" charset="0"/>
              </a:rPr>
              <a:t>3 axis accelerometer</a:t>
            </a:r>
          </a:p>
          <a:p>
            <a:r>
              <a:rPr lang="en-GB" sz="2745">
                <a:latin typeface="Segoe UI" panose="020B0502040204020203" pitchFamily="34" charset="0"/>
                <a:cs typeface="Segoe UI" panose="020B0502040204020203" pitchFamily="34" charset="0"/>
              </a:rPr>
              <a:t>3 axis magnetometer</a:t>
            </a:r>
          </a:p>
          <a:p>
            <a:r>
              <a:rPr lang="en-GB" sz="2745">
                <a:latin typeface="Segoe UI" panose="020B0502040204020203" pitchFamily="34" charset="0"/>
                <a:cs typeface="Segoe UI" panose="020B0502040204020203" pitchFamily="34" charset="0"/>
              </a:rPr>
              <a:t>Temperature sensor</a:t>
            </a:r>
          </a:p>
          <a:p>
            <a:r>
              <a:rPr lang="en-GB" sz="2745" b="1">
                <a:latin typeface="Segoe UI" panose="020B0502040204020203" pitchFamily="34" charset="0"/>
                <a:cs typeface="Segoe UI" panose="020B0502040204020203" pitchFamily="34" charset="0"/>
              </a:rPr>
              <a:t>Bluetooth Low Energy</a:t>
            </a:r>
          </a:p>
        </p:txBody>
      </p:sp>
      <p:sp>
        <p:nvSpPr>
          <p:cNvPr id="7" name="Parallelogram 6144"/>
          <p:cNvSpPr/>
          <p:nvPr/>
        </p:nvSpPr>
        <p:spPr bwMode="auto">
          <a:xfrm>
            <a:off x="2045747" y="1918618"/>
            <a:ext cx="952451" cy="768030"/>
          </a:xfrm>
          <a:custGeom>
            <a:avLst/>
            <a:gdLst>
              <a:gd name="connsiteX0" fmla="*/ 0 w 1216152"/>
              <a:gd name="connsiteY0" fmla="*/ 914400 h 914400"/>
              <a:gd name="connsiteX1" fmla="*/ 228600 w 1216152"/>
              <a:gd name="connsiteY1" fmla="*/ 0 h 914400"/>
              <a:gd name="connsiteX2" fmla="*/ 1216152 w 1216152"/>
              <a:gd name="connsiteY2" fmla="*/ 0 h 914400"/>
              <a:gd name="connsiteX3" fmla="*/ 987552 w 1216152"/>
              <a:gd name="connsiteY3" fmla="*/ 914400 h 914400"/>
              <a:gd name="connsiteX4" fmla="*/ 0 w 1216152"/>
              <a:gd name="connsiteY4" fmla="*/ 914400 h 914400"/>
              <a:gd name="connsiteX0" fmla="*/ 0 w 1952752"/>
              <a:gd name="connsiteY0" fmla="*/ 1219200 h 1219200"/>
              <a:gd name="connsiteX1" fmla="*/ 228600 w 1952752"/>
              <a:gd name="connsiteY1" fmla="*/ 304800 h 1219200"/>
              <a:gd name="connsiteX2" fmla="*/ 1952752 w 1952752"/>
              <a:gd name="connsiteY2" fmla="*/ 0 h 1219200"/>
              <a:gd name="connsiteX3" fmla="*/ 987552 w 1952752"/>
              <a:gd name="connsiteY3" fmla="*/ 1219200 h 1219200"/>
              <a:gd name="connsiteX4" fmla="*/ 0 w 1952752"/>
              <a:gd name="connsiteY4" fmla="*/ 1219200 h 1219200"/>
              <a:gd name="connsiteX0" fmla="*/ 0 w 2473452"/>
              <a:gd name="connsiteY0" fmla="*/ 1219200 h 1511300"/>
              <a:gd name="connsiteX1" fmla="*/ 228600 w 2473452"/>
              <a:gd name="connsiteY1" fmla="*/ 304800 h 1511300"/>
              <a:gd name="connsiteX2" fmla="*/ 1952752 w 2473452"/>
              <a:gd name="connsiteY2" fmla="*/ 0 h 1511300"/>
              <a:gd name="connsiteX3" fmla="*/ 2473452 w 2473452"/>
              <a:gd name="connsiteY3" fmla="*/ 1511300 h 1511300"/>
              <a:gd name="connsiteX4" fmla="*/ 0 w 2473452"/>
              <a:gd name="connsiteY4" fmla="*/ 1219200 h 1511300"/>
              <a:gd name="connsiteX0" fmla="*/ 457200 w 2244852"/>
              <a:gd name="connsiteY0" fmla="*/ 1816100 h 1816100"/>
              <a:gd name="connsiteX1" fmla="*/ 0 w 2244852"/>
              <a:gd name="connsiteY1" fmla="*/ 304800 h 1816100"/>
              <a:gd name="connsiteX2" fmla="*/ 1724152 w 2244852"/>
              <a:gd name="connsiteY2" fmla="*/ 0 h 1816100"/>
              <a:gd name="connsiteX3" fmla="*/ 2244852 w 2244852"/>
              <a:gd name="connsiteY3" fmla="*/ 1511300 h 1816100"/>
              <a:gd name="connsiteX4" fmla="*/ 457200 w 2244852"/>
              <a:gd name="connsiteY4" fmla="*/ 1816100 h 1816100"/>
              <a:gd name="connsiteX0" fmla="*/ 406400 w 2244852"/>
              <a:gd name="connsiteY0" fmla="*/ 1879600 h 1879600"/>
              <a:gd name="connsiteX1" fmla="*/ 0 w 2244852"/>
              <a:gd name="connsiteY1" fmla="*/ 304800 h 1879600"/>
              <a:gd name="connsiteX2" fmla="*/ 1724152 w 2244852"/>
              <a:gd name="connsiteY2" fmla="*/ 0 h 1879600"/>
              <a:gd name="connsiteX3" fmla="*/ 2244852 w 2244852"/>
              <a:gd name="connsiteY3" fmla="*/ 1511300 h 1879600"/>
              <a:gd name="connsiteX4" fmla="*/ 406400 w 2244852"/>
              <a:gd name="connsiteY4" fmla="*/ 1879600 h 1879600"/>
              <a:gd name="connsiteX0" fmla="*/ 482600 w 2321052"/>
              <a:gd name="connsiteY0" fmla="*/ 1879600 h 1879600"/>
              <a:gd name="connsiteX1" fmla="*/ 0 w 2321052"/>
              <a:gd name="connsiteY1" fmla="*/ 304800 h 1879600"/>
              <a:gd name="connsiteX2" fmla="*/ 1800352 w 2321052"/>
              <a:gd name="connsiteY2" fmla="*/ 0 h 1879600"/>
              <a:gd name="connsiteX3" fmla="*/ 2321052 w 2321052"/>
              <a:gd name="connsiteY3" fmla="*/ 1511300 h 1879600"/>
              <a:gd name="connsiteX4" fmla="*/ 482600 w 2321052"/>
              <a:gd name="connsiteY4" fmla="*/ 1879600 h 1879600"/>
              <a:gd name="connsiteX0" fmla="*/ 482600 w 2321052"/>
              <a:gd name="connsiteY0" fmla="*/ 1930400 h 1930400"/>
              <a:gd name="connsiteX1" fmla="*/ 0 w 2321052"/>
              <a:gd name="connsiteY1" fmla="*/ 355600 h 1930400"/>
              <a:gd name="connsiteX2" fmla="*/ 1774952 w 2321052"/>
              <a:gd name="connsiteY2" fmla="*/ 0 h 1930400"/>
              <a:gd name="connsiteX3" fmla="*/ 2321052 w 2321052"/>
              <a:gd name="connsiteY3" fmla="*/ 1562100 h 1930400"/>
              <a:gd name="connsiteX4" fmla="*/ 482600 w 2321052"/>
              <a:gd name="connsiteY4" fmla="*/ 1930400 h 1930400"/>
              <a:gd name="connsiteX0" fmla="*/ 524911 w 2363363"/>
              <a:gd name="connsiteY0" fmla="*/ 1930400 h 1930400"/>
              <a:gd name="connsiteX1" fmla="*/ 0 w 2363363"/>
              <a:gd name="connsiteY1" fmla="*/ 410898 h 1930400"/>
              <a:gd name="connsiteX2" fmla="*/ 1817263 w 2363363"/>
              <a:gd name="connsiteY2" fmla="*/ 0 h 1930400"/>
              <a:gd name="connsiteX3" fmla="*/ 2363363 w 2363363"/>
              <a:gd name="connsiteY3" fmla="*/ 1562100 h 1930400"/>
              <a:gd name="connsiteX4" fmla="*/ 524911 w 2363363"/>
              <a:gd name="connsiteY4" fmla="*/ 1930400 h 1930400"/>
              <a:gd name="connsiteX0" fmla="*/ 524911 w 2363363"/>
              <a:gd name="connsiteY0" fmla="*/ 1804721 h 1804721"/>
              <a:gd name="connsiteX1" fmla="*/ 0 w 2363363"/>
              <a:gd name="connsiteY1" fmla="*/ 285219 h 1804721"/>
              <a:gd name="connsiteX2" fmla="*/ 1938152 w 2363363"/>
              <a:gd name="connsiteY2" fmla="*/ 0 h 1804721"/>
              <a:gd name="connsiteX3" fmla="*/ 2363363 w 2363363"/>
              <a:gd name="connsiteY3" fmla="*/ 1436421 h 1804721"/>
              <a:gd name="connsiteX4" fmla="*/ 524911 w 2363363"/>
              <a:gd name="connsiteY4" fmla="*/ 1804721 h 1804721"/>
              <a:gd name="connsiteX0" fmla="*/ 524911 w 2466117"/>
              <a:gd name="connsiteY0" fmla="*/ 1804721 h 1804721"/>
              <a:gd name="connsiteX1" fmla="*/ 0 w 2466117"/>
              <a:gd name="connsiteY1" fmla="*/ 285219 h 1804721"/>
              <a:gd name="connsiteX2" fmla="*/ 1938152 w 2466117"/>
              <a:gd name="connsiteY2" fmla="*/ 0 h 1804721"/>
              <a:gd name="connsiteX3" fmla="*/ 2466117 w 2466117"/>
              <a:gd name="connsiteY3" fmla="*/ 1361016 h 1804721"/>
              <a:gd name="connsiteX4" fmla="*/ 524911 w 2466117"/>
              <a:gd name="connsiteY4" fmla="*/ 1804721 h 1804721"/>
              <a:gd name="connsiteX0" fmla="*/ 476557 w 2466117"/>
              <a:gd name="connsiteY0" fmla="*/ 1653910 h 1653910"/>
              <a:gd name="connsiteX1" fmla="*/ 0 w 2466117"/>
              <a:gd name="connsiteY1" fmla="*/ 285219 h 1653910"/>
              <a:gd name="connsiteX2" fmla="*/ 1938152 w 2466117"/>
              <a:gd name="connsiteY2" fmla="*/ 0 h 1653910"/>
              <a:gd name="connsiteX3" fmla="*/ 2466117 w 2466117"/>
              <a:gd name="connsiteY3" fmla="*/ 1361016 h 1653910"/>
              <a:gd name="connsiteX4" fmla="*/ 476557 w 2466117"/>
              <a:gd name="connsiteY4" fmla="*/ 1653910 h 165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117" h="1653910">
                <a:moveTo>
                  <a:pt x="476557" y="1653910"/>
                </a:moveTo>
                <a:lnTo>
                  <a:pt x="0" y="285219"/>
                </a:lnTo>
                <a:lnTo>
                  <a:pt x="1938152" y="0"/>
                </a:lnTo>
                <a:lnTo>
                  <a:pt x="2466117" y="1361016"/>
                </a:lnTo>
                <a:lnTo>
                  <a:pt x="476557" y="1653910"/>
                </a:ln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Parallelogram 6144"/>
          <p:cNvSpPr/>
          <p:nvPr/>
        </p:nvSpPr>
        <p:spPr bwMode="auto">
          <a:xfrm>
            <a:off x="3154473" y="994958"/>
            <a:ext cx="952451" cy="768030"/>
          </a:xfrm>
          <a:custGeom>
            <a:avLst/>
            <a:gdLst>
              <a:gd name="connsiteX0" fmla="*/ 0 w 1216152"/>
              <a:gd name="connsiteY0" fmla="*/ 914400 h 914400"/>
              <a:gd name="connsiteX1" fmla="*/ 228600 w 1216152"/>
              <a:gd name="connsiteY1" fmla="*/ 0 h 914400"/>
              <a:gd name="connsiteX2" fmla="*/ 1216152 w 1216152"/>
              <a:gd name="connsiteY2" fmla="*/ 0 h 914400"/>
              <a:gd name="connsiteX3" fmla="*/ 987552 w 1216152"/>
              <a:gd name="connsiteY3" fmla="*/ 914400 h 914400"/>
              <a:gd name="connsiteX4" fmla="*/ 0 w 1216152"/>
              <a:gd name="connsiteY4" fmla="*/ 914400 h 914400"/>
              <a:gd name="connsiteX0" fmla="*/ 0 w 1952752"/>
              <a:gd name="connsiteY0" fmla="*/ 1219200 h 1219200"/>
              <a:gd name="connsiteX1" fmla="*/ 228600 w 1952752"/>
              <a:gd name="connsiteY1" fmla="*/ 304800 h 1219200"/>
              <a:gd name="connsiteX2" fmla="*/ 1952752 w 1952752"/>
              <a:gd name="connsiteY2" fmla="*/ 0 h 1219200"/>
              <a:gd name="connsiteX3" fmla="*/ 987552 w 1952752"/>
              <a:gd name="connsiteY3" fmla="*/ 1219200 h 1219200"/>
              <a:gd name="connsiteX4" fmla="*/ 0 w 1952752"/>
              <a:gd name="connsiteY4" fmla="*/ 1219200 h 1219200"/>
              <a:gd name="connsiteX0" fmla="*/ 0 w 2473452"/>
              <a:gd name="connsiteY0" fmla="*/ 1219200 h 1511300"/>
              <a:gd name="connsiteX1" fmla="*/ 228600 w 2473452"/>
              <a:gd name="connsiteY1" fmla="*/ 304800 h 1511300"/>
              <a:gd name="connsiteX2" fmla="*/ 1952752 w 2473452"/>
              <a:gd name="connsiteY2" fmla="*/ 0 h 1511300"/>
              <a:gd name="connsiteX3" fmla="*/ 2473452 w 2473452"/>
              <a:gd name="connsiteY3" fmla="*/ 1511300 h 1511300"/>
              <a:gd name="connsiteX4" fmla="*/ 0 w 2473452"/>
              <a:gd name="connsiteY4" fmla="*/ 1219200 h 1511300"/>
              <a:gd name="connsiteX0" fmla="*/ 457200 w 2244852"/>
              <a:gd name="connsiteY0" fmla="*/ 1816100 h 1816100"/>
              <a:gd name="connsiteX1" fmla="*/ 0 w 2244852"/>
              <a:gd name="connsiteY1" fmla="*/ 304800 h 1816100"/>
              <a:gd name="connsiteX2" fmla="*/ 1724152 w 2244852"/>
              <a:gd name="connsiteY2" fmla="*/ 0 h 1816100"/>
              <a:gd name="connsiteX3" fmla="*/ 2244852 w 2244852"/>
              <a:gd name="connsiteY3" fmla="*/ 1511300 h 1816100"/>
              <a:gd name="connsiteX4" fmla="*/ 457200 w 2244852"/>
              <a:gd name="connsiteY4" fmla="*/ 1816100 h 1816100"/>
              <a:gd name="connsiteX0" fmla="*/ 406400 w 2244852"/>
              <a:gd name="connsiteY0" fmla="*/ 1879600 h 1879600"/>
              <a:gd name="connsiteX1" fmla="*/ 0 w 2244852"/>
              <a:gd name="connsiteY1" fmla="*/ 304800 h 1879600"/>
              <a:gd name="connsiteX2" fmla="*/ 1724152 w 2244852"/>
              <a:gd name="connsiteY2" fmla="*/ 0 h 1879600"/>
              <a:gd name="connsiteX3" fmla="*/ 2244852 w 2244852"/>
              <a:gd name="connsiteY3" fmla="*/ 1511300 h 1879600"/>
              <a:gd name="connsiteX4" fmla="*/ 406400 w 2244852"/>
              <a:gd name="connsiteY4" fmla="*/ 1879600 h 1879600"/>
              <a:gd name="connsiteX0" fmla="*/ 482600 w 2321052"/>
              <a:gd name="connsiteY0" fmla="*/ 1879600 h 1879600"/>
              <a:gd name="connsiteX1" fmla="*/ 0 w 2321052"/>
              <a:gd name="connsiteY1" fmla="*/ 304800 h 1879600"/>
              <a:gd name="connsiteX2" fmla="*/ 1800352 w 2321052"/>
              <a:gd name="connsiteY2" fmla="*/ 0 h 1879600"/>
              <a:gd name="connsiteX3" fmla="*/ 2321052 w 2321052"/>
              <a:gd name="connsiteY3" fmla="*/ 1511300 h 1879600"/>
              <a:gd name="connsiteX4" fmla="*/ 482600 w 2321052"/>
              <a:gd name="connsiteY4" fmla="*/ 1879600 h 1879600"/>
              <a:gd name="connsiteX0" fmla="*/ 482600 w 2321052"/>
              <a:gd name="connsiteY0" fmla="*/ 1930400 h 1930400"/>
              <a:gd name="connsiteX1" fmla="*/ 0 w 2321052"/>
              <a:gd name="connsiteY1" fmla="*/ 355600 h 1930400"/>
              <a:gd name="connsiteX2" fmla="*/ 1774952 w 2321052"/>
              <a:gd name="connsiteY2" fmla="*/ 0 h 1930400"/>
              <a:gd name="connsiteX3" fmla="*/ 2321052 w 2321052"/>
              <a:gd name="connsiteY3" fmla="*/ 1562100 h 1930400"/>
              <a:gd name="connsiteX4" fmla="*/ 482600 w 2321052"/>
              <a:gd name="connsiteY4" fmla="*/ 1930400 h 1930400"/>
              <a:gd name="connsiteX0" fmla="*/ 524911 w 2363363"/>
              <a:gd name="connsiteY0" fmla="*/ 1930400 h 1930400"/>
              <a:gd name="connsiteX1" fmla="*/ 0 w 2363363"/>
              <a:gd name="connsiteY1" fmla="*/ 410898 h 1930400"/>
              <a:gd name="connsiteX2" fmla="*/ 1817263 w 2363363"/>
              <a:gd name="connsiteY2" fmla="*/ 0 h 1930400"/>
              <a:gd name="connsiteX3" fmla="*/ 2363363 w 2363363"/>
              <a:gd name="connsiteY3" fmla="*/ 1562100 h 1930400"/>
              <a:gd name="connsiteX4" fmla="*/ 524911 w 2363363"/>
              <a:gd name="connsiteY4" fmla="*/ 1930400 h 1930400"/>
              <a:gd name="connsiteX0" fmla="*/ 524911 w 2363363"/>
              <a:gd name="connsiteY0" fmla="*/ 1804721 h 1804721"/>
              <a:gd name="connsiteX1" fmla="*/ 0 w 2363363"/>
              <a:gd name="connsiteY1" fmla="*/ 285219 h 1804721"/>
              <a:gd name="connsiteX2" fmla="*/ 1938152 w 2363363"/>
              <a:gd name="connsiteY2" fmla="*/ 0 h 1804721"/>
              <a:gd name="connsiteX3" fmla="*/ 2363363 w 2363363"/>
              <a:gd name="connsiteY3" fmla="*/ 1436421 h 1804721"/>
              <a:gd name="connsiteX4" fmla="*/ 524911 w 2363363"/>
              <a:gd name="connsiteY4" fmla="*/ 1804721 h 1804721"/>
              <a:gd name="connsiteX0" fmla="*/ 524911 w 2466117"/>
              <a:gd name="connsiteY0" fmla="*/ 1804721 h 1804721"/>
              <a:gd name="connsiteX1" fmla="*/ 0 w 2466117"/>
              <a:gd name="connsiteY1" fmla="*/ 285219 h 1804721"/>
              <a:gd name="connsiteX2" fmla="*/ 1938152 w 2466117"/>
              <a:gd name="connsiteY2" fmla="*/ 0 h 1804721"/>
              <a:gd name="connsiteX3" fmla="*/ 2466117 w 2466117"/>
              <a:gd name="connsiteY3" fmla="*/ 1361016 h 1804721"/>
              <a:gd name="connsiteX4" fmla="*/ 524911 w 2466117"/>
              <a:gd name="connsiteY4" fmla="*/ 1804721 h 1804721"/>
              <a:gd name="connsiteX0" fmla="*/ 476557 w 2466117"/>
              <a:gd name="connsiteY0" fmla="*/ 1653910 h 1653910"/>
              <a:gd name="connsiteX1" fmla="*/ 0 w 2466117"/>
              <a:gd name="connsiteY1" fmla="*/ 285219 h 1653910"/>
              <a:gd name="connsiteX2" fmla="*/ 1938152 w 2466117"/>
              <a:gd name="connsiteY2" fmla="*/ 0 h 1653910"/>
              <a:gd name="connsiteX3" fmla="*/ 2466117 w 2466117"/>
              <a:gd name="connsiteY3" fmla="*/ 1361016 h 1653910"/>
              <a:gd name="connsiteX4" fmla="*/ 476557 w 2466117"/>
              <a:gd name="connsiteY4" fmla="*/ 1653910 h 165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117" h="1653910">
                <a:moveTo>
                  <a:pt x="476557" y="1653910"/>
                </a:moveTo>
                <a:lnTo>
                  <a:pt x="0" y="285219"/>
                </a:lnTo>
                <a:lnTo>
                  <a:pt x="1938152" y="0"/>
                </a:lnTo>
                <a:lnTo>
                  <a:pt x="2466117" y="1361016"/>
                </a:lnTo>
                <a:lnTo>
                  <a:pt x="476557" y="1653910"/>
                </a:ln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Parallelogram 6144"/>
          <p:cNvSpPr/>
          <p:nvPr/>
        </p:nvSpPr>
        <p:spPr bwMode="auto">
          <a:xfrm>
            <a:off x="2225499" y="3508372"/>
            <a:ext cx="441832" cy="448212"/>
          </a:xfrm>
          <a:custGeom>
            <a:avLst/>
            <a:gdLst>
              <a:gd name="connsiteX0" fmla="*/ 0 w 1216152"/>
              <a:gd name="connsiteY0" fmla="*/ 914400 h 914400"/>
              <a:gd name="connsiteX1" fmla="*/ 228600 w 1216152"/>
              <a:gd name="connsiteY1" fmla="*/ 0 h 914400"/>
              <a:gd name="connsiteX2" fmla="*/ 1216152 w 1216152"/>
              <a:gd name="connsiteY2" fmla="*/ 0 h 914400"/>
              <a:gd name="connsiteX3" fmla="*/ 987552 w 1216152"/>
              <a:gd name="connsiteY3" fmla="*/ 914400 h 914400"/>
              <a:gd name="connsiteX4" fmla="*/ 0 w 1216152"/>
              <a:gd name="connsiteY4" fmla="*/ 914400 h 914400"/>
              <a:gd name="connsiteX0" fmla="*/ 0 w 1952752"/>
              <a:gd name="connsiteY0" fmla="*/ 1219200 h 1219200"/>
              <a:gd name="connsiteX1" fmla="*/ 228600 w 1952752"/>
              <a:gd name="connsiteY1" fmla="*/ 304800 h 1219200"/>
              <a:gd name="connsiteX2" fmla="*/ 1952752 w 1952752"/>
              <a:gd name="connsiteY2" fmla="*/ 0 h 1219200"/>
              <a:gd name="connsiteX3" fmla="*/ 987552 w 1952752"/>
              <a:gd name="connsiteY3" fmla="*/ 1219200 h 1219200"/>
              <a:gd name="connsiteX4" fmla="*/ 0 w 1952752"/>
              <a:gd name="connsiteY4" fmla="*/ 1219200 h 1219200"/>
              <a:gd name="connsiteX0" fmla="*/ 0 w 2473452"/>
              <a:gd name="connsiteY0" fmla="*/ 1219200 h 1511300"/>
              <a:gd name="connsiteX1" fmla="*/ 228600 w 2473452"/>
              <a:gd name="connsiteY1" fmla="*/ 304800 h 1511300"/>
              <a:gd name="connsiteX2" fmla="*/ 1952752 w 2473452"/>
              <a:gd name="connsiteY2" fmla="*/ 0 h 1511300"/>
              <a:gd name="connsiteX3" fmla="*/ 2473452 w 2473452"/>
              <a:gd name="connsiteY3" fmla="*/ 1511300 h 1511300"/>
              <a:gd name="connsiteX4" fmla="*/ 0 w 2473452"/>
              <a:gd name="connsiteY4" fmla="*/ 1219200 h 1511300"/>
              <a:gd name="connsiteX0" fmla="*/ 457200 w 2244852"/>
              <a:gd name="connsiteY0" fmla="*/ 1816100 h 1816100"/>
              <a:gd name="connsiteX1" fmla="*/ 0 w 2244852"/>
              <a:gd name="connsiteY1" fmla="*/ 304800 h 1816100"/>
              <a:gd name="connsiteX2" fmla="*/ 1724152 w 2244852"/>
              <a:gd name="connsiteY2" fmla="*/ 0 h 1816100"/>
              <a:gd name="connsiteX3" fmla="*/ 2244852 w 2244852"/>
              <a:gd name="connsiteY3" fmla="*/ 1511300 h 1816100"/>
              <a:gd name="connsiteX4" fmla="*/ 457200 w 2244852"/>
              <a:gd name="connsiteY4" fmla="*/ 1816100 h 1816100"/>
              <a:gd name="connsiteX0" fmla="*/ 406400 w 2244852"/>
              <a:gd name="connsiteY0" fmla="*/ 1879600 h 1879600"/>
              <a:gd name="connsiteX1" fmla="*/ 0 w 2244852"/>
              <a:gd name="connsiteY1" fmla="*/ 304800 h 1879600"/>
              <a:gd name="connsiteX2" fmla="*/ 1724152 w 2244852"/>
              <a:gd name="connsiteY2" fmla="*/ 0 h 1879600"/>
              <a:gd name="connsiteX3" fmla="*/ 2244852 w 2244852"/>
              <a:gd name="connsiteY3" fmla="*/ 1511300 h 1879600"/>
              <a:gd name="connsiteX4" fmla="*/ 406400 w 2244852"/>
              <a:gd name="connsiteY4" fmla="*/ 1879600 h 1879600"/>
              <a:gd name="connsiteX0" fmla="*/ 482600 w 2321052"/>
              <a:gd name="connsiteY0" fmla="*/ 1879600 h 1879600"/>
              <a:gd name="connsiteX1" fmla="*/ 0 w 2321052"/>
              <a:gd name="connsiteY1" fmla="*/ 304800 h 1879600"/>
              <a:gd name="connsiteX2" fmla="*/ 1800352 w 2321052"/>
              <a:gd name="connsiteY2" fmla="*/ 0 h 1879600"/>
              <a:gd name="connsiteX3" fmla="*/ 2321052 w 2321052"/>
              <a:gd name="connsiteY3" fmla="*/ 1511300 h 1879600"/>
              <a:gd name="connsiteX4" fmla="*/ 482600 w 2321052"/>
              <a:gd name="connsiteY4" fmla="*/ 1879600 h 1879600"/>
              <a:gd name="connsiteX0" fmla="*/ 482600 w 2321052"/>
              <a:gd name="connsiteY0" fmla="*/ 1930400 h 1930400"/>
              <a:gd name="connsiteX1" fmla="*/ 0 w 2321052"/>
              <a:gd name="connsiteY1" fmla="*/ 355600 h 1930400"/>
              <a:gd name="connsiteX2" fmla="*/ 1774952 w 2321052"/>
              <a:gd name="connsiteY2" fmla="*/ 0 h 1930400"/>
              <a:gd name="connsiteX3" fmla="*/ 2321052 w 2321052"/>
              <a:gd name="connsiteY3" fmla="*/ 1562100 h 1930400"/>
              <a:gd name="connsiteX4" fmla="*/ 482600 w 2321052"/>
              <a:gd name="connsiteY4" fmla="*/ 1930400 h 1930400"/>
              <a:gd name="connsiteX0" fmla="*/ 524911 w 2363363"/>
              <a:gd name="connsiteY0" fmla="*/ 1930400 h 1930400"/>
              <a:gd name="connsiteX1" fmla="*/ 0 w 2363363"/>
              <a:gd name="connsiteY1" fmla="*/ 410898 h 1930400"/>
              <a:gd name="connsiteX2" fmla="*/ 1817263 w 2363363"/>
              <a:gd name="connsiteY2" fmla="*/ 0 h 1930400"/>
              <a:gd name="connsiteX3" fmla="*/ 2363363 w 2363363"/>
              <a:gd name="connsiteY3" fmla="*/ 1562100 h 1930400"/>
              <a:gd name="connsiteX4" fmla="*/ 524911 w 2363363"/>
              <a:gd name="connsiteY4" fmla="*/ 1930400 h 1930400"/>
              <a:gd name="connsiteX0" fmla="*/ 524911 w 2363363"/>
              <a:gd name="connsiteY0" fmla="*/ 1804721 h 1804721"/>
              <a:gd name="connsiteX1" fmla="*/ 0 w 2363363"/>
              <a:gd name="connsiteY1" fmla="*/ 285219 h 1804721"/>
              <a:gd name="connsiteX2" fmla="*/ 1938152 w 2363363"/>
              <a:gd name="connsiteY2" fmla="*/ 0 h 1804721"/>
              <a:gd name="connsiteX3" fmla="*/ 2363363 w 2363363"/>
              <a:gd name="connsiteY3" fmla="*/ 1436421 h 1804721"/>
              <a:gd name="connsiteX4" fmla="*/ 524911 w 2363363"/>
              <a:gd name="connsiteY4" fmla="*/ 1804721 h 1804721"/>
              <a:gd name="connsiteX0" fmla="*/ 524911 w 2466117"/>
              <a:gd name="connsiteY0" fmla="*/ 1804721 h 1804721"/>
              <a:gd name="connsiteX1" fmla="*/ 0 w 2466117"/>
              <a:gd name="connsiteY1" fmla="*/ 285219 h 1804721"/>
              <a:gd name="connsiteX2" fmla="*/ 1938152 w 2466117"/>
              <a:gd name="connsiteY2" fmla="*/ 0 h 1804721"/>
              <a:gd name="connsiteX3" fmla="*/ 2466117 w 2466117"/>
              <a:gd name="connsiteY3" fmla="*/ 1361016 h 1804721"/>
              <a:gd name="connsiteX4" fmla="*/ 524911 w 2466117"/>
              <a:gd name="connsiteY4" fmla="*/ 1804721 h 1804721"/>
              <a:gd name="connsiteX0" fmla="*/ 476557 w 2466117"/>
              <a:gd name="connsiteY0" fmla="*/ 1653910 h 1653910"/>
              <a:gd name="connsiteX1" fmla="*/ 0 w 2466117"/>
              <a:gd name="connsiteY1" fmla="*/ 285219 h 1653910"/>
              <a:gd name="connsiteX2" fmla="*/ 1938152 w 2466117"/>
              <a:gd name="connsiteY2" fmla="*/ 0 h 1653910"/>
              <a:gd name="connsiteX3" fmla="*/ 2466117 w 2466117"/>
              <a:gd name="connsiteY3" fmla="*/ 1361016 h 1653910"/>
              <a:gd name="connsiteX4" fmla="*/ 476557 w 2466117"/>
              <a:gd name="connsiteY4" fmla="*/ 1653910 h 165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117" h="1653910">
                <a:moveTo>
                  <a:pt x="476557" y="1653910"/>
                </a:moveTo>
                <a:lnTo>
                  <a:pt x="0" y="285219"/>
                </a:lnTo>
                <a:lnTo>
                  <a:pt x="1938152" y="0"/>
                </a:lnTo>
                <a:lnTo>
                  <a:pt x="2466117" y="1361016"/>
                </a:lnTo>
                <a:lnTo>
                  <a:pt x="476557" y="1653910"/>
                </a:ln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Parallelogram 6144"/>
          <p:cNvSpPr/>
          <p:nvPr/>
        </p:nvSpPr>
        <p:spPr bwMode="auto">
          <a:xfrm>
            <a:off x="2086288" y="3097509"/>
            <a:ext cx="441832" cy="448212"/>
          </a:xfrm>
          <a:custGeom>
            <a:avLst/>
            <a:gdLst>
              <a:gd name="connsiteX0" fmla="*/ 0 w 1216152"/>
              <a:gd name="connsiteY0" fmla="*/ 914400 h 914400"/>
              <a:gd name="connsiteX1" fmla="*/ 228600 w 1216152"/>
              <a:gd name="connsiteY1" fmla="*/ 0 h 914400"/>
              <a:gd name="connsiteX2" fmla="*/ 1216152 w 1216152"/>
              <a:gd name="connsiteY2" fmla="*/ 0 h 914400"/>
              <a:gd name="connsiteX3" fmla="*/ 987552 w 1216152"/>
              <a:gd name="connsiteY3" fmla="*/ 914400 h 914400"/>
              <a:gd name="connsiteX4" fmla="*/ 0 w 1216152"/>
              <a:gd name="connsiteY4" fmla="*/ 914400 h 914400"/>
              <a:gd name="connsiteX0" fmla="*/ 0 w 1952752"/>
              <a:gd name="connsiteY0" fmla="*/ 1219200 h 1219200"/>
              <a:gd name="connsiteX1" fmla="*/ 228600 w 1952752"/>
              <a:gd name="connsiteY1" fmla="*/ 304800 h 1219200"/>
              <a:gd name="connsiteX2" fmla="*/ 1952752 w 1952752"/>
              <a:gd name="connsiteY2" fmla="*/ 0 h 1219200"/>
              <a:gd name="connsiteX3" fmla="*/ 987552 w 1952752"/>
              <a:gd name="connsiteY3" fmla="*/ 1219200 h 1219200"/>
              <a:gd name="connsiteX4" fmla="*/ 0 w 1952752"/>
              <a:gd name="connsiteY4" fmla="*/ 1219200 h 1219200"/>
              <a:gd name="connsiteX0" fmla="*/ 0 w 2473452"/>
              <a:gd name="connsiteY0" fmla="*/ 1219200 h 1511300"/>
              <a:gd name="connsiteX1" fmla="*/ 228600 w 2473452"/>
              <a:gd name="connsiteY1" fmla="*/ 304800 h 1511300"/>
              <a:gd name="connsiteX2" fmla="*/ 1952752 w 2473452"/>
              <a:gd name="connsiteY2" fmla="*/ 0 h 1511300"/>
              <a:gd name="connsiteX3" fmla="*/ 2473452 w 2473452"/>
              <a:gd name="connsiteY3" fmla="*/ 1511300 h 1511300"/>
              <a:gd name="connsiteX4" fmla="*/ 0 w 2473452"/>
              <a:gd name="connsiteY4" fmla="*/ 1219200 h 1511300"/>
              <a:gd name="connsiteX0" fmla="*/ 457200 w 2244852"/>
              <a:gd name="connsiteY0" fmla="*/ 1816100 h 1816100"/>
              <a:gd name="connsiteX1" fmla="*/ 0 w 2244852"/>
              <a:gd name="connsiteY1" fmla="*/ 304800 h 1816100"/>
              <a:gd name="connsiteX2" fmla="*/ 1724152 w 2244852"/>
              <a:gd name="connsiteY2" fmla="*/ 0 h 1816100"/>
              <a:gd name="connsiteX3" fmla="*/ 2244852 w 2244852"/>
              <a:gd name="connsiteY3" fmla="*/ 1511300 h 1816100"/>
              <a:gd name="connsiteX4" fmla="*/ 457200 w 2244852"/>
              <a:gd name="connsiteY4" fmla="*/ 1816100 h 1816100"/>
              <a:gd name="connsiteX0" fmla="*/ 406400 w 2244852"/>
              <a:gd name="connsiteY0" fmla="*/ 1879600 h 1879600"/>
              <a:gd name="connsiteX1" fmla="*/ 0 w 2244852"/>
              <a:gd name="connsiteY1" fmla="*/ 304800 h 1879600"/>
              <a:gd name="connsiteX2" fmla="*/ 1724152 w 2244852"/>
              <a:gd name="connsiteY2" fmla="*/ 0 h 1879600"/>
              <a:gd name="connsiteX3" fmla="*/ 2244852 w 2244852"/>
              <a:gd name="connsiteY3" fmla="*/ 1511300 h 1879600"/>
              <a:gd name="connsiteX4" fmla="*/ 406400 w 2244852"/>
              <a:gd name="connsiteY4" fmla="*/ 1879600 h 1879600"/>
              <a:gd name="connsiteX0" fmla="*/ 482600 w 2321052"/>
              <a:gd name="connsiteY0" fmla="*/ 1879600 h 1879600"/>
              <a:gd name="connsiteX1" fmla="*/ 0 w 2321052"/>
              <a:gd name="connsiteY1" fmla="*/ 304800 h 1879600"/>
              <a:gd name="connsiteX2" fmla="*/ 1800352 w 2321052"/>
              <a:gd name="connsiteY2" fmla="*/ 0 h 1879600"/>
              <a:gd name="connsiteX3" fmla="*/ 2321052 w 2321052"/>
              <a:gd name="connsiteY3" fmla="*/ 1511300 h 1879600"/>
              <a:gd name="connsiteX4" fmla="*/ 482600 w 2321052"/>
              <a:gd name="connsiteY4" fmla="*/ 1879600 h 1879600"/>
              <a:gd name="connsiteX0" fmla="*/ 482600 w 2321052"/>
              <a:gd name="connsiteY0" fmla="*/ 1930400 h 1930400"/>
              <a:gd name="connsiteX1" fmla="*/ 0 w 2321052"/>
              <a:gd name="connsiteY1" fmla="*/ 355600 h 1930400"/>
              <a:gd name="connsiteX2" fmla="*/ 1774952 w 2321052"/>
              <a:gd name="connsiteY2" fmla="*/ 0 h 1930400"/>
              <a:gd name="connsiteX3" fmla="*/ 2321052 w 2321052"/>
              <a:gd name="connsiteY3" fmla="*/ 1562100 h 1930400"/>
              <a:gd name="connsiteX4" fmla="*/ 482600 w 2321052"/>
              <a:gd name="connsiteY4" fmla="*/ 1930400 h 1930400"/>
              <a:gd name="connsiteX0" fmla="*/ 524911 w 2363363"/>
              <a:gd name="connsiteY0" fmla="*/ 1930400 h 1930400"/>
              <a:gd name="connsiteX1" fmla="*/ 0 w 2363363"/>
              <a:gd name="connsiteY1" fmla="*/ 410898 h 1930400"/>
              <a:gd name="connsiteX2" fmla="*/ 1817263 w 2363363"/>
              <a:gd name="connsiteY2" fmla="*/ 0 h 1930400"/>
              <a:gd name="connsiteX3" fmla="*/ 2363363 w 2363363"/>
              <a:gd name="connsiteY3" fmla="*/ 1562100 h 1930400"/>
              <a:gd name="connsiteX4" fmla="*/ 524911 w 2363363"/>
              <a:gd name="connsiteY4" fmla="*/ 1930400 h 1930400"/>
              <a:gd name="connsiteX0" fmla="*/ 524911 w 2363363"/>
              <a:gd name="connsiteY0" fmla="*/ 1804721 h 1804721"/>
              <a:gd name="connsiteX1" fmla="*/ 0 w 2363363"/>
              <a:gd name="connsiteY1" fmla="*/ 285219 h 1804721"/>
              <a:gd name="connsiteX2" fmla="*/ 1938152 w 2363363"/>
              <a:gd name="connsiteY2" fmla="*/ 0 h 1804721"/>
              <a:gd name="connsiteX3" fmla="*/ 2363363 w 2363363"/>
              <a:gd name="connsiteY3" fmla="*/ 1436421 h 1804721"/>
              <a:gd name="connsiteX4" fmla="*/ 524911 w 2363363"/>
              <a:gd name="connsiteY4" fmla="*/ 1804721 h 1804721"/>
              <a:gd name="connsiteX0" fmla="*/ 524911 w 2466117"/>
              <a:gd name="connsiteY0" fmla="*/ 1804721 h 1804721"/>
              <a:gd name="connsiteX1" fmla="*/ 0 w 2466117"/>
              <a:gd name="connsiteY1" fmla="*/ 285219 h 1804721"/>
              <a:gd name="connsiteX2" fmla="*/ 1938152 w 2466117"/>
              <a:gd name="connsiteY2" fmla="*/ 0 h 1804721"/>
              <a:gd name="connsiteX3" fmla="*/ 2466117 w 2466117"/>
              <a:gd name="connsiteY3" fmla="*/ 1361016 h 1804721"/>
              <a:gd name="connsiteX4" fmla="*/ 524911 w 2466117"/>
              <a:gd name="connsiteY4" fmla="*/ 1804721 h 1804721"/>
              <a:gd name="connsiteX0" fmla="*/ 476557 w 2466117"/>
              <a:gd name="connsiteY0" fmla="*/ 1653910 h 1653910"/>
              <a:gd name="connsiteX1" fmla="*/ 0 w 2466117"/>
              <a:gd name="connsiteY1" fmla="*/ 285219 h 1653910"/>
              <a:gd name="connsiteX2" fmla="*/ 1938152 w 2466117"/>
              <a:gd name="connsiteY2" fmla="*/ 0 h 1653910"/>
              <a:gd name="connsiteX3" fmla="*/ 2466117 w 2466117"/>
              <a:gd name="connsiteY3" fmla="*/ 1361016 h 1653910"/>
              <a:gd name="connsiteX4" fmla="*/ 476557 w 2466117"/>
              <a:gd name="connsiteY4" fmla="*/ 1653910 h 165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117" h="1653910">
                <a:moveTo>
                  <a:pt x="476557" y="1653910"/>
                </a:moveTo>
                <a:lnTo>
                  <a:pt x="0" y="285219"/>
                </a:lnTo>
                <a:lnTo>
                  <a:pt x="1938152" y="0"/>
                </a:lnTo>
                <a:lnTo>
                  <a:pt x="2466117" y="1361016"/>
                </a:lnTo>
                <a:lnTo>
                  <a:pt x="476557" y="1653910"/>
                </a:ln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Parallelogram 6144"/>
          <p:cNvSpPr/>
          <p:nvPr/>
        </p:nvSpPr>
        <p:spPr bwMode="auto">
          <a:xfrm>
            <a:off x="2041856" y="1918617"/>
            <a:ext cx="952451" cy="768030"/>
          </a:xfrm>
          <a:custGeom>
            <a:avLst/>
            <a:gdLst>
              <a:gd name="connsiteX0" fmla="*/ 0 w 1216152"/>
              <a:gd name="connsiteY0" fmla="*/ 914400 h 914400"/>
              <a:gd name="connsiteX1" fmla="*/ 228600 w 1216152"/>
              <a:gd name="connsiteY1" fmla="*/ 0 h 914400"/>
              <a:gd name="connsiteX2" fmla="*/ 1216152 w 1216152"/>
              <a:gd name="connsiteY2" fmla="*/ 0 h 914400"/>
              <a:gd name="connsiteX3" fmla="*/ 987552 w 1216152"/>
              <a:gd name="connsiteY3" fmla="*/ 914400 h 914400"/>
              <a:gd name="connsiteX4" fmla="*/ 0 w 1216152"/>
              <a:gd name="connsiteY4" fmla="*/ 914400 h 914400"/>
              <a:gd name="connsiteX0" fmla="*/ 0 w 1952752"/>
              <a:gd name="connsiteY0" fmla="*/ 1219200 h 1219200"/>
              <a:gd name="connsiteX1" fmla="*/ 228600 w 1952752"/>
              <a:gd name="connsiteY1" fmla="*/ 304800 h 1219200"/>
              <a:gd name="connsiteX2" fmla="*/ 1952752 w 1952752"/>
              <a:gd name="connsiteY2" fmla="*/ 0 h 1219200"/>
              <a:gd name="connsiteX3" fmla="*/ 987552 w 1952752"/>
              <a:gd name="connsiteY3" fmla="*/ 1219200 h 1219200"/>
              <a:gd name="connsiteX4" fmla="*/ 0 w 1952752"/>
              <a:gd name="connsiteY4" fmla="*/ 1219200 h 1219200"/>
              <a:gd name="connsiteX0" fmla="*/ 0 w 2473452"/>
              <a:gd name="connsiteY0" fmla="*/ 1219200 h 1511300"/>
              <a:gd name="connsiteX1" fmla="*/ 228600 w 2473452"/>
              <a:gd name="connsiteY1" fmla="*/ 304800 h 1511300"/>
              <a:gd name="connsiteX2" fmla="*/ 1952752 w 2473452"/>
              <a:gd name="connsiteY2" fmla="*/ 0 h 1511300"/>
              <a:gd name="connsiteX3" fmla="*/ 2473452 w 2473452"/>
              <a:gd name="connsiteY3" fmla="*/ 1511300 h 1511300"/>
              <a:gd name="connsiteX4" fmla="*/ 0 w 2473452"/>
              <a:gd name="connsiteY4" fmla="*/ 1219200 h 1511300"/>
              <a:gd name="connsiteX0" fmla="*/ 457200 w 2244852"/>
              <a:gd name="connsiteY0" fmla="*/ 1816100 h 1816100"/>
              <a:gd name="connsiteX1" fmla="*/ 0 w 2244852"/>
              <a:gd name="connsiteY1" fmla="*/ 304800 h 1816100"/>
              <a:gd name="connsiteX2" fmla="*/ 1724152 w 2244852"/>
              <a:gd name="connsiteY2" fmla="*/ 0 h 1816100"/>
              <a:gd name="connsiteX3" fmla="*/ 2244852 w 2244852"/>
              <a:gd name="connsiteY3" fmla="*/ 1511300 h 1816100"/>
              <a:gd name="connsiteX4" fmla="*/ 457200 w 2244852"/>
              <a:gd name="connsiteY4" fmla="*/ 1816100 h 1816100"/>
              <a:gd name="connsiteX0" fmla="*/ 406400 w 2244852"/>
              <a:gd name="connsiteY0" fmla="*/ 1879600 h 1879600"/>
              <a:gd name="connsiteX1" fmla="*/ 0 w 2244852"/>
              <a:gd name="connsiteY1" fmla="*/ 304800 h 1879600"/>
              <a:gd name="connsiteX2" fmla="*/ 1724152 w 2244852"/>
              <a:gd name="connsiteY2" fmla="*/ 0 h 1879600"/>
              <a:gd name="connsiteX3" fmla="*/ 2244852 w 2244852"/>
              <a:gd name="connsiteY3" fmla="*/ 1511300 h 1879600"/>
              <a:gd name="connsiteX4" fmla="*/ 406400 w 2244852"/>
              <a:gd name="connsiteY4" fmla="*/ 1879600 h 1879600"/>
              <a:gd name="connsiteX0" fmla="*/ 482600 w 2321052"/>
              <a:gd name="connsiteY0" fmla="*/ 1879600 h 1879600"/>
              <a:gd name="connsiteX1" fmla="*/ 0 w 2321052"/>
              <a:gd name="connsiteY1" fmla="*/ 304800 h 1879600"/>
              <a:gd name="connsiteX2" fmla="*/ 1800352 w 2321052"/>
              <a:gd name="connsiteY2" fmla="*/ 0 h 1879600"/>
              <a:gd name="connsiteX3" fmla="*/ 2321052 w 2321052"/>
              <a:gd name="connsiteY3" fmla="*/ 1511300 h 1879600"/>
              <a:gd name="connsiteX4" fmla="*/ 482600 w 2321052"/>
              <a:gd name="connsiteY4" fmla="*/ 1879600 h 1879600"/>
              <a:gd name="connsiteX0" fmla="*/ 482600 w 2321052"/>
              <a:gd name="connsiteY0" fmla="*/ 1930400 h 1930400"/>
              <a:gd name="connsiteX1" fmla="*/ 0 w 2321052"/>
              <a:gd name="connsiteY1" fmla="*/ 355600 h 1930400"/>
              <a:gd name="connsiteX2" fmla="*/ 1774952 w 2321052"/>
              <a:gd name="connsiteY2" fmla="*/ 0 h 1930400"/>
              <a:gd name="connsiteX3" fmla="*/ 2321052 w 2321052"/>
              <a:gd name="connsiteY3" fmla="*/ 1562100 h 1930400"/>
              <a:gd name="connsiteX4" fmla="*/ 482600 w 2321052"/>
              <a:gd name="connsiteY4" fmla="*/ 1930400 h 1930400"/>
              <a:gd name="connsiteX0" fmla="*/ 524911 w 2363363"/>
              <a:gd name="connsiteY0" fmla="*/ 1930400 h 1930400"/>
              <a:gd name="connsiteX1" fmla="*/ 0 w 2363363"/>
              <a:gd name="connsiteY1" fmla="*/ 410898 h 1930400"/>
              <a:gd name="connsiteX2" fmla="*/ 1817263 w 2363363"/>
              <a:gd name="connsiteY2" fmla="*/ 0 h 1930400"/>
              <a:gd name="connsiteX3" fmla="*/ 2363363 w 2363363"/>
              <a:gd name="connsiteY3" fmla="*/ 1562100 h 1930400"/>
              <a:gd name="connsiteX4" fmla="*/ 524911 w 2363363"/>
              <a:gd name="connsiteY4" fmla="*/ 1930400 h 1930400"/>
              <a:gd name="connsiteX0" fmla="*/ 524911 w 2363363"/>
              <a:gd name="connsiteY0" fmla="*/ 1804721 h 1804721"/>
              <a:gd name="connsiteX1" fmla="*/ 0 w 2363363"/>
              <a:gd name="connsiteY1" fmla="*/ 285219 h 1804721"/>
              <a:gd name="connsiteX2" fmla="*/ 1938152 w 2363363"/>
              <a:gd name="connsiteY2" fmla="*/ 0 h 1804721"/>
              <a:gd name="connsiteX3" fmla="*/ 2363363 w 2363363"/>
              <a:gd name="connsiteY3" fmla="*/ 1436421 h 1804721"/>
              <a:gd name="connsiteX4" fmla="*/ 524911 w 2363363"/>
              <a:gd name="connsiteY4" fmla="*/ 1804721 h 1804721"/>
              <a:gd name="connsiteX0" fmla="*/ 524911 w 2466117"/>
              <a:gd name="connsiteY0" fmla="*/ 1804721 h 1804721"/>
              <a:gd name="connsiteX1" fmla="*/ 0 w 2466117"/>
              <a:gd name="connsiteY1" fmla="*/ 285219 h 1804721"/>
              <a:gd name="connsiteX2" fmla="*/ 1938152 w 2466117"/>
              <a:gd name="connsiteY2" fmla="*/ 0 h 1804721"/>
              <a:gd name="connsiteX3" fmla="*/ 2466117 w 2466117"/>
              <a:gd name="connsiteY3" fmla="*/ 1361016 h 1804721"/>
              <a:gd name="connsiteX4" fmla="*/ 524911 w 2466117"/>
              <a:gd name="connsiteY4" fmla="*/ 1804721 h 1804721"/>
              <a:gd name="connsiteX0" fmla="*/ 476557 w 2466117"/>
              <a:gd name="connsiteY0" fmla="*/ 1653910 h 1653910"/>
              <a:gd name="connsiteX1" fmla="*/ 0 w 2466117"/>
              <a:gd name="connsiteY1" fmla="*/ 285219 h 1653910"/>
              <a:gd name="connsiteX2" fmla="*/ 1938152 w 2466117"/>
              <a:gd name="connsiteY2" fmla="*/ 0 h 1653910"/>
              <a:gd name="connsiteX3" fmla="*/ 2466117 w 2466117"/>
              <a:gd name="connsiteY3" fmla="*/ 1361016 h 1653910"/>
              <a:gd name="connsiteX4" fmla="*/ 476557 w 2466117"/>
              <a:gd name="connsiteY4" fmla="*/ 1653910 h 165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117" h="1653910">
                <a:moveTo>
                  <a:pt x="476557" y="1653910"/>
                </a:moveTo>
                <a:lnTo>
                  <a:pt x="0" y="285219"/>
                </a:lnTo>
                <a:lnTo>
                  <a:pt x="1938152" y="0"/>
                </a:lnTo>
                <a:lnTo>
                  <a:pt x="2466117" y="1361016"/>
                </a:lnTo>
                <a:lnTo>
                  <a:pt x="476557" y="1653910"/>
                </a:ln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Parallelogram 6144"/>
          <p:cNvSpPr/>
          <p:nvPr/>
        </p:nvSpPr>
        <p:spPr bwMode="auto">
          <a:xfrm rot="21314018">
            <a:off x="1492046" y="1521807"/>
            <a:ext cx="1291256" cy="437895"/>
          </a:xfrm>
          <a:custGeom>
            <a:avLst/>
            <a:gdLst>
              <a:gd name="connsiteX0" fmla="*/ 0 w 1216152"/>
              <a:gd name="connsiteY0" fmla="*/ 914400 h 914400"/>
              <a:gd name="connsiteX1" fmla="*/ 228600 w 1216152"/>
              <a:gd name="connsiteY1" fmla="*/ 0 h 914400"/>
              <a:gd name="connsiteX2" fmla="*/ 1216152 w 1216152"/>
              <a:gd name="connsiteY2" fmla="*/ 0 h 914400"/>
              <a:gd name="connsiteX3" fmla="*/ 987552 w 1216152"/>
              <a:gd name="connsiteY3" fmla="*/ 914400 h 914400"/>
              <a:gd name="connsiteX4" fmla="*/ 0 w 1216152"/>
              <a:gd name="connsiteY4" fmla="*/ 914400 h 914400"/>
              <a:gd name="connsiteX0" fmla="*/ 0 w 1952752"/>
              <a:gd name="connsiteY0" fmla="*/ 1219200 h 1219200"/>
              <a:gd name="connsiteX1" fmla="*/ 228600 w 1952752"/>
              <a:gd name="connsiteY1" fmla="*/ 304800 h 1219200"/>
              <a:gd name="connsiteX2" fmla="*/ 1952752 w 1952752"/>
              <a:gd name="connsiteY2" fmla="*/ 0 h 1219200"/>
              <a:gd name="connsiteX3" fmla="*/ 987552 w 1952752"/>
              <a:gd name="connsiteY3" fmla="*/ 1219200 h 1219200"/>
              <a:gd name="connsiteX4" fmla="*/ 0 w 1952752"/>
              <a:gd name="connsiteY4" fmla="*/ 1219200 h 1219200"/>
              <a:gd name="connsiteX0" fmla="*/ 0 w 2473452"/>
              <a:gd name="connsiteY0" fmla="*/ 1219200 h 1511300"/>
              <a:gd name="connsiteX1" fmla="*/ 228600 w 2473452"/>
              <a:gd name="connsiteY1" fmla="*/ 304800 h 1511300"/>
              <a:gd name="connsiteX2" fmla="*/ 1952752 w 2473452"/>
              <a:gd name="connsiteY2" fmla="*/ 0 h 1511300"/>
              <a:gd name="connsiteX3" fmla="*/ 2473452 w 2473452"/>
              <a:gd name="connsiteY3" fmla="*/ 1511300 h 1511300"/>
              <a:gd name="connsiteX4" fmla="*/ 0 w 2473452"/>
              <a:gd name="connsiteY4" fmla="*/ 1219200 h 1511300"/>
              <a:gd name="connsiteX0" fmla="*/ 457200 w 2244852"/>
              <a:gd name="connsiteY0" fmla="*/ 1816100 h 1816100"/>
              <a:gd name="connsiteX1" fmla="*/ 0 w 2244852"/>
              <a:gd name="connsiteY1" fmla="*/ 304800 h 1816100"/>
              <a:gd name="connsiteX2" fmla="*/ 1724152 w 2244852"/>
              <a:gd name="connsiteY2" fmla="*/ 0 h 1816100"/>
              <a:gd name="connsiteX3" fmla="*/ 2244852 w 2244852"/>
              <a:gd name="connsiteY3" fmla="*/ 1511300 h 1816100"/>
              <a:gd name="connsiteX4" fmla="*/ 457200 w 2244852"/>
              <a:gd name="connsiteY4" fmla="*/ 1816100 h 1816100"/>
              <a:gd name="connsiteX0" fmla="*/ 406400 w 2244852"/>
              <a:gd name="connsiteY0" fmla="*/ 1879600 h 1879600"/>
              <a:gd name="connsiteX1" fmla="*/ 0 w 2244852"/>
              <a:gd name="connsiteY1" fmla="*/ 304800 h 1879600"/>
              <a:gd name="connsiteX2" fmla="*/ 1724152 w 2244852"/>
              <a:gd name="connsiteY2" fmla="*/ 0 h 1879600"/>
              <a:gd name="connsiteX3" fmla="*/ 2244852 w 2244852"/>
              <a:gd name="connsiteY3" fmla="*/ 1511300 h 1879600"/>
              <a:gd name="connsiteX4" fmla="*/ 406400 w 2244852"/>
              <a:gd name="connsiteY4" fmla="*/ 1879600 h 1879600"/>
              <a:gd name="connsiteX0" fmla="*/ 482600 w 2321052"/>
              <a:gd name="connsiteY0" fmla="*/ 1879600 h 1879600"/>
              <a:gd name="connsiteX1" fmla="*/ 0 w 2321052"/>
              <a:gd name="connsiteY1" fmla="*/ 304800 h 1879600"/>
              <a:gd name="connsiteX2" fmla="*/ 1800352 w 2321052"/>
              <a:gd name="connsiteY2" fmla="*/ 0 h 1879600"/>
              <a:gd name="connsiteX3" fmla="*/ 2321052 w 2321052"/>
              <a:gd name="connsiteY3" fmla="*/ 1511300 h 1879600"/>
              <a:gd name="connsiteX4" fmla="*/ 482600 w 2321052"/>
              <a:gd name="connsiteY4" fmla="*/ 1879600 h 1879600"/>
              <a:gd name="connsiteX0" fmla="*/ 482600 w 2321052"/>
              <a:gd name="connsiteY0" fmla="*/ 1930400 h 1930400"/>
              <a:gd name="connsiteX1" fmla="*/ 0 w 2321052"/>
              <a:gd name="connsiteY1" fmla="*/ 355600 h 1930400"/>
              <a:gd name="connsiteX2" fmla="*/ 1774952 w 2321052"/>
              <a:gd name="connsiteY2" fmla="*/ 0 h 1930400"/>
              <a:gd name="connsiteX3" fmla="*/ 2321052 w 2321052"/>
              <a:gd name="connsiteY3" fmla="*/ 1562100 h 1930400"/>
              <a:gd name="connsiteX4" fmla="*/ 482600 w 2321052"/>
              <a:gd name="connsiteY4" fmla="*/ 1930400 h 1930400"/>
              <a:gd name="connsiteX0" fmla="*/ 524911 w 2363363"/>
              <a:gd name="connsiteY0" fmla="*/ 1930400 h 1930400"/>
              <a:gd name="connsiteX1" fmla="*/ 0 w 2363363"/>
              <a:gd name="connsiteY1" fmla="*/ 410898 h 1930400"/>
              <a:gd name="connsiteX2" fmla="*/ 1817263 w 2363363"/>
              <a:gd name="connsiteY2" fmla="*/ 0 h 1930400"/>
              <a:gd name="connsiteX3" fmla="*/ 2363363 w 2363363"/>
              <a:gd name="connsiteY3" fmla="*/ 1562100 h 1930400"/>
              <a:gd name="connsiteX4" fmla="*/ 524911 w 2363363"/>
              <a:gd name="connsiteY4" fmla="*/ 1930400 h 1930400"/>
              <a:gd name="connsiteX0" fmla="*/ 524911 w 2363363"/>
              <a:gd name="connsiteY0" fmla="*/ 1804721 h 1804721"/>
              <a:gd name="connsiteX1" fmla="*/ 0 w 2363363"/>
              <a:gd name="connsiteY1" fmla="*/ 285219 h 1804721"/>
              <a:gd name="connsiteX2" fmla="*/ 1938152 w 2363363"/>
              <a:gd name="connsiteY2" fmla="*/ 0 h 1804721"/>
              <a:gd name="connsiteX3" fmla="*/ 2363363 w 2363363"/>
              <a:gd name="connsiteY3" fmla="*/ 1436421 h 1804721"/>
              <a:gd name="connsiteX4" fmla="*/ 524911 w 2363363"/>
              <a:gd name="connsiteY4" fmla="*/ 1804721 h 1804721"/>
              <a:gd name="connsiteX0" fmla="*/ 524911 w 2466117"/>
              <a:gd name="connsiteY0" fmla="*/ 1804721 h 1804721"/>
              <a:gd name="connsiteX1" fmla="*/ 0 w 2466117"/>
              <a:gd name="connsiteY1" fmla="*/ 285219 h 1804721"/>
              <a:gd name="connsiteX2" fmla="*/ 1938152 w 2466117"/>
              <a:gd name="connsiteY2" fmla="*/ 0 h 1804721"/>
              <a:gd name="connsiteX3" fmla="*/ 2466117 w 2466117"/>
              <a:gd name="connsiteY3" fmla="*/ 1361016 h 1804721"/>
              <a:gd name="connsiteX4" fmla="*/ 524911 w 2466117"/>
              <a:gd name="connsiteY4" fmla="*/ 1804721 h 1804721"/>
              <a:gd name="connsiteX0" fmla="*/ 476557 w 2466117"/>
              <a:gd name="connsiteY0" fmla="*/ 1653910 h 1653910"/>
              <a:gd name="connsiteX1" fmla="*/ 0 w 2466117"/>
              <a:gd name="connsiteY1" fmla="*/ 285219 h 1653910"/>
              <a:gd name="connsiteX2" fmla="*/ 1938152 w 2466117"/>
              <a:gd name="connsiteY2" fmla="*/ 0 h 1653910"/>
              <a:gd name="connsiteX3" fmla="*/ 2466117 w 2466117"/>
              <a:gd name="connsiteY3" fmla="*/ 1361016 h 1653910"/>
              <a:gd name="connsiteX4" fmla="*/ 476557 w 2466117"/>
              <a:gd name="connsiteY4" fmla="*/ 1653910 h 1653910"/>
              <a:gd name="connsiteX0" fmla="*/ -1 w 2521276"/>
              <a:gd name="connsiteY0" fmla="*/ 1918204 h 1918204"/>
              <a:gd name="connsiteX1" fmla="*/ 55159 w 2521276"/>
              <a:gd name="connsiteY1" fmla="*/ 285219 h 1918204"/>
              <a:gd name="connsiteX2" fmla="*/ 1993311 w 2521276"/>
              <a:gd name="connsiteY2" fmla="*/ 0 h 1918204"/>
              <a:gd name="connsiteX3" fmla="*/ 2521276 w 2521276"/>
              <a:gd name="connsiteY3" fmla="*/ 1361016 h 1918204"/>
              <a:gd name="connsiteX4" fmla="*/ -1 w 2521276"/>
              <a:gd name="connsiteY4" fmla="*/ 1918204 h 1918204"/>
              <a:gd name="connsiteX0" fmla="*/ 1 w 2314000"/>
              <a:gd name="connsiteY0" fmla="*/ 1918204 h 1918204"/>
              <a:gd name="connsiteX1" fmla="*/ 55161 w 2314000"/>
              <a:gd name="connsiteY1" fmla="*/ 285219 h 1918204"/>
              <a:gd name="connsiteX2" fmla="*/ 1993313 w 2314000"/>
              <a:gd name="connsiteY2" fmla="*/ 0 h 1918204"/>
              <a:gd name="connsiteX3" fmla="*/ 2314001 w 2314000"/>
              <a:gd name="connsiteY3" fmla="*/ 1372001 h 1918204"/>
              <a:gd name="connsiteX4" fmla="*/ 1 w 2314000"/>
              <a:gd name="connsiteY4" fmla="*/ 1918204 h 191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000" h="1918204">
                <a:moveTo>
                  <a:pt x="1" y="1918204"/>
                </a:moveTo>
                <a:lnTo>
                  <a:pt x="55161" y="285219"/>
                </a:lnTo>
                <a:lnTo>
                  <a:pt x="1993313" y="0"/>
                </a:lnTo>
                <a:lnTo>
                  <a:pt x="2314001" y="1372001"/>
                </a:lnTo>
                <a:lnTo>
                  <a:pt x="1" y="1918204"/>
                </a:ln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90B443-7C71-4BAC-8FE6-AAB0A560543C}"/>
              </a:ext>
            </a:extLst>
          </p:cNvPr>
          <p:cNvSpPr txBox="1"/>
          <p:nvPr/>
        </p:nvSpPr>
        <p:spPr>
          <a:xfrm>
            <a:off x="87178" y="79272"/>
            <a:ext cx="8504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lelogram 6144">
            <a:extLst>
              <a:ext uri="{FF2B5EF4-FFF2-40B4-BE49-F238E27FC236}">
                <a16:creationId xmlns:a16="http://schemas.microsoft.com/office/drawing/2014/main" id="{6F4E36CD-5574-49E8-866D-BF317CCC968B}"/>
              </a:ext>
            </a:extLst>
          </p:cNvPr>
          <p:cNvSpPr/>
          <p:nvPr/>
        </p:nvSpPr>
        <p:spPr bwMode="auto">
          <a:xfrm>
            <a:off x="4778598" y="700887"/>
            <a:ext cx="952451" cy="768030"/>
          </a:xfrm>
          <a:custGeom>
            <a:avLst/>
            <a:gdLst>
              <a:gd name="connsiteX0" fmla="*/ 0 w 1216152"/>
              <a:gd name="connsiteY0" fmla="*/ 914400 h 914400"/>
              <a:gd name="connsiteX1" fmla="*/ 228600 w 1216152"/>
              <a:gd name="connsiteY1" fmla="*/ 0 h 914400"/>
              <a:gd name="connsiteX2" fmla="*/ 1216152 w 1216152"/>
              <a:gd name="connsiteY2" fmla="*/ 0 h 914400"/>
              <a:gd name="connsiteX3" fmla="*/ 987552 w 1216152"/>
              <a:gd name="connsiteY3" fmla="*/ 914400 h 914400"/>
              <a:gd name="connsiteX4" fmla="*/ 0 w 1216152"/>
              <a:gd name="connsiteY4" fmla="*/ 914400 h 914400"/>
              <a:gd name="connsiteX0" fmla="*/ 0 w 1952752"/>
              <a:gd name="connsiteY0" fmla="*/ 1219200 h 1219200"/>
              <a:gd name="connsiteX1" fmla="*/ 228600 w 1952752"/>
              <a:gd name="connsiteY1" fmla="*/ 304800 h 1219200"/>
              <a:gd name="connsiteX2" fmla="*/ 1952752 w 1952752"/>
              <a:gd name="connsiteY2" fmla="*/ 0 h 1219200"/>
              <a:gd name="connsiteX3" fmla="*/ 987552 w 1952752"/>
              <a:gd name="connsiteY3" fmla="*/ 1219200 h 1219200"/>
              <a:gd name="connsiteX4" fmla="*/ 0 w 1952752"/>
              <a:gd name="connsiteY4" fmla="*/ 1219200 h 1219200"/>
              <a:gd name="connsiteX0" fmla="*/ 0 w 2473452"/>
              <a:gd name="connsiteY0" fmla="*/ 1219200 h 1511300"/>
              <a:gd name="connsiteX1" fmla="*/ 228600 w 2473452"/>
              <a:gd name="connsiteY1" fmla="*/ 304800 h 1511300"/>
              <a:gd name="connsiteX2" fmla="*/ 1952752 w 2473452"/>
              <a:gd name="connsiteY2" fmla="*/ 0 h 1511300"/>
              <a:gd name="connsiteX3" fmla="*/ 2473452 w 2473452"/>
              <a:gd name="connsiteY3" fmla="*/ 1511300 h 1511300"/>
              <a:gd name="connsiteX4" fmla="*/ 0 w 2473452"/>
              <a:gd name="connsiteY4" fmla="*/ 1219200 h 1511300"/>
              <a:gd name="connsiteX0" fmla="*/ 457200 w 2244852"/>
              <a:gd name="connsiteY0" fmla="*/ 1816100 h 1816100"/>
              <a:gd name="connsiteX1" fmla="*/ 0 w 2244852"/>
              <a:gd name="connsiteY1" fmla="*/ 304800 h 1816100"/>
              <a:gd name="connsiteX2" fmla="*/ 1724152 w 2244852"/>
              <a:gd name="connsiteY2" fmla="*/ 0 h 1816100"/>
              <a:gd name="connsiteX3" fmla="*/ 2244852 w 2244852"/>
              <a:gd name="connsiteY3" fmla="*/ 1511300 h 1816100"/>
              <a:gd name="connsiteX4" fmla="*/ 457200 w 2244852"/>
              <a:gd name="connsiteY4" fmla="*/ 1816100 h 1816100"/>
              <a:gd name="connsiteX0" fmla="*/ 406400 w 2244852"/>
              <a:gd name="connsiteY0" fmla="*/ 1879600 h 1879600"/>
              <a:gd name="connsiteX1" fmla="*/ 0 w 2244852"/>
              <a:gd name="connsiteY1" fmla="*/ 304800 h 1879600"/>
              <a:gd name="connsiteX2" fmla="*/ 1724152 w 2244852"/>
              <a:gd name="connsiteY2" fmla="*/ 0 h 1879600"/>
              <a:gd name="connsiteX3" fmla="*/ 2244852 w 2244852"/>
              <a:gd name="connsiteY3" fmla="*/ 1511300 h 1879600"/>
              <a:gd name="connsiteX4" fmla="*/ 406400 w 2244852"/>
              <a:gd name="connsiteY4" fmla="*/ 1879600 h 1879600"/>
              <a:gd name="connsiteX0" fmla="*/ 482600 w 2321052"/>
              <a:gd name="connsiteY0" fmla="*/ 1879600 h 1879600"/>
              <a:gd name="connsiteX1" fmla="*/ 0 w 2321052"/>
              <a:gd name="connsiteY1" fmla="*/ 304800 h 1879600"/>
              <a:gd name="connsiteX2" fmla="*/ 1800352 w 2321052"/>
              <a:gd name="connsiteY2" fmla="*/ 0 h 1879600"/>
              <a:gd name="connsiteX3" fmla="*/ 2321052 w 2321052"/>
              <a:gd name="connsiteY3" fmla="*/ 1511300 h 1879600"/>
              <a:gd name="connsiteX4" fmla="*/ 482600 w 2321052"/>
              <a:gd name="connsiteY4" fmla="*/ 1879600 h 1879600"/>
              <a:gd name="connsiteX0" fmla="*/ 482600 w 2321052"/>
              <a:gd name="connsiteY0" fmla="*/ 1930400 h 1930400"/>
              <a:gd name="connsiteX1" fmla="*/ 0 w 2321052"/>
              <a:gd name="connsiteY1" fmla="*/ 355600 h 1930400"/>
              <a:gd name="connsiteX2" fmla="*/ 1774952 w 2321052"/>
              <a:gd name="connsiteY2" fmla="*/ 0 h 1930400"/>
              <a:gd name="connsiteX3" fmla="*/ 2321052 w 2321052"/>
              <a:gd name="connsiteY3" fmla="*/ 1562100 h 1930400"/>
              <a:gd name="connsiteX4" fmla="*/ 482600 w 2321052"/>
              <a:gd name="connsiteY4" fmla="*/ 1930400 h 1930400"/>
              <a:gd name="connsiteX0" fmla="*/ 524911 w 2363363"/>
              <a:gd name="connsiteY0" fmla="*/ 1930400 h 1930400"/>
              <a:gd name="connsiteX1" fmla="*/ 0 w 2363363"/>
              <a:gd name="connsiteY1" fmla="*/ 410898 h 1930400"/>
              <a:gd name="connsiteX2" fmla="*/ 1817263 w 2363363"/>
              <a:gd name="connsiteY2" fmla="*/ 0 h 1930400"/>
              <a:gd name="connsiteX3" fmla="*/ 2363363 w 2363363"/>
              <a:gd name="connsiteY3" fmla="*/ 1562100 h 1930400"/>
              <a:gd name="connsiteX4" fmla="*/ 524911 w 2363363"/>
              <a:gd name="connsiteY4" fmla="*/ 1930400 h 1930400"/>
              <a:gd name="connsiteX0" fmla="*/ 524911 w 2363363"/>
              <a:gd name="connsiteY0" fmla="*/ 1804721 h 1804721"/>
              <a:gd name="connsiteX1" fmla="*/ 0 w 2363363"/>
              <a:gd name="connsiteY1" fmla="*/ 285219 h 1804721"/>
              <a:gd name="connsiteX2" fmla="*/ 1938152 w 2363363"/>
              <a:gd name="connsiteY2" fmla="*/ 0 h 1804721"/>
              <a:gd name="connsiteX3" fmla="*/ 2363363 w 2363363"/>
              <a:gd name="connsiteY3" fmla="*/ 1436421 h 1804721"/>
              <a:gd name="connsiteX4" fmla="*/ 524911 w 2363363"/>
              <a:gd name="connsiteY4" fmla="*/ 1804721 h 1804721"/>
              <a:gd name="connsiteX0" fmla="*/ 524911 w 2466117"/>
              <a:gd name="connsiteY0" fmla="*/ 1804721 h 1804721"/>
              <a:gd name="connsiteX1" fmla="*/ 0 w 2466117"/>
              <a:gd name="connsiteY1" fmla="*/ 285219 h 1804721"/>
              <a:gd name="connsiteX2" fmla="*/ 1938152 w 2466117"/>
              <a:gd name="connsiteY2" fmla="*/ 0 h 1804721"/>
              <a:gd name="connsiteX3" fmla="*/ 2466117 w 2466117"/>
              <a:gd name="connsiteY3" fmla="*/ 1361016 h 1804721"/>
              <a:gd name="connsiteX4" fmla="*/ 524911 w 2466117"/>
              <a:gd name="connsiteY4" fmla="*/ 1804721 h 1804721"/>
              <a:gd name="connsiteX0" fmla="*/ 476557 w 2466117"/>
              <a:gd name="connsiteY0" fmla="*/ 1653910 h 1653910"/>
              <a:gd name="connsiteX1" fmla="*/ 0 w 2466117"/>
              <a:gd name="connsiteY1" fmla="*/ 285219 h 1653910"/>
              <a:gd name="connsiteX2" fmla="*/ 1938152 w 2466117"/>
              <a:gd name="connsiteY2" fmla="*/ 0 h 1653910"/>
              <a:gd name="connsiteX3" fmla="*/ 2466117 w 2466117"/>
              <a:gd name="connsiteY3" fmla="*/ 1361016 h 1653910"/>
              <a:gd name="connsiteX4" fmla="*/ 476557 w 2466117"/>
              <a:gd name="connsiteY4" fmla="*/ 1653910 h 165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117" h="1653910">
                <a:moveTo>
                  <a:pt x="476557" y="1653910"/>
                </a:moveTo>
                <a:lnTo>
                  <a:pt x="0" y="285219"/>
                </a:lnTo>
                <a:lnTo>
                  <a:pt x="1938152" y="0"/>
                </a:lnTo>
                <a:lnTo>
                  <a:pt x="2466117" y="1361016"/>
                </a:lnTo>
                <a:lnTo>
                  <a:pt x="476557" y="1653910"/>
                </a:ln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080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239ACEE6-9278-49F0-891B-608FC7CE5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15" y="143436"/>
            <a:ext cx="5608493" cy="5913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BB4A8D29-E0A0-4037-962D-EE4D28D51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43437"/>
            <a:ext cx="5608493" cy="570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0190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D94F8-8A8E-455F-94D6-36FECC3C3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Videos (Tom)</a:t>
            </a:r>
          </a:p>
        </p:txBody>
      </p:sp>
      <p:pic>
        <p:nvPicPr>
          <p:cNvPr id="3" name="Monsterd">
            <a:hlinkClick r:id="" action="ppaction://media"/>
            <a:extLst>
              <a:ext uri="{FF2B5EF4-FFF2-40B4-BE49-F238E27FC236}">
                <a16:creationId xmlns:a16="http://schemas.microsoft.com/office/drawing/2014/main" id="{67FAC301-4AAB-48CF-AD81-877D69BAF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0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5ABFB64E-5F0D-45AA-9C22-DB77423C9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01" y="328991"/>
            <a:ext cx="4385635" cy="555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02C17B61-2191-4052-A974-B11904218A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20"/>
          <a:stretch/>
        </p:blipFill>
        <p:spPr>
          <a:xfrm>
            <a:off x="4950983" y="328992"/>
            <a:ext cx="6894383" cy="4903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hlinkClick r:id="rId6"/>
            <a:extLst>
              <a:ext uri="{FF2B5EF4-FFF2-40B4-BE49-F238E27FC236}">
                <a16:creationId xmlns:a16="http://schemas.microsoft.com/office/drawing/2014/main" id="{A405CC2C-7F18-491F-8E5A-FAD0179CB9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314"/>
          <a:stretch/>
        </p:blipFill>
        <p:spPr>
          <a:xfrm>
            <a:off x="3020049" y="615292"/>
            <a:ext cx="5728569" cy="5913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A59B33-F4CC-4D66-81D4-A8916C5B2D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1518" y="918005"/>
            <a:ext cx="6894383" cy="524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101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wsu-production.s3.amazonaws.com/files/mb-148551453194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038" y="796194"/>
            <a:ext cx="9058537" cy="509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93191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WHITE TEMPLATE">
  <a:themeElements>
    <a:clrScheme name="BT - Dark Purple on white - green accents">
      <a:dk1>
        <a:srgbClr val="505050"/>
      </a:dk1>
      <a:lt1>
        <a:srgbClr val="FFFFFF"/>
      </a:lt1>
      <a:dk2>
        <a:srgbClr val="32145A"/>
      </a:dk2>
      <a:lt2>
        <a:srgbClr val="E7DCF4"/>
      </a:lt2>
      <a:accent1>
        <a:srgbClr val="32145A"/>
      </a:accent1>
      <a:accent2>
        <a:srgbClr val="5C2D91"/>
      </a:accent2>
      <a:accent3>
        <a:srgbClr val="107C10"/>
      </a:accent3>
      <a:accent4>
        <a:srgbClr val="0078D7"/>
      </a:accent4>
      <a:accent5>
        <a:srgbClr val="BAD80A"/>
      </a:accent5>
      <a:accent6>
        <a:srgbClr val="B4009E"/>
      </a:accent6>
      <a:hlink>
        <a:srgbClr val="5C2D91"/>
      </a:hlink>
      <a:folHlink>
        <a:srgbClr val="5C2D91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Edu_DARK_Purple_2016_1.potx" id="{5B514DCF-E69B-42A5-AD17-B4CBF04479EE}" vid="{A21D99CE-5E6B-4EF1-8D33-0F461E6DE55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935</Words>
  <Application>Microsoft Office PowerPoint</Application>
  <PresentationFormat>Widescreen</PresentationFormat>
  <Paragraphs>195</Paragraphs>
  <Slides>30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Consolas</vt:lpstr>
      <vt:lpstr>Segoe UI</vt:lpstr>
      <vt:lpstr>Segoe UI Light</vt:lpstr>
      <vt:lpstr>Wingdings</vt:lpstr>
      <vt:lpstr>Office Theme</vt:lpstr>
      <vt:lpstr>2_WHITE TEMPLATE</vt:lpstr>
      <vt:lpstr>1_Office Theme</vt:lpstr>
      <vt:lpstr>MicroCode: portable programming for physical computing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Videos (Tom)</vt:lpstr>
      <vt:lpstr>PowerPoint Presentation</vt:lpstr>
      <vt:lpstr>PowerPoint Presentation</vt:lpstr>
      <vt:lpstr>My Personal Interest in Physical Computing</vt:lpstr>
      <vt:lpstr>PowerPoint Presentation</vt:lpstr>
      <vt:lpstr>The Micro:bit Educational Foundation, 2016-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MicroCode</vt:lpstr>
      <vt:lpstr>MicroCode: https://aka.ms/microcode </vt:lpstr>
      <vt:lpstr>MicroCode Value Proposition</vt:lpstr>
      <vt:lpstr>Cursor-based editing </vt:lpstr>
      <vt:lpstr>Cursor practice</vt:lpstr>
      <vt:lpstr>Starting from scratch</vt:lpstr>
      <vt:lpstr>“Space Out”!</vt:lpstr>
      <vt:lpstr>Create second rule for micro:bit B button</vt:lpstr>
      <vt:lpstr>When… there is a micro:bit event …</vt:lpstr>
      <vt:lpstr>PowerPoint Presentation</vt:lpstr>
      <vt:lpstr>Do… perform a command/action</vt:lpstr>
      <vt:lpstr>Experience to date</vt:lpstr>
      <vt:lpstr>Commercial Availability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MicroCode: stand-alone micro:bit coding</dc:title>
  <dc:creator>Tom Ball (MSR)</dc:creator>
  <cp:lastModifiedBy>Tom Ball (MSR)</cp:lastModifiedBy>
  <cp:revision>2</cp:revision>
  <dcterms:created xsi:type="dcterms:W3CDTF">2023-06-22T18:02:46Z</dcterms:created>
  <dcterms:modified xsi:type="dcterms:W3CDTF">2025-02-21T19:54:32Z</dcterms:modified>
</cp:coreProperties>
</file>