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_rels/slideMaster40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6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7.xml.rels" ContentType="application/vnd.openxmlformats-package.relationships+xml"/>
  <Override PartName="/ppt/slideMasters/_rels/slideMaster28.xml.rels" ContentType="application/vnd.openxmlformats-package.relationships+xml"/>
  <Override PartName="/ppt/slideMasters/_rels/slideMaster29.xml.rels" ContentType="application/vnd.openxmlformats-package.relationships+xml"/>
  <Override PartName="/ppt/slideMasters/_rels/slideMaster30.xml.rels" ContentType="application/vnd.openxmlformats-package.relationships+xml"/>
  <Override PartName="/ppt/slideMasters/_rels/slideMaster31.xml.rels" ContentType="application/vnd.openxmlformats-package.relationships+xml"/>
  <Override PartName="/ppt/slideMasters/_rels/slideMaster32.xml.rels" ContentType="application/vnd.openxmlformats-package.relationships+xml"/>
  <Override PartName="/ppt/slideMasters/_rels/slideMaster33.xml.rels" ContentType="application/vnd.openxmlformats-package.relationships+xml"/>
  <Override PartName="/ppt/slideMasters/_rels/slideMaster34.xml.rels" ContentType="application/vnd.openxmlformats-package.relationships+xml"/>
  <Override PartName="/ppt/slideMasters/_rels/slideMaster35.xml.rels" ContentType="application/vnd.openxmlformats-package.relationships+xml"/>
  <Override PartName="/ppt/slideMasters/_rels/slideMaster36.xml.rels" ContentType="application/vnd.openxmlformats-package.relationships+xml"/>
  <Override PartName="/ppt/slideMasters/_rels/slideMaster37.xml.rels" ContentType="application/vnd.openxmlformats-package.relationships+xml"/>
  <Override PartName="/ppt/slideMasters/_rels/slideMaster38.xml.rels" ContentType="application/vnd.openxmlformats-package.relationships+xml"/>
  <Override PartName="/ppt/slideMasters/_rels/slideMaster39.xml.rels" ContentType="application/vnd.openxmlformats-package.relationships+xml"/>
  <Override PartName="/ppt/theme/theme26.xml" ContentType="application/vnd.openxmlformats-officedocument.theme+xml"/>
  <Override PartName="/ppt/theme/theme1.xml" ContentType="application/vnd.openxmlformats-officedocument.theme+xml"/>
  <Override PartName="/ppt/theme/theme27.xml" ContentType="application/vnd.openxmlformats-officedocument.theme+xml"/>
  <Override PartName="/ppt/theme/theme2.xml" ContentType="application/vnd.openxmlformats-officedocument.theme+xml"/>
  <Override PartName="/ppt/theme/theme28.xml" ContentType="application/vnd.openxmlformats-officedocument.theme+xml"/>
  <Override PartName="/ppt/theme/theme3.xml" ContentType="application/vnd.openxmlformats-officedocument.theme+xml"/>
  <Override PartName="/ppt/theme/theme29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40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media/image1.png" ContentType="image/png"/>
  <Override PartName="/ppt/media/image2.jpeg" ContentType="image/jpeg"/>
  <Override PartName="/ppt/media/image8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9.png" ContentType="image/png"/>
  <Override PartName="/ppt/media/image10.png" ContentType="image/png"/>
  <Override PartName="/ppt/media/image11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  <p:sldMasterId id="2147483704" r:id="rId26"/>
    <p:sldMasterId id="2147483706" r:id="rId27"/>
    <p:sldMasterId id="2147483708" r:id="rId28"/>
    <p:sldMasterId id="2147483710" r:id="rId29"/>
    <p:sldMasterId id="2147483712" r:id="rId30"/>
    <p:sldMasterId id="2147483714" r:id="rId31"/>
    <p:sldMasterId id="2147483716" r:id="rId32"/>
    <p:sldMasterId id="2147483718" r:id="rId33"/>
    <p:sldMasterId id="2147483720" r:id="rId34"/>
    <p:sldMasterId id="2147483722" r:id="rId35"/>
    <p:sldMasterId id="2147483724" r:id="rId36"/>
    <p:sldMasterId id="2147483726" r:id="rId37"/>
    <p:sldMasterId id="2147483728" r:id="rId38"/>
    <p:sldMasterId id="2147483730" r:id="rId39"/>
    <p:sldMasterId id="2147483732" r:id="rId40"/>
    <p:sldMasterId id="2147483734" r:id="rId41"/>
  </p:sldMasterIdLst>
  <p:sldIdLst>
    <p:sldId id="256" r:id="rId42"/>
    <p:sldId id="257" r:id="rId43"/>
    <p:sldId id="258" r:id="rId44"/>
    <p:sldId id="259" r:id="rId45"/>
    <p:sldId id="260" r:id="rId46"/>
    <p:sldId id="261" r:id="rId47"/>
    <p:sldId id="262" r:id="rId48"/>
    <p:sldId id="263" r:id="rId49"/>
    <p:sldId id="264" r:id="rId50"/>
    <p:sldId id="265" r:id="rId51"/>
    <p:sldId id="266" r:id="rId52"/>
    <p:sldId id="267" r:id="rId53"/>
    <p:sldId id="268" r:id="rId54"/>
    <p:sldId id="269" r:id="rId55"/>
    <p:sldId id="270" r:id="rId56"/>
    <p:sldId id="271" r:id="rId57"/>
    <p:sldId id="272" r:id="rId58"/>
    <p:sldId id="273" r:id="rId59"/>
    <p:sldId id="274" r:id="rId60"/>
    <p:sldId id="275" r:id="rId61"/>
  </p:sldIdLst>
  <p:sldSz cx="9144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slideMaster" Target="slideMasters/slideMaster26.xml"/><Relationship Id="rId28" Type="http://schemas.openxmlformats.org/officeDocument/2006/relationships/slideMaster" Target="slideMasters/slideMaster27.xml"/><Relationship Id="rId29" Type="http://schemas.openxmlformats.org/officeDocument/2006/relationships/slideMaster" Target="slideMasters/slideMaster28.xml"/><Relationship Id="rId30" Type="http://schemas.openxmlformats.org/officeDocument/2006/relationships/slideMaster" Target="slideMasters/slideMaster29.xml"/><Relationship Id="rId31" Type="http://schemas.openxmlformats.org/officeDocument/2006/relationships/slideMaster" Target="slideMasters/slideMaster30.xml"/><Relationship Id="rId32" Type="http://schemas.openxmlformats.org/officeDocument/2006/relationships/slideMaster" Target="slideMasters/slideMaster31.xml"/><Relationship Id="rId33" Type="http://schemas.openxmlformats.org/officeDocument/2006/relationships/slideMaster" Target="slideMasters/slideMaster32.xml"/><Relationship Id="rId34" Type="http://schemas.openxmlformats.org/officeDocument/2006/relationships/slideMaster" Target="slideMasters/slideMaster33.xml"/><Relationship Id="rId35" Type="http://schemas.openxmlformats.org/officeDocument/2006/relationships/slideMaster" Target="slideMasters/slideMaster34.xml"/><Relationship Id="rId36" Type="http://schemas.openxmlformats.org/officeDocument/2006/relationships/slideMaster" Target="slideMasters/slideMaster35.xml"/><Relationship Id="rId37" Type="http://schemas.openxmlformats.org/officeDocument/2006/relationships/slideMaster" Target="slideMasters/slideMaster36.xml"/><Relationship Id="rId38" Type="http://schemas.openxmlformats.org/officeDocument/2006/relationships/slideMaster" Target="slideMasters/slideMaster37.xml"/><Relationship Id="rId39" Type="http://schemas.openxmlformats.org/officeDocument/2006/relationships/slideMaster" Target="slideMasters/slideMaster38.xml"/><Relationship Id="rId40" Type="http://schemas.openxmlformats.org/officeDocument/2006/relationships/slideMaster" Target="slideMasters/slideMaster39.xml"/><Relationship Id="rId41" Type="http://schemas.openxmlformats.org/officeDocument/2006/relationships/slideMaster" Target="slideMasters/slideMaster40.xml"/><Relationship Id="rId42" Type="http://schemas.openxmlformats.org/officeDocument/2006/relationships/slide" Target="slides/slide1.xml"/><Relationship Id="rId43" Type="http://schemas.openxmlformats.org/officeDocument/2006/relationships/slide" Target="slides/slide2.xml"/><Relationship Id="rId44" Type="http://schemas.openxmlformats.org/officeDocument/2006/relationships/slide" Target="slides/slide3.xml"/><Relationship Id="rId45" Type="http://schemas.openxmlformats.org/officeDocument/2006/relationships/slide" Target="slides/slide4.xml"/><Relationship Id="rId46" Type="http://schemas.openxmlformats.org/officeDocument/2006/relationships/slide" Target="slides/slide5.xml"/><Relationship Id="rId47" Type="http://schemas.openxmlformats.org/officeDocument/2006/relationships/slide" Target="slides/slide6.xml"/><Relationship Id="rId48" Type="http://schemas.openxmlformats.org/officeDocument/2006/relationships/slide" Target="slides/slide7.xml"/><Relationship Id="rId49" Type="http://schemas.openxmlformats.org/officeDocument/2006/relationships/slide" Target="slides/slide8.xml"/><Relationship Id="rId50" Type="http://schemas.openxmlformats.org/officeDocument/2006/relationships/slide" Target="slides/slide9.xml"/><Relationship Id="rId51" Type="http://schemas.openxmlformats.org/officeDocument/2006/relationships/slide" Target="slides/slide10.xml"/><Relationship Id="rId52" Type="http://schemas.openxmlformats.org/officeDocument/2006/relationships/slide" Target="slides/slide11.xml"/><Relationship Id="rId53" Type="http://schemas.openxmlformats.org/officeDocument/2006/relationships/slide" Target="slides/slide12.xml"/><Relationship Id="rId54" Type="http://schemas.openxmlformats.org/officeDocument/2006/relationships/slide" Target="slides/slide13.xml"/><Relationship Id="rId55" Type="http://schemas.openxmlformats.org/officeDocument/2006/relationships/slide" Target="slides/slide14.xml"/><Relationship Id="rId56" Type="http://schemas.openxmlformats.org/officeDocument/2006/relationships/slide" Target="slides/slide15.xml"/><Relationship Id="rId57" Type="http://schemas.openxmlformats.org/officeDocument/2006/relationships/slide" Target="slides/slide16.xml"/><Relationship Id="rId58" Type="http://schemas.openxmlformats.org/officeDocument/2006/relationships/slide" Target="slides/slide17.xml"/><Relationship Id="rId59" Type="http://schemas.openxmlformats.org/officeDocument/2006/relationships/slide" Target="slides/slide18.xml"/><Relationship Id="rId60" Type="http://schemas.openxmlformats.org/officeDocument/2006/relationships/slide" Target="slides/slide19.xml"/><Relationship Id="rId61" Type="http://schemas.openxmlformats.org/officeDocument/2006/relationships/slide" Target="slides/slide20.xml"/><Relationship Id="rId6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6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7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8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9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0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2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3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5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6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7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8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9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0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3.xml"/>
</Relationships>
</file>

<file path=ppt/slideMasters/_rels/slideMaster26.xml.rels><?xml version="1.0" encoding="UTF-8"?>
<Relationships xmlns="http://schemas.openxmlformats.org/package/2006/relationships"><Relationship Id="rId1" Type="http://schemas.openxmlformats.org/officeDocument/2006/relationships/theme" Target="../theme/theme2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4.xml"/>
</Relationships>
</file>

<file path=ppt/slideMasters/_rels/slideMaster27.xml.rels><?xml version="1.0" encoding="UTF-8"?>
<Relationships xmlns="http://schemas.openxmlformats.org/package/2006/relationships"><Relationship Id="rId1" Type="http://schemas.openxmlformats.org/officeDocument/2006/relationships/theme" Target="../theme/theme2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5.xml"/>
</Relationships>
</file>

<file path=ppt/slideMasters/_rels/slideMaster28.xml.rels><?xml version="1.0" encoding="UTF-8"?>
<Relationships xmlns="http://schemas.openxmlformats.org/package/2006/relationships"><Relationship Id="rId1" Type="http://schemas.openxmlformats.org/officeDocument/2006/relationships/theme" Target="../theme/theme2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6.xml"/>
</Relationships>
</file>

<file path=ppt/slideMasters/_rels/slideMaster29.xml.rels><?xml version="1.0" encoding="UTF-8"?>
<Relationships xmlns="http://schemas.openxmlformats.org/package/2006/relationships"><Relationship Id="rId1" Type="http://schemas.openxmlformats.org/officeDocument/2006/relationships/theme" Target="../theme/theme2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30.xml.rels><?xml version="1.0" encoding="UTF-8"?>
<Relationships xmlns="http://schemas.openxmlformats.org/package/2006/relationships"><Relationship Id="rId1" Type="http://schemas.openxmlformats.org/officeDocument/2006/relationships/theme" Target="../theme/theme3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8.xml"/>
</Relationships>
</file>

<file path=ppt/slideMasters/_rels/slideMaster31.xml.rels><?xml version="1.0" encoding="UTF-8"?>
<Relationships xmlns="http://schemas.openxmlformats.org/package/2006/relationships"><Relationship Id="rId1" Type="http://schemas.openxmlformats.org/officeDocument/2006/relationships/theme" Target="../theme/theme3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9.xml"/>
</Relationships>
</file>

<file path=ppt/slideMasters/_rels/slideMaster32.xml.rels><?xml version="1.0" encoding="UTF-8"?>
<Relationships xmlns="http://schemas.openxmlformats.org/package/2006/relationships"><Relationship Id="rId1" Type="http://schemas.openxmlformats.org/officeDocument/2006/relationships/theme" Target="../theme/theme3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0.xml"/>
</Relationships>
</file>

<file path=ppt/slideMasters/_rels/slideMaster33.xml.rels><?xml version="1.0" encoding="UTF-8"?>
<Relationships xmlns="http://schemas.openxmlformats.org/package/2006/relationships"><Relationship Id="rId1" Type="http://schemas.openxmlformats.org/officeDocument/2006/relationships/theme" Target="../theme/theme3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1.xml"/>
</Relationships>
</file>

<file path=ppt/slideMasters/_rels/slideMaster34.xml.rels><?xml version="1.0" encoding="UTF-8"?>
<Relationships xmlns="http://schemas.openxmlformats.org/package/2006/relationships"><Relationship Id="rId1" Type="http://schemas.openxmlformats.org/officeDocument/2006/relationships/theme" Target="../theme/theme3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2.xml"/>
</Relationships>
</file>

<file path=ppt/slideMasters/_rels/slideMaster35.xml.rels><?xml version="1.0" encoding="UTF-8"?>
<Relationships xmlns="http://schemas.openxmlformats.org/package/2006/relationships"><Relationship Id="rId1" Type="http://schemas.openxmlformats.org/officeDocument/2006/relationships/theme" Target="../theme/theme3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3.xml"/>
</Relationships>
</file>

<file path=ppt/slideMasters/_rels/slideMaster36.xml.rels><?xml version="1.0" encoding="UTF-8"?>
<Relationships xmlns="http://schemas.openxmlformats.org/package/2006/relationships"><Relationship Id="rId1" Type="http://schemas.openxmlformats.org/officeDocument/2006/relationships/theme" Target="../theme/theme3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4.xml"/>
</Relationships>
</file>

<file path=ppt/slideMasters/_rels/slideMaster37.xml.rels><?xml version="1.0" encoding="UTF-8"?>
<Relationships xmlns="http://schemas.openxmlformats.org/package/2006/relationships"><Relationship Id="rId1" Type="http://schemas.openxmlformats.org/officeDocument/2006/relationships/theme" Target="../theme/theme3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5.xml"/>
</Relationships>
</file>

<file path=ppt/slideMasters/_rels/slideMaster38.xml.rels><?xml version="1.0" encoding="UTF-8"?>
<Relationships xmlns="http://schemas.openxmlformats.org/package/2006/relationships"><Relationship Id="rId1" Type="http://schemas.openxmlformats.org/officeDocument/2006/relationships/theme" Target="../theme/theme3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6.xml"/>
</Relationships>
</file>

<file path=ppt/slideMasters/_rels/slideMaster39.xml.rels><?xml version="1.0" encoding="UTF-8"?>
<Relationships xmlns="http://schemas.openxmlformats.org/package/2006/relationships"><Relationship Id="rId1" Type="http://schemas.openxmlformats.org/officeDocument/2006/relationships/theme" Target="../theme/theme3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7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
</Relationships>
</file>

<file path=ppt/slideMasters/_rels/slideMaster40.xml.rels><?xml version="1.0" encoding="UTF-8"?>
<Relationships xmlns="http://schemas.openxmlformats.org/package/2006/relationships"><Relationship Id="rId1" Type="http://schemas.openxmlformats.org/officeDocument/2006/relationships/theme" Target="../theme/theme4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5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3"/>
  </p:sldLayoutIdLst>
</p:sldMaster>
</file>

<file path=ppt/slideMasters/slideMaster2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3"/>
  </p:sldLayoutIdLst>
</p:sldMaster>
</file>

<file path=ppt/slideMasters/slideMaster2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3"/>
  </p:sldLayoutIdLst>
</p:sldMaster>
</file>

<file path=ppt/slideMasters/slideMaster2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3"/>
  </p:sldLayoutIdLst>
</p:sldMaster>
</file>

<file path=ppt/slideMasters/slideMaster2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3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3"/>
  </p:sldLayoutIdLst>
</p:sldMaster>
</file>

<file path=ppt/slideMasters/slideMaster3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3"/>
  </p:sldLayoutIdLst>
</p:sldMaster>
</file>

<file path=ppt/slideMasters/slideMaster3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3"/>
  </p:sldLayoutIdLst>
</p:sldMaster>
</file>

<file path=ppt/slideMasters/slideMaster3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3"/>
  </p:sldLayoutIdLst>
</p:sldMaster>
</file>

<file path=ppt/slideMasters/slideMaster3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3"/>
  </p:sldLayoutIdLst>
</p:sldMaster>
</file>

<file path=ppt/slideMasters/slideMaster3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3"/>
  </p:sldLayoutIdLst>
</p:sldMaster>
</file>

<file path=ppt/slideMasters/slideMaster3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3"/>
  </p:sldLayoutIdLst>
</p:sldMaster>
</file>

<file path=ppt/slideMasters/slideMaster3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3"/>
  </p:sldLayoutIdLst>
</p:sldMaster>
</file>

<file path=ppt/slideMasters/slideMaster3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3"/>
  </p:sldLayoutIdLst>
</p:sldMaster>
</file>

<file path=ppt/slideMasters/slideMaster3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5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4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0" y="4743360"/>
            <a:ext cx="9129960" cy="2100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6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clang-analyzer.llvm.org/" TargetMode="External"/><Relationship Id="rId2" Type="http://schemas.openxmlformats.org/officeDocument/2006/relationships/hyperlink" Target="https://clang.llvm.org/docs/analyzer/user-docs/Options.html" TargetMode="External"/><Relationship Id="rId3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cppcheck.net/" TargetMode="External"/><Relationship Id="rId2" Type="http://schemas.openxmlformats.org/officeDocument/2006/relationships/hyperlink" Target="https://github.com/danmar/cppcheck" TargetMode="External"/><Relationship Id="rId3" Type="http://schemas.openxmlformats.org/officeDocument/2006/relationships/hyperlink" Target="https:://www.cppcheck.com" TargetMode="External"/><Relationship Id="rId4" Type="http://schemas.openxmlformats.org/officeDocument/2006/relationships/hyperlink" Target="https://sourceforge.net/p/cppcheck/wiki/ListOfChecks" TargetMode="External"/><Relationship Id="rId5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github.com/cpplint/cpplint" TargetMode="External"/><Relationship Id="rId2" Type="http://schemas.openxmlformats.org/officeDocument/2006/relationships/hyperlink" Target="https://github.com/cpplint/cpplint/blob/develop/LICENSE" TargetMode="External"/><Relationship Id="rId3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oclint.org/" TargetMode="External"/><Relationship Id="rId2" Type="http://schemas.openxmlformats.org/officeDocument/2006/relationships/hyperlink" Target="https://github.com/oclint/oclint/blob/master/LICENSE" TargetMode="External"/><Relationship Id="rId3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www.sonarsource.com/open-source-editions/sonarqube-community-edition" TargetMode="External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CustomShape 1"/>
          <p:cNvSpPr/>
          <p:nvPr/>
        </p:nvSpPr>
        <p:spPr>
          <a:xfrm>
            <a:off x="2666880" y="5701320"/>
            <a:ext cx="3110040" cy="82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25000" lnSpcReduction="19999"/>
          </a:bodyPr>
          <a:p>
            <a:pPr algn="ctr">
              <a:lnSpc>
                <a:spcPct val="80000"/>
              </a:lnSpc>
              <a:spcBef>
                <a:spcPts val="1199"/>
              </a:spcBef>
            </a:pPr>
            <a:r>
              <a:rPr b="0" i="1" lang="en-US" sz="5600" spc="43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Lloyd Moore, President</a:t>
            </a: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1199"/>
              </a:spcBef>
            </a:pPr>
            <a:r>
              <a:rPr b="0" i="1" lang="en-US" sz="5600" spc="43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Lloyd@CyberData-Robotics.com</a:t>
            </a: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1199"/>
              </a:spcBef>
            </a:pPr>
            <a:r>
              <a:rPr b="0" i="1" lang="en-US" sz="5600" spc="43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www.CyberData-Robotics.com</a:t>
            </a: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7" name="CustomShape 2"/>
          <p:cNvSpPr/>
          <p:nvPr/>
        </p:nvSpPr>
        <p:spPr>
          <a:xfrm>
            <a:off x="352440" y="457200"/>
            <a:ext cx="7666920" cy="242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en-US" sz="6000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Free C++ Static Analysis Tools</a:t>
            </a:r>
            <a:endParaRPr b="0" lang="en-US" sz="6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28" name="Picture 4" descr=""/>
          <p:cNvPicPr/>
          <p:nvPr/>
        </p:nvPicPr>
        <p:blipFill>
          <a:blip r:embed="rId1"/>
          <a:stretch/>
        </p:blipFill>
        <p:spPr>
          <a:xfrm>
            <a:off x="2565000" y="4952880"/>
            <a:ext cx="3440880" cy="5954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7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Summary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8" name="CustomShape 18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graphicFrame>
        <p:nvGraphicFramePr>
          <p:cNvPr id="349" name=""/>
          <p:cNvGraphicFramePr/>
          <p:nvPr/>
        </p:nvGraphicFramePr>
        <p:xfrm>
          <a:off x="311040" y="1725120"/>
          <a:ext cx="8614800" cy="2188080"/>
        </p:xfrm>
        <a:graphic>
          <a:graphicData uri="http://schemas.openxmlformats.org/drawingml/2006/table">
            <a:tbl>
              <a:tblPr/>
              <a:tblGrid>
                <a:gridCol w="1076400"/>
                <a:gridCol w="1076400"/>
                <a:gridCol w="1076400"/>
                <a:gridCol w="1076400"/>
                <a:gridCol w="1076400"/>
                <a:gridCol w="1076400"/>
                <a:gridCol w="1076400"/>
                <a:gridCol w="1080360"/>
              </a:tblGrid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Tool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Analysis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Integ.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License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MISRA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Extens.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Support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Perf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Clang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Apache 2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CppCheck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GPL-3.0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Via Addon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CppLint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CLI Only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Google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Slow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OCLint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CLI Only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BSD 3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Slow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Sonar C.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Proprietary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350" name=""/>
          <p:cNvSpPr/>
          <p:nvPr/>
        </p:nvSpPr>
        <p:spPr>
          <a:xfrm>
            <a:off x="2153880" y="4901040"/>
            <a:ext cx="5165280" cy="176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US" sz="1800" strike="noStrike" u="sng">
                <a:solidFill>
                  <a:srgbClr val="ffffff"/>
                </a:solidFill>
                <a:uFillTx/>
                <a:latin typeface="Arial"/>
                <a:ea typeface="DejaVu Sans"/>
              </a:rPr>
              <a:t>Selection Criteria (for my project):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Analysis: 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Integration: CLI good enough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 Any open source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 Fast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Other: At least allow CUDA code to be present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9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Summary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2" name="CustomShape 20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graphicFrame>
        <p:nvGraphicFramePr>
          <p:cNvPr id="353" name=""/>
          <p:cNvGraphicFramePr/>
          <p:nvPr/>
        </p:nvGraphicFramePr>
        <p:xfrm>
          <a:off x="311040" y="1725120"/>
          <a:ext cx="8614800" cy="2188080"/>
        </p:xfrm>
        <a:graphic>
          <a:graphicData uri="http://schemas.openxmlformats.org/drawingml/2006/table">
            <a:tbl>
              <a:tblPr/>
              <a:tblGrid>
                <a:gridCol w="1076400"/>
                <a:gridCol w="1076400"/>
                <a:gridCol w="1076400"/>
                <a:gridCol w="1076400"/>
                <a:gridCol w="1076400"/>
                <a:gridCol w="1076400"/>
                <a:gridCol w="1076400"/>
                <a:gridCol w="1080360"/>
              </a:tblGrid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Tool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Analysis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Integ.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License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MISRA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Extens.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Support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Perf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Clang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Apache 2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noFill/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CppCheck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GPL-3.0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Via Addon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highlight>
                            <a:srgbClr val="b2b2b2"/>
                          </a:highlight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CppLint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CLI Only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Google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Slow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OCLint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CLI Only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BSD 3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Slow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Sonar C.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Proprietary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354" name=""/>
          <p:cNvSpPr/>
          <p:nvPr/>
        </p:nvSpPr>
        <p:spPr>
          <a:xfrm>
            <a:off x="2153880" y="4901040"/>
            <a:ext cx="5165280" cy="176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US" sz="1800" strike="noStrike" u="sng">
                <a:solidFill>
                  <a:srgbClr val="ffffff"/>
                </a:solidFill>
                <a:uFillTx/>
                <a:latin typeface="Arial"/>
                <a:ea typeface="DejaVu Sans"/>
              </a:rPr>
              <a:t>Selection Criteria (for my project):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Analysis: 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Integration: CLI good enough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 Any open source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 Fast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Other: At least allow CUDA code to be present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ustomShape 21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Installing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6" name="CustomShape 22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7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Windows, Linux and Mac are supported, web site and documentation has all the details.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Very easy on Debian based Linux: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	</a:t>
            </a: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sudo apt install cppcheck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58" name="" descr=""/>
          <p:cNvPicPr/>
          <p:nvPr/>
        </p:nvPicPr>
        <p:blipFill>
          <a:blip r:embed="rId1"/>
          <a:srcRect l="1201" t="8601" r="0" b="10370"/>
          <a:stretch/>
        </p:blipFill>
        <p:spPr>
          <a:xfrm>
            <a:off x="2580120" y="3237840"/>
            <a:ext cx="4025520" cy="3607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ustomShape 23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0" name="CustomShape 24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1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For a test run we’ll use the SimpleCuda code base from my prior talk: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Simple C++ code base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Incorporates CUDA code which is something I’m interested in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Code that at least some of you have seen before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“cppcheck” without any parameters provides help, as does the manual!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62" name="" descr=""/>
          <p:cNvPicPr/>
          <p:nvPr/>
        </p:nvPicPr>
        <p:blipFill>
          <a:blip r:embed="rId1"/>
          <a:stretch/>
        </p:blipFill>
        <p:spPr>
          <a:xfrm>
            <a:off x="2514600" y="2919240"/>
            <a:ext cx="4113000" cy="37083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CustomShape 25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4" name="CustomShape 26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5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To check a folder simply run “cppcheck &lt;path&gt;”. 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Note: This will only check files ending with .cpp, the CUDA files don’t get checked!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66" name="" descr=""/>
          <p:cNvPicPr/>
          <p:nvPr/>
        </p:nvPicPr>
        <p:blipFill>
          <a:blip r:embed="rId1"/>
          <a:srcRect l="0" t="0" r="43247" b="0"/>
          <a:stretch/>
        </p:blipFill>
        <p:spPr>
          <a:xfrm>
            <a:off x="2018160" y="2579760"/>
            <a:ext cx="4796280" cy="10900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27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8" name="CustomShape 28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A few more command line parameters and now everything is gets checked!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Note: Both the language and the standard needed to be specified.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9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70" name="" descr=""/>
          <p:cNvPicPr/>
          <p:nvPr/>
        </p:nvPicPr>
        <p:blipFill>
          <a:blip r:embed="rId1"/>
          <a:stretch/>
        </p:blipFill>
        <p:spPr>
          <a:xfrm>
            <a:off x="228600" y="2639160"/>
            <a:ext cx="8682120" cy="15663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29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2" name="CustomShape 30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Next, “--enable=all” to do more detailed checking: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 this gives us a false positive: ‘pythagorean_kernel’ is actually used, it is the CUDA kernel and is called indirectly by CUDA. There are configuration settings to suppress errors.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3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74" name="" descr=""/>
          <p:cNvPicPr/>
          <p:nvPr/>
        </p:nvPicPr>
        <p:blipFill>
          <a:blip r:embed="rId1"/>
          <a:srcRect l="277" t="34772" r="0" b="0"/>
          <a:stretch/>
        </p:blipFill>
        <p:spPr>
          <a:xfrm>
            <a:off x="302040" y="1851480"/>
            <a:ext cx="8658000" cy="2103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CustomShape 35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6" name="CustomShape 36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Finally , “--inline-suppr” and a suppression statement to handle the false positive: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 that suppression statements can also be specified in various file formats.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7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78" name="" descr=""/>
          <p:cNvPicPr/>
          <p:nvPr/>
        </p:nvPicPr>
        <p:blipFill>
          <a:blip r:embed="rId1"/>
          <a:srcRect l="789" t="0" r="0" b="0"/>
          <a:stretch/>
        </p:blipFill>
        <p:spPr>
          <a:xfrm>
            <a:off x="828000" y="1829880"/>
            <a:ext cx="7285680" cy="3992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379" name="" descr=""/>
          <p:cNvPicPr/>
          <p:nvPr/>
        </p:nvPicPr>
        <p:blipFill>
          <a:blip r:embed="rId2"/>
          <a:stretch/>
        </p:blipFill>
        <p:spPr>
          <a:xfrm>
            <a:off x="163800" y="2532240"/>
            <a:ext cx="8809200" cy="125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ustomShape 31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Running 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1" name="CustomShape 32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82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There is an option to use the Clang parser: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 didn’t actually try this as it would break my use case of being able to check CUDA code. The parser in CppCheck is designed specifically for non-standard extensions.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I’ve used Clang Analyzer in the past, and it works very well!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83" name="" descr=""/>
          <p:cNvPicPr/>
          <p:nvPr/>
        </p:nvPicPr>
        <p:blipFill>
          <a:blip r:embed="rId1"/>
          <a:stretch/>
        </p:blipFill>
        <p:spPr>
          <a:xfrm>
            <a:off x="457200" y="1828800"/>
            <a:ext cx="8122680" cy="13694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33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General Recommendations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5" name="CustomShape 34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86" name=""/>
          <p:cNvSpPr/>
          <p:nvPr/>
        </p:nvSpPr>
        <p:spPr>
          <a:xfrm>
            <a:off x="228600" y="1143000"/>
            <a:ext cx="8685000" cy="342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 single tool is going to cover everything, use multiple tools when you can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Many professional projects build with multiple compilers, and versions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Catch portability issues early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Different compilers will flag different warnings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Static analysis can be time consuming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Generally don’t run static analysis for debug builds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Generally DO have a dedicated build where deep analysis is done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648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“</a:t>
            </a: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make check”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Integrate the “make check” into your CI build and block commits which don’t pass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Flag any “disable check” type statements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Most developers won’t overtly try to bypass the system, but I won’t say it hasn’t happened!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Place configuration files used to control the analysis under version control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 regulated environments save the analysis logs generated for release builds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Introduction: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0" name="CustomShape 2"/>
          <p:cNvSpPr/>
          <p:nvPr/>
        </p:nvSpPr>
        <p:spPr>
          <a:xfrm>
            <a:off x="457200" y="1371600"/>
            <a:ext cx="8451720" cy="443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What is static analysis?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Both free / open source and proprietary tools exist. 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Proprietary tools can be quite expensive, $25K/year/repo in one case.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This presentation will survey several free options and then deep dive setting up and running one of them.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31" name="" descr=""/>
          <p:cNvPicPr/>
          <p:nvPr/>
        </p:nvPicPr>
        <p:blipFill>
          <a:blip r:embed="rId1"/>
          <a:stretch/>
        </p:blipFill>
        <p:spPr>
          <a:xfrm>
            <a:off x="1558800" y="1762920"/>
            <a:ext cx="6017760" cy="27975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824400" y="3071520"/>
            <a:ext cx="7666920" cy="65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Questions?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3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Free Static Analysis Tools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3" name="CustomShape 4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Clang Static Analyzer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CppCheck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CppLint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OCLint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SonarQube Community Edition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Note: Other options exist, these appeared to be the most common.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5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Clang Static Analyzer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5" name="CustomShape 6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Website: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1"/>
              </a:rPr>
              <a:t>https://clang-analyzer.llvm.org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Type / Depth of Analysis: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 / Usability: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Excellent, integrated with various IDEs  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Customization / Extensibility: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2"/>
              </a:rPr>
              <a:t>https://clang.llvm.org/docs/analyzer/user-docs/Options.html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Fast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Apache 2.0 (via LLVM)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Part of and integrated with the Clang and LLVM toolchain.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CustomShape 7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CppCheck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7" name="CustomShape 8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Website: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Open Source: </a:t>
            </a: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1"/>
              </a:rPr>
              <a:t>http://cppcheck.net</a:t>
            </a: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, </a:t>
            </a: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2"/>
              </a:rPr>
              <a:t>https://github.com/danmar/cppcheck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Premium / Proprietary : </a:t>
            </a: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3"/>
              </a:rPr>
              <a:t>https://www.cppcheck.com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Type / Depth of Analysis: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4"/>
              </a:rPr>
              <a:t>https://sourceforge.net/p/cppcheck/wiki/ListOfChecks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 / Usability: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Excellent, plugins for common IDEs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1800" strike="noStrike" u="none">
                <a:solidFill>
                  <a:srgbClr val="ffff00"/>
                </a:solidFill>
                <a:uFillTx/>
                <a:latin typeface="Arial"/>
                <a:ea typeface="DejaVu Sans"/>
              </a:rPr>
              <a:t>Supports non-standard syntax</a:t>
            </a:r>
            <a:r>
              <a:rPr b="1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Customization / Extensibility: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Supports Python based add on scripts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Fast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GPL-3.0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Has a premium version supporting MISRA and Cert coding standards.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9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CppLint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9" name="CustomShape 10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Website: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1"/>
              </a:rPr>
              <a:t>https://github.com/cpplint/cpplint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Type / Depth of Analysis: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Limited, appears to be style focused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 / Usability: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CLI only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Customization / Extensibility: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Limited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Likely slow, written in Python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Google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2"/>
              </a:rPr>
              <a:t>https://github.com/cpplint/cpplint/blob/develop/LICENSE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Doesn’t appear to have a web site beyond the GitHub repository.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Was originally developed by Google, no longer maintained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CustomShape 11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OCLint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1" name="CustomShape 12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Website: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1"/>
              </a:rPr>
              <a:t>https://oclint.org/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Type / Depth of Analysis: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 (builds on Clang Static Analyzer) 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 / Usability: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Medium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CLI only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Can integrate with Clang Static Analyzer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Customization / Extensibility: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Can load rules from a directory at run time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Slow (reported)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Modified BSD 3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2"/>
              </a:rPr>
              <a:t>https://github.com/oclint/oclint/blob/master/LICENSE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Last release: October 26, 2021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Works via an AST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Linux and MacOS X only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CustomShape 13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SonarQube Community Edition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3" name="CustomShape 14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Website: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1"/>
              </a:rPr>
              <a:t>https://www.sonarsource.com/open-source-editions/sonarqube-community-edition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Type / Depth of Analysis: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Limited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50K lines of code per project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Integration / Usability: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Excellent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Customization / Extensibility: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Limited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Performance: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Fast (reported)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Is a cloud based solution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License: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Proprietary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Symbol"/>
              <a:buChar char="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Notes: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432000" indent="-21600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Appears to be a “gateway” to the full/proprietary version ($500/yr)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CustomShape 15"/>
          <p:cNvSpPr/>
          <p:nvPr/>
        </p:nvSpPr>
        <p:spPr>
          <a:xfrm>
            <a:off x="914400" y="457200"/>
            <a:ext cx="730872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Summary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5" name="CustomShape 16"/>
          <p:cNvSpPr/>
          <p:nvPr/>
        </p:nvSpPr>
        <p:spPr>
          <a:xfrm>
            <a:off x="457200" y="1152360"/>
            <a:ext cx="8451720" cy="46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graphicFrame>
        <p:nvGraphicFramePr>
          <p:cNvPr id="346" name=""/>
          <p:cNvGraphicFramePr/>
          <p:nvPr/>
        </p:nvGraphicFramePr>
        <p:xfrm>
          <a:off x="311040" y="1725120"/>
          <a:ext cx="8614800" cy="2188080"/>
        </p:xfrm>
        <a:graphic>
          <a:graphicData uri="http://schemas.openxmlformats.org/drawingml/2006/table">
            <a:tbl>
              <a:tblPr/>
              <a:tblGrid>
                <a:gridCol w="1076400"/>
                <a:gridCol w="1076400"/>
                <a:gridCol w="1076400"/>
                <a:gridCol w="1076400"/>
                <a:gridCol w="1076400"/>
                <a:gridCol w="1076400"/>
                <a:gridCol w="1076400"/>
                <a:gridCol w="1080360"/>
              </a:tblGrid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Tool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Analysis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Integ.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License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MISRA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Extens.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Support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trike="noStrike" u="sng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Perf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Clang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Apache 2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CppCheck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GPL-3.0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Via Addon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CppLint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CLI Only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Google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Slow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OCLint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CLI Only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BSD 3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Slow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3646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Sonar C.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Excellent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Proprietary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No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Limited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600" strike="noStrike" u="none">
                          <a:solidFill>
                            <a:srgbClr val="3465a4"/>
                          </a:solidFill>
                          <a:uFillTx/>
                          <a:latin typeface="Arial"/>
                        </a:rPr>
                        <a:t>Fast</a:t>
                      </a:r>
                      <a:endParaRPr b="0" lang="en-US" sz="1600" strike="noStrike" u="none">
                        <a:solidFill>
                          <a:srgbClr val="ffffff"/>
                        </a:solidFill>
                        <a:uFillTx/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ffff00"/>
                      </a:solidFill>
                      <a:prstDash val="solid"/>
                    </a:lnL>
                    <a:lnR w="7200">
                      <a:solidFill>
                        <a:srgbClr val="ffff00"/>
                      </a:solidFill>
                      <a:prstDash val="solid"/>
                    </a:lnR>
                    <a:lnT w="7200">
                      <a:solidFill>
                        <a:srgbClr val="ffff00"/>
                      </a:solidFill>
                      <a:prstDash val="solid"/>
                    </a:lnT>
                    <a:lnB w="7200">
                      <a:solidFill>
                        <a:srgbClr val="ffff0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1957</TotalTime>
  <Application>LibreOffice/24.8.6.2$Windows_X86_64 LibreOffice_project/6d98ba145e9a8a39fc57bcc76981d1fb1316c60c</Application>
  <AppVersion>15.0000</AppVersion>
  <Words>2501</Words>
  <Paragraphs>209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2012-10-22T16:47:02Z</dcterms:created>
  <dc:creator>Lloyd Moore</dc:creator>
  <dc:description/>
  <dc:language>en-US</dc:language>
  <cp:lastModifiedBy/>
  <dcterms:modified xsi:type="dcterms:W3CDTF">2025-06-02T10:50:46Z</dcterms:modified>
  <cp:revision>216</cp:revision>
  <dc:subject/>
  <dc:title>Getting Started with the Raspberry Pi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On-screen Show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22</vt:i4>
  </property>
</Properties>
</file>