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jpeg" ContentType="image/jpe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9144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743360"/>
            <a:ext cx="9141120" cy="21117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0" y="4714560"/>
            <a:ext cx="914400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0" y="4743360"/>
            <a:ext cx="9141120" cy="21117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" name="Line 2"/>
          <p:cNvSpPr/>
          <p:nvPr/>
        </p:nvSpPr>
        <p:spPr>
          <a:xfrm>
            <a:off x="0" y="4714560"/>
            <a:ext cx="914400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0" y="4743360"/>
            <a:ext cx="9141120" cy="21117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1" name="Line 2"/>
          <p:cNvSpPr/>
          <p:nvPr/>
        </p:nvSpPr>
        <p:spPr>
          <a:xfrm>
            <a:off x="0" y="4714560"/>
            <a:ext cx="914400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0" y="4743360"/>
            <a:ext cx="9141120" cy="211176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1" name="Line 2"/>
          <p:cNvSpPr/>
          <p:nvPr/>
        </p:nvSpPr>
        <p:spPr>
          <a:xfrm>
            <a:off x="0" y="4714560"/>
            <a:ext cx="9144000" cy="1800"/>
          </a:xfrm>
          <a:prstGeom prst="line">
            <a:avLst/>
          </a:prstGeom>
          <a:ln w="76320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2666880" y="5701320"/>
            <a:ext cx="3121200" cy="83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3000"/>
          </a:bodyPr>
          <a:p>
            <a:pPr algn="ctr">
              <a:lnSpc>
                <a:spcPct val="80000"/>
              </a:lnSpc>
              <a:spcBef>
                <a:spcPts val="1199"/>
              </a:spcBef>
            </a:pPr>
            <a:r>
              <a:rPr b="0" i="1" lang="en-US" sz="5600" spc="97" strike="noStrike">
                <a:solidFill>
                  <a:srgbClr val="ffffff"/>
                </a:solidFill>
                <a:latin typeface="Corbel"/>
                <a:ea typeface="DejaVu Sans"/>
              </a:rPr>
              <a:t>Lloyd Moore, President</a:t>
            </a:r>
            <a:endParaRPr b="0" lang="en-US" sz="56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1199"/>
              </a:spcBef>
            </a:pPr>
            <a:r>
              <a:rPr b="0" i="1" lang="en-US" sz="5600" spc="97" strike="noStrike">
                <a:solidFill>
                  <a:srgbClr val="ffffff"/>
                </a:solidFill>
                <a:latin typeface="Corbel"/>
                <a:ea typeface="DejaVu Sans"/>
              </a:rPr>
              <a:t>Lloyd@CyberData-Robotics.com</a:t>
            </a:r>
            <a:endParaRPr b="0" lang="en-US" sz="5600" spc="-1" strike="noStrike">
              <a:latin typeface="Arial"/>
            </a:endParaRPr>
          </a:p>
          <a:p>
            <a:pPr algn="ctr">
              <a:lnSpc>
                <a:spcPct val="80000"/>
              </a:lnSpc>
              <a:spcBef>
                <a:spcPts val="1199"/>
              </a:spcBef>
            </a:pPr>
            <a:r>
              <a:rPr b="0" i="1" lang="en-US" sz="5600" spc="97" strike="noStrike">
                <a:solidFill>
                  <a:srgbClr val="ffffff"/>
                </a:solidFill>
                <a:latin typeface="Corbel"/>
                <a:ea typeface="DejaVu Sans"/>
              </a:rPr>
              <a:t>www.CyberData-Robotics.com</a:t>
            </a:r>
            <a:endParaRPr b="0" lang="en-US" sz="5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</a:pPr>
            <a:endParaRPr b="0" lang="en-US" sz="56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352440" y="457200"/>
            <a:ext cx="7678080" cy="243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fffff"/>
                </a:solidFill>
                <a:latin typeface="Corbel"/>
                <a:ea typeface="DejaVu Sans"/>
              </a:rPr>
              <a:t>Culture of</a:t>
            </a:r>
            <a:endParaRPr b="0" lang="en-US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6000" spc="-1" strike="noStrike">
                <a:solidFill>
                  <a:srgbClr val="ffffff"/>
                </a:solidFill>
                <a:latin typeface="Corbel"/>
                <a:ea typeface="DejaVu Sans"/>
              </a:rPr>
              <a:t>Code Reviews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162" name="Picture 4" descr=""/>
          <p:cNvPicPr/>
          <p:nvPr/>
        </p:nvPicPr>
        <p:blipFill>
          <a:blip r:embed="rId1"/>
          <a:stretch/>
        </p:blipFill>
        <p:spPr>
          <a:xfrm>
            <a:off x="2565000" y="4952880"/>
            <a:ext cx="3452040" cy="606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ustomShape 1"/>
          <p:cNvSpPr/>
          <p:nvPr/>
        </p:nvSpPr>
        <p:spPr>
          <a:xfrm>
            <a:off x="731520" y="425520"/>
            <a:ext cx="767808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And More Team Dynamics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0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7000"/>
          </a:bodyPr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In cases where there is no clear answer it is the lead’s job to make the final determination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It is the team’s job to implement and respect that determination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If there isn’t enough evidence to determine the proper path without the lead having to step in – it isn’t that important!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732600" y="425520"/>
            <a:ext cx="767808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What Team Dynamic Is Best?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0000"/>
          </a:bodyPr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Ultimately the team dynamic you want to create needs to match the type of development:</a:t>
            </a:r>
            <a:endParaRPr b="0" lang="en-US" sz="32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Research teams will have a different dynamic than production teams</a:t>
            </a:r>
            <a:endParaRPr b="0" lang="en-US" sz="28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Video game teams will have a different dynamic than teams building safety critical software</a:t>
            </a:r>
            <a:endParaRPr b="0" lang="en-US" sz="28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Embedded systems development will have a different focus than web development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822960" y="425520"/>
            <a:ext cx="767808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Hiring For Code Reviews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457200" y="1604520"/>
            <a:ext cx="8227080" cy="452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3000"/>
          </a:bodyPr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Establishing the team dynamic starts when you hire the team!!!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Many people are adverse to code reviews as they have had bad experiences in the past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The interview should include questions on how the candidate perceives and manages code reviews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The candidate must AT LEAST be amiable to  the team dynamic you are trying to create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3" dur="indefinite" restart="never" nodeType="tmRoot">
          <p:childTnLst>
            <p:seq>
              <p:cTn id="2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>
            <a:off x="732600" y="425520"/>
            <a:ext cx="767808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Interview Questions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6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What is the purpose of a code review?</a:t>
            </a:r>
            <a:endParaRPr b="0" lang="en-US" sz="32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Catch bugs early, team cohesiveness, learning</a:t>
            </a:r>
            <a:endParaRPr b="0" lang="en-US" sz="28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Of course other answers are acceptable</a:t>
            </a:r>
            <a:endParaRPr b="0" lang="en-US" sz="28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Candidate should be able to communicate the value of the code review to the project, the team, and THEMSELVES</a:t>
            </a:r>
            <a:endParaRPr b="0" lang="en-US" sz="28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“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I don’t do code reviews” - Yes I have actually gotten this answer!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" dur="indefinite" restart="never" nodeType="tmRoot">
          <p:childTnLst>
            <p:seq>
              <p:cTn id="2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CustomShape 1"/>
          <p:cNvSpPr/>
          <p:nvPr/>
        </p:nvSpPr>
        <p:spPr>
          <a:xfrm>
            <a:off x="731520" y="425520"/>
            <a:ext cx="767808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Interview Questions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8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5000"/>
          </a:bodyPr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What do you look for in a code review?</a:t>
            </a:r>
            <a:endParaRPr b="0" lang="en-US" sz="32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This is pretty open ended and the response will depend greatly on the candidate's experience</a:t>
            </a:r>
            <a:endParaRPr b="0" lang="en-US" sz="28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Does the candidate have some set of things they look for, and is it reasonable?</a:t>
            </a:r>
            <a:endParaRPr b="0" lang="en-US" sz="28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If the only things listed are spelling and comments this is a warning sign they don’t know how to look at their own code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7" dur="indefinite" restart="never" nodeType="tmRoot">
          <p:childTnLst>
            <p:seq>
              <p:cTn id="2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640080" y="425520"/>
            <a:ext cx="767808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Interview Questions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2000"/>
          </a:bodyPr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What do you do if you are short on time and your manager asks you to skip the code review?</a:t>
            </a:r>
            <a:endParaRPr b="0" lang="en-US" sz="32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Credit to Jeff Gold for this one!</a:t>
            </a:r>
            <a:endParaRPr b="0" lang="en-US" sz="28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This is a tough one!! Needs to be asked in a “challenging” way. </a:t>
            </a:r>
            <a:endParaRPr b="0" lang="en-US" sz="28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Best answers will show balance of competing priorities, including challenging the manager</a:t>
            </a:r>
            <a:endParaRPr b="0" lang="en-US" sz="28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Best answers will show understanding that code reviews SAVE TIME</a:t>
            </a:r>
            <a:endParaRPr b="0" lang="en-US" sz="2800" spc="-1" strike="noStrike">
              <a:latin typeface="Arial"/>
            </a:endParaRPr>
          </a:p>
          <a:p>
            <a:pPr lvl="1" marL="864000" indent="-3222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Worst answers involve the candidate either becoming directly argumentative or completely passive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641160" y="425520"/>
            <a:ext cx="767808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But I Already Have A Team?!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8000"/>
          </a:bodyPr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Will have to go more slowly and incrementally change team culture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Likely will have some turn over and this is a good opportunity for new perspectives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Can also start by focusing on the team learning aspect only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As folks get comfortable with reviews they usually see the value and generate a virtuous cycle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1" dur="indefinite" restart="never" nodeType="tmRoot">
          <p:childTnLst>
            <p:seq>
              <p:cTn id="3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CustomShape 1"/>
          <p:cNvSpPr/>
          <p:nvPr/>
        </p:nvSpPr>
        <p:spPr>
          <a:xfrm>
            <a:off x="732960" y="463320"/>
            <a:ext cx="7678080" cy="6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Managing Conflict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4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Different developers are always going to have different ways they want to do things!</a:t>
            </a:r>
            <a:endParaRPr b="0" lang="en-US" sz="32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This will inevitability come out in code reviews</a:t>
            </a:r>
            <a:endParaRPr b="0" lang="en-US" sz="32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Generally it will be the team lead’s responsibility to guide the discussion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731520" y="425520"/>
            <a:ext cx="7678080" cy="6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Managing Conflict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457200" y="1604520"/>
            <a:ext cx="8227080" cy="4703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4000"/>
          </a:bodyPr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Key principles:</a:t>
            </a:r>
            <a:endParaRPr b="0" lang="en-US" sz="32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Drive for technical correctness – easy to defend</a:t>
            </a:r>
            <a:endParaRPr b="0" lang="en-US" sz="2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Drive toward accepted standards and best practices – easy to defend</a:t>
            </a:r>
            <a:endParaRPr b="0" lang="en-US" sz="2800" spc="-1" strike="noStrike">
              <a:latin typeface="Arial"/>
            </a:endParaRPr>
          </a:p>
          <a:p>
            <a:pPr lvl="6" marL="1512000" indent="-21600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CppCore Guidelines – checkers coming!</a:t>
            </a:r>
            <a:endParaRPr b="0" lang="en-US" sz="2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Drive toward team standards – easy to defend</a:t>
            </a:r>
            <a:endParaRPr b="0" lang="en-US" sz="2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If you cannot find a DEFENSIBLE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	</a:t>
            </a: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reason to choose one or the other there may not be one – flip a coin and move on!</a:t>
            </a:r>
            <a:endParaRPr b="0" lang="en-US" sz="2800" spc="-1" strike="noStrike">
              <a:latin typeface="Arial"/>
            </a:endParaRPr>
          </a:p>
          <a:p>
            <a:pPr lvl="1" marL="864000" indent="-32256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Unclear comment and variable name issues always go to the reader!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" dur="indefinite" restart="never" nodeType="tmRoot">
          <p:childTnLst>
            <p:seq>
              <p:cTn id="3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ustomShape 1"/>
          <p:cNvSpPr/>
          <p:nvPr/>
        </p:nvSpPr>
        <p:spPr>
          <a:xfrm>
            <a:off x="731520" y="425520"/>
            <a:ext cx="7678080" cy="6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Summary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8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5000"/>
          </a:bodyPr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Code reviews are an integral part of being a professional developer and crafting quality code</a:t>
            </a:r>
            <a:endParaRPr b="0" lang="en-US" sz="32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Automate as much as possible</a:t>
            </a:r>
            <a:endParaRPr b="0" lang="en-US" sz="32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Reviewing code needs to be part of the team culture, not just a task</a:t>
            </a:r>
            <a:endParaRPr b="0" lang="en-US" sz="32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Hire to match the team culture</a:t>
            </a:r>
            <a:endParaRPr b="0" lang="en-US" sz="3200" spc="-1" strike="noStrike">
              <a:latin typeface="Arial"/>
            </a:endParaRPr>
          </a:p>
          <a:p>
            <a:pPr marL="432000" indent="-322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Manage conflict quickly and professionally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822960" y="214200"/>
            <a:ext cx="767808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Overview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8000"/>
          </a:bodyPr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What is the purpose of a code review?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Incorporating automation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What to look for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Team dynamics of code reviews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Hiring for code reviews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Managing conflict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Summary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CustomShape 1"/>
          <p:cNvSpPr/>
          <p:nvPr/>
        </p:nvSpPr>
        <p:spPr>
          <a:xfrm>
            <a:off x="824400" y="3071520"/>
            <a:ext cx="7678080" cy="66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Questions?</a:t>
            </a:r>
            <a:endParaRPr b="0" lang="en-US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9" dur="indefinite" restart="never" nodeType="tmRoot">
          <p:childTnLst>
            <p:seq>
              <p:cTn id="4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732240" y="136440"/>
            <a:ext cx="7678080" cy="124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What is the purpose of a code review?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6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i="1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Hint: This is one of my interview questions!</a:t>
            </a:r>
            <a:endParaRPr b="0" lang="en-US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Catch bugs early &amp; improve code quality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Promote team learning &amp; cohesion in the code base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Grow as a developer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823680" y="214200"/>
            <a:ext cx="767808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Automating Code Reviews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457200" y="1604520"/>
            <a:ext cx="8227080" cy="4977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4000"/>
          </a:bodyPr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Coding style consistency</a:t>
            </a:r>
            <a:endParaRPr b="0" lang="en-US" sz="32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ALL code style issues should be reviewed by automation</a:t>
            </a:r>
            <a:endParaRPr b="0" lang="en-US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C++ has some options here, other languages better:</a:t>
            </a:r>
            <a:endParaRPr b="0" lang="en-US" sz="2800" spc="-1" strike="noStrike">
              <a:latin typeface="Arial"/>
            </a:endParaRPr>
          </a:p>
          <a:p>
            <a:pPr lvl="2" marL="1296000" indent="-28584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Clang-format is a good choice</a:t>
            </a:r>
            <a:endParaRPr b="0" lang="en-US" sz="2400" spc="-1" strike="noStrike">
              <a:latin typeface="Arial"/>
            </a:endParaRPr>
          </a:p>
          <a:p>
            <a:pPr lvl="2" marL="1296000" indent="-28584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Cpplint</a:t>
            </a:r>
            <a:endParaRPr b="0" lang="en-US" sz="2400" spc="-1" strike="noStrike">
              <a:latin typeface="Arial"/>
            </a:endParaRPr>
          </a:p>
          <a:p>
            <a:pPr lvl="2" marL="1296000" indent="-285840">
              <a:lnSpc>
                <a:spcPct val="10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DejaVu Sans"/>
              </a:rPr>
              <a:t>Custom development</a:t>
            </a:r>
            <a:endParaRPr b="0" lang="en-US" sz="24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Tool should fully enforce the team coding guidelines</a:t>
            </a:r>
            <a:endParaRPr b="0" lang="en-US" sz="28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800" spc="-1" strike="noStrike">
                <a:solidFill>
                  <a:srgbClr val="ffffff"/>
                </a:solidFill>
                <a:latin typeface="Arial"/>
                <a:ea typeface="DejaVu Sans"/>
              </a:rPr>
              <a:t>Tool should be integrated into IDE/editor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732240" y="214200"/>
            <a:ext cx="767808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Automating Code Reviews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4000"/>
          </a:bodyPr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Linters and static analysis tools cover more issues</a:t>
            </a:r>
            <a:endParaRPr b="0" lang="en-US" sz="32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Clang-tidy</a:t>
            </a:r>
            <a:endParaRPr b="0" lang="en-US" sz="20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Coverity</a:t>
            </a:r>
            <a:endParaRPr b="0" lang="en-US" sz="20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PVS Studio</a:t>
            </a:r>
            <a:endParaRPr b="0" lang="en-US" sz="2000" spc="-1" strike="noStrike">
              <a:latin typeface="Arial"/>
            </a:endParaRPr>
          </a:p>
          <a:p>
            <a:pPr lvl="1" marL="864000" indent="-321840">
              <a:lnSpc>
                <a:spcPct val="10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/>
              <a:buChar char=""/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DejaVu Sans"/>
              </a:rPr>
              <a:t>Cpplint</a:t>
            </a:r>
            <a:endParaRPr b="0" lang="en-US" sz="20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Generally covers most common coding errors and known anti-patterns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The overarching goal for automation is to allow human reviewers to focus on more complex and domain specific issues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732240" y="228600"/>
            <a:ext cx="767808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What To Look For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2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Each language has it’s own pitfalls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Each development domain has it’s own pitfalls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Each team has their own pitfalls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Look for these FIRST – they will be easist to spot as someone on the team has likely already gotten burned by it!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732240" y="228600"/>
            <a:ext cx="7678080" cy="1063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More What To Look For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70000"/>
          </a:bodyPr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Does the code implement the specification? (Implies there is a spec!)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Is the code readable?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 comments line up with the code?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Is the code efficient for the task being performed?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Is the code testable?</a:t>
            </a:r>
            <a:endParaRPr b="0" lang="en-US" sz="3200" spc="-1" strike="noStrike">
              <a:latin typeface="Arial"/>
            </a:endParaRPr>
          </a:p>
          <a:p>
            <a:pPr marL="432000" indent="-32184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There are TONS of things here that could be listed – but you get the point!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731520" y="137880"/>
            <a:ext cx="7678080" cy="13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Team Dynamics Of Code Reviews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6" name="CustomShape 2"/>
          <p:cNvSpPr/>
          <p:nvPr/>
        </p:nvSpPr>
        <p:spPr>
          <a:xfrm>
            <a:off x="457200" y="1604520"/>
            <a:ext cx="8227080" cy="397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In my experience most code review pain is the result of poor team dynamics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Code reviews must be managed as a COOPERATIVE activity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Goal: Produce the best possible PRODUCT &amp; TEAM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ustomShape 1"/>
          <p:cNvSpPr/>
          <p:nvPr/>
        </p:nvSpPr>
        <p:spPr>
          <a:xfrm>
            <a:off x="641160" y="471240"/>
            <a:ext cx="7678080" cy="669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4400" spc="-1" strike="noStrike">
                <a:solidFill>
                  <a:srgbClr val="ffffff"/>
                </a:solidFill>
                <a:latin typeface="Arial"/>
                <a:ea typeface="DejaVu Sans"/>
              </a:rPr>
              <a:t>More Team Dynamics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457200" y="1509480"/>
            <a:ext cx="8227080" cy="479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5000"/>
          </a:bodyPr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Review comments can ONLY be directed at specific code </a:t>
            </a:r>
            <a:endParaRPr b="0" lang="en-US" sz="3200" spc="-1" strike="noStrike">
              <a:latin typeface="Arial"/>
            </a:endParaRPr>
          </a:p>
          <a:p>
            <a:pPr lvl="4" marL="1080000" indent="-21456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“</a:t>
            </a: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This code sucks” = Not Acceptable!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Controversial items should be backed up with a best practice citation or research reference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Document items that become team standards</a:t>
            </a:r>
            <a:endParaRPr b="0" lang="en-US" sz="3200" spc="-1" strike="noStrike">
              <a:latin typeface="Arial"/>
            </a:endParaRPr>
          </a:p>
          <a:p>
            <a:pPr marL="432000" indent="-3222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Comments should show the alternative approach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" dur="indefinite" restart="never" nodeType="tmRoot">
          <p:childTnLst>
            <p:seq>
              <p:cTn id="1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Mylar</Template>
  <TotalTime>1562</TotalTime>
  <Application>LibreOffice/6.1.5.2$Windows_X86_64 LibreOffice_project/90f8dcf33c87b3705e78202e3df5142b201bd805</Application>
  <Words>2501</Words>
  <Paragraphs>209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2012-10-22T16:47:02Z</dcterms:created>
  <dc:creator>Lloyd Moore</dc:creator>
  <dc:description/>
  <dc:language>en-US</dc:language>
  <cp:lastModifiedBy>Lloyd Moore</cp:lastModifiedBy>
  <dcterms:modified xsi:type="dcterms:W3CDTF">2020-05-10T09:32:47Z</dcterms:modified>
  <cp:revision>140</cp:revision>
  <dc:subject/>
  <dc:title>Getting Started with the Raspberry Pi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22</vt:i4>
  </property>
</Properties>
</file>