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3" r:id="rId2"/>
    <p:sldMasterId id="2147483742" r:id="rId3"/>
    <p:sldMasterId id="2147483829" r:id="rId4"/>
    <p:sldMasterId id="2147483887" r:id="rId5"/>
    <p:sldMasterId id="2147484056" r:id="rId6"/>
    <p:sldMasterId id="2147484134" r:id="rId7"/>
    <p:sldMasterId id="2147484158" r:id="rId8"/>
    <p:sldMasterId id="2147484197" r:id="rId9"/>
  </p:sldMasterIdLst>
  <p:notesMasterIdLst>
    <p:notesMasterId r:id="rId65"/>
  </p:notesMasterIdLst>
  <p:handoutMasterIdLst>
    <p:handoutMasterId r:id="rId66"/>
  </p:handoutMasterIdLst>
  <p:sldIdLst>
    <p:sldId id="496" r:id="rId10"/>
    <p:sldId id="746" r:id="rId11"/>
    <p:sldId id="819" r:id="rId12"/>
    <p:sldId id="505" r:id="rId13"/>
    <p:sldId id="506" r:id="rId14"/>
    <p:sldId id="507" r:id="rId15"/>
    <p:sldId id="631" r:id="rId16"/>
    <p:sldId id="814" r:id="rId17"/>
    <p:sldId id="840" r:id="rId18"/>
    <p:sldId id="798" r:id="rId19"/>
    <p:sldId id="800" r:id="rId20"/>
    <p:sldId id="842" r:id="rId21"/>
    <p:sldId id="801" r:id="rId22"/>
    <p:sldId id="817" r:id="rId23"/>
    <p:sldId id="803" r:id="rId24"/>
    <p:sldId id="804" r:id="rId25"/>
    <p:sldId id="805" r:id="rId26"/>
    <p:sldId id="806" r:id="rId27"/>
    <p:sldId id="807" r:id="rId28"/>
    <p:sldId id="808" r:id="rId29"/>
    <p:sldId id="809" r:id="rId30"/>
    <p:sldId id="813" r:id="rId31"/>
    <p:sldId id="843" r:id="rId32"/>
    <p:sldId id="820" r:id="rId33"/>
    <p:sldId id="810" r:id="rId34"/>
    <p:sldId id="821" r:id="rId35"/>
    <p:sldId id="822" r:id="rId36"/>
    <p:sldId id="636" r:id="rId37"/>
    <p:sldId id="637" r:id="rId38"/>
    <p:sldId id="844" r:id="rId39"/>
    <p:sldId id="845" r:id="rId40"/>
    <p:sldId id="823" r:id="rId41"/>
    <p:sldId id="832" r:id="rId42"/>
    <p:sldId id="815" r:id="rId43"/>
    <p:sldId id="824" r:id="rId44"/>
    <p:sldId id="825" r:id="rId45"/>
    <p:sldId id="827" r:id="rId46"/>
    <p:sldId id="828" r:id="rId47"/>
    <p:sldId id="830" r:id="rId48"/>
    <p:sldId id="846" r:id="rId49"/>
    <p:sldId id="829" r:id="rId50"/>
    <p:sldId id="850" r:id="rId51"/>
    <p:sldId id="841" r:id="rId52"/>
    <p:sldId id="851" r:id="rId53"/>
    <p:sldId id="831" r:id="rId54"/>
    <p:sldId id="833" r:id="rId55"/>
    <p:sldId id="847" r:id="rId56"/>
    <p:sldId id="848" r:id="rId57"/>
    <p:sldId id="834" r:id="rId58"/>
    <p:sldId id="837" r:id="rId59"/>
    <p:sldId id="838" r:id="rId60"/>
    <p:sldId id="839" r:id="rId61"/>
    <p:sldId id="256" r:id="rId62"/>
    <p:sldId id="849" r:id="rId63"/>
    <p:sldId id="812" r:id="rId64"/>
  </p:sldIdLst>
  <p:sldSz cx="12192000" cy="6858000"/>
  <p:notesSz cx="9942513" cy="6810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dric Fournet" initials="CF" lastIdx="7" clrIdx="0">
    <p:extLst>
      <p:ext uri="{19B8F6BF-5375-455C-9EA6-DF929625EA0E}">
        <p15:presenceInfo xmlns:p15="http://schemas.microsoft.com/office/powerpoint/2012/main" userId="S-1-5-21-1721254763-462695806-1538882281-36286" providerId="AD"/>
      </p:ext>
    </p:extLst>
  </p:cmAuthor>
  <p:cmAuthor id="2" name="Barry Bond" initials="BB" lastIdx="3" clrIdx="1">
    <p:extLst>
      <p:ext uri="{19B8F6BF-5375-455C-9EA6-DF929625EA0E}">
        <p15:presenceInfo xmlns:p15="http://schemas.microsoft.com/office/powerpoint/2012/main" userId="S-1-12-1-3073127134-1219418553-1355537854-3334797183" providerId="AD"/>
      </p:ext>
    </p:extLst>
  </p:cmAuthor>
  <p:cmAuthor id="3" name="Sachin Kulkarni (WDG)" initials="S(" lastIdx="1" clrIdx="2">
    <p:extLst>
      <p:ext uri="{19B8F6BF-5375-455C-9EA6-DF929625EA0E}">
        <p15:presenceInfo xmlns:p15="http://schemas.microsoft.com/office/powerpoint/2012/main" userId="S0037FFE88C5F47C@LIVE.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1CD47"/>
    <a:srgbClr val="000000"/>
    <a:srgbClr val="4F81BD"/>
    <a:srgbClr val="FFCC00"/>
    <a:srgbClr val="A24228"/>
    <a:srgbClr val="005E79"/>
    <a:srgbClr val="58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24" autoAdjust="0"/>
    <p:restoredTop sz="96208" autoAdjust="0"/>
  </p:normalViewPr>
  <p:slideViewPr>
    <p:cSldViewPr snapToGrid="0">
      <p:cViewPr varScale="1">
        <p:scale>
          <a:sx n="113" d="100"/>
          <a:sy n="113" d="100"/>
        </p:scale>
        <p:origin x="192" y="304"/>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oleObject" Target="https://microsoft-my.sharepoint.com/personal/chrishaw_microsoft_com/Documents/research/talk/AEA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Performance of various verified</a:t>
            </a:r>
            <a:r>
              <a:rPr lang="en-US" baseline="0" dirty="0"/>
              <a:t> </a:t>
            </a:r>
            <a:r>
              <a:rPr lang="en-US" dirty="0"/>
              <a:t>symmetric crypto / hash implementations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Lbls>
            <c:dLbl>
              <c:idx val="0"/>
              <c:layout>
                <c:manualLayout>
                  <c:x val="-0.13733408796788169"/>
                  <c:y val="-5.2365579302587353E-2"/>
                </c:manualLayout>
              </c:layout>
              <c:tx>
                <c:rich>
                  <a:bodyPr/>
                  <a:lstStyle/>
                  <a:p>
                    <a:fld id="{88D829C0-47DF-3241-94F8-166548D3EB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524F-4999-89C1-2E23867B1FD1}"/>
                </c:ext>
              </c:extLst>
            </c:dLbl>
            <c:dLbl>
              <c:idx val="1"/>
              <c:layout>
                <c:manualLayout>
                  <c:x val="-9.3915858247857725E-2"/>
                  <c:y val="-5.0862954630671163E-2"/>
                </c:manualLayout>
              </c:layout>
              <c:tx>
                <c:rich>
                  <a:bodyPr/>
                  <a:lstStyle/>
                  <a:p>
                    <a:fld id="{95F2CD9C-4FBC-CD47-ACF0-C8357BF64E4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524F-4999-89C1-2E23867B1FD1}"/>
                </c:ext>
              </c:extLst>
            </c:dLbl>
            <c:dLbl>
              <c:idx val="2"/>
              <c:layout>
                <c:manualLayout>
                  <c:x val="-5.7569083814081878E-2"/>
                  <c:y val="-5.4145481814773237E-2"/>
                </c:manualLayout>
              </c:layout>
              <c:tx>
                <c:rich>
                  <a:bodyPr/>
                  <a:lstStyle/>
                  <a:p>
                    <a:fld id="{7796BECA-D51A-9944-A1AC-BE4A585E514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524F-4999-89C1-2E23867B1FD1}"/>
                </c:ext>
              </c:extLst>
            </c:dLbl>
            <c:dLbl>
              <c:idx val="3"/>
              <c:layout>
                <c:manualLayout>
                  <c:x val="-0.24408098420232149"/>
                  <c:y val="-6.3248218972628417E-2"/>
                </c:manualLayout>
              </c:layout>
              <c:tx>
                <c:rich>
                  <a:bodyPr/>
                  <a:lstStyle/>
                  <a:p>
                    <a:fld id="{22375653-F81D-8F46-9CD2-84E45659E83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524F-4999-89C1-2E23867B1FD1}"/>
                </c:ext>
              </c:extLst>
            </c:dLbl>
            <c:dLbl>
              <c:idx val="4"/>
              <c:layout>
                <c:manualLayout>
                  <c:x val="-9.770094627200604E-2"/>
                  <c:y val="-6.3361079865016962E-2"/>
                </c:manualLayout>
              </c:layout>
              <c:tx>
                <c:rich>
                  <a:bodyPr/>
                  <a:lstStyle/>
                  <a:p>
                    <a:fld id="{50C5A4A1-4EA5-F94E-8039-8C8C0B7D871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524F-4999-89C1-2E23867B1FD1}"/>
                </c:ext>
              </c:extLst>
            </c:dLbl>
            <c:dLbl>
              <c:idx val="5"/>
              <c:layout>
                <c:manualLayout>
                  <c:x val="-7.9171358309089043E-2"/>
                  <c:y val="-5.6550431196100572E-2"/>
                </c:manualLayout>
              </c:layout>
              <c:tx>
                <c:rich>
                  <a:bodyPr/>
                  <a:lstStyle/>
                  <a:p>
                    <a:fld id="{2D815DDC-EAC9-AA49-A092-1AA1E7F6A20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524F-4999-89C1-2E23867B1FD1}"/>
                </c:ext>
              </c:extLst>
            </c:dLbl>
            <c:dLbl>
              <c:idx val="6"/>
              <c:layout>
                <c:manualLayout>
                  <c:x val="8.3671760449855772E-4"/>
                  <c:y val="-6.0579490063742032E-2"/>
                </c:manualLayout>
              </c:layout>
              <c:tx>
                <c:rich>
                  <a:bodyPr/>
                  <a:lstStyle/>
                  <a:p>
                    <a:fld id="{A20164FC-B002-B443-B7E7-B0904869D8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524F-4999-89C1-2E23867B1FD1}"/>
                </c:ext>
              </c:extLst>
            </c:dLbl>
            <c:spPr>
              <a:solidFill>
                <a:sysClr val="window" lastClr="FFFFFF"/>
              </a:solidFill>
              <a:ln w="28575">
                <a:solidFill>
                  <a:srgbClr val="FFCC00"/>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rgbClr val="002060"/>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15:showLeaderLines val="0"/>
              </c:ext>
            </c:extLst>
          </c:dLbls>
          <c:xVal>
            <c:numRef>
              <c:f>Sheet1!$B$2:$B$8</c:f>
              <c:numCache>
                <c:formatCode>General</c:formatCode>
                <c:ptCount val="7"/>
                <c:pt idx="0">
                  <c:v>2014</c:v>
                </c:pt>
                <c:pt idx="1">
                  <c:v>2015</c:v>
                </c:pt>
                <c:pt idx="2">
                  <c:v>2017</c:v>
                </c:pt>
                <c:pt idx="3">
                  <c:v>2017</c:v>
                </c:pt>
                <c:pt idx="4">
                  <c:v>2018</c:v>
                </c:pt>
                <c:pt idx="5">
                  <c:v>2019</c:v>
                </c:pt>
                <c:pt idx="6">
                  <c:v>2019</c:v>
                </c:pt>
              </c:numCache>
            </c:numRef>
          </c:xVal>
          <c:yVal>
            <c:numRef>
              <c:f>Sheet1!$C$2:$C$8</c:f>
              <c:numCache>
                <c:formatCode>General</c:formatCode>
                <c:ptCount val="7"/>
                <c:pt idx="0">
                  <c:v>7.0000000000000007E-2</c:v>
                </c:pt>
                <c:pt idx="1">
                  <c:v>0.2</c:v>
                </c:pt>
                <c:pt idx="2">
                  <c:v>0.7</c:v>
                </c:pt>
                <c:pt idx="3">
                  <c:v>0.5</c:v>
                </c:pt>
                <c:pt idx="4">
                  <c:v>1</c:v>
                </c:pt>
                <c:pt idx="5">
                  <c:v>1.35</c:v>
                </c:pt>
                <c:pt idx="6">
                  <c:v>6.4</c:v>
                </c:pt>
              </c:numCache>
            </c:numRef>
          </c:yVal>
          <c:smooth val="0"/>
          <c:extLst>
            <c:ext xmlns:c15="http://schemas.microsoft.com/office/drawing/2012/chart" uri="{02D57815-91ED-43cb-92C2-25804820EDAC}">
              <c15:datalabelsRange>
                <c15:f>Sheet1!$D$2:$D$8</c15:f>
                <c15:dlblRangeCache>
                  <c:ptCount val="7"/>
                  <c:pt idx="0">
                    <c:v>Ironclad Apps SHA256</c:v>
                  </c:pt>
                  <c:pt idx="1">
                    <c:v>Andrew Appel SHA256</c:v>
                  </c:pt>
                  <c:pt idx="2">
                    <c:v>HACL* ChachaPoly</c:v>
                  </c:pt>
                  <c:pt idx="3">
                    <c:v>Vale AES-CBC+Poly1305</c:v>
                  </c:pt>
                  <c:pt idx="4">
                    <c:v>Vale AES-GCM-128</c:v>
                  </c:pt>
                  <c:pt idx="5">
                    <c:v>Jasmin ChaCha20 + Poly1305</c:v>
                  </c:pt>
                  <c:pt idx="6">
                    <c:v>Vale AES-GCM-128</c:v>
                  </c:pt>
                </c15:dlblRangeCache>
              </c15:datalabelsRange>
            </c:ext>
            <c:ext xmlns:c16="http://schemas.microsoft.com/office/drawing/2014/chart" uri="{C3380CC4-5D6E-409C-BE32-E72D297353CC}">
              <c16:uniqueId val="{00000007-524F-4999-89C1-2E23867B1FD1}"/>
            </c:ext>
          </c:extLst>
        </c:ser>
        <c:dLbls>
          <c:showLegendKey val="0"/>
          <c:showVal val="0"/>
          <c:showCatName val="0"/>
          <c:showSerName val="0"/>
          <c:showPercent val="0"/>
          <c:showBubbleSize val="0"/>
        </c:dLbls>
        <c:axId val="886026416"/>
        <c:axId val="886020512"/>
      </c:scatterChart>
      <c:valAx>
        <c:axId val="8860264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6020512"/>
        <c:crosses val="autoZero"/>
        <c:crossBetween val="midCat"/>
      </c:valAx>
      <c:valAx>
        <c:axId val="886020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GB/s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60264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8423" cy="34144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31774" y="0"/>
            <a:ext cx="4308423" cy="341443"/>
          </a:xfrm>
          <a:prstGeom prst="rect">
            <a:avLst/>
          </a:prstGeom>
        </p:spPr>
        <p:txBody>
          <a:bodyPr vert="horz" lIns="91440" tIns="45720" rIns="91440" bIns="45720" rtlCol="0"/>
          <a:lstStyle>
            <a:lvl1pPr algn="r">
              <a:defRPr sz="1200"/>
            </a:lvl1pPr>
          </a:lstStyle>
          <a:p>
            <a:fld id="{7D207EE5-98EA-4760-A52C-DD87442D521E}" type="datetimeFigureOut">
              <a:rPr lang="en-GB" smtClean="0"/>
              <a:t>17/07/2019</a:t>
            </a:fld>
            <a:endParaRPr lang="en-GB"/>
          </a:p>
        </p:txBody>
      </p:sp>
      <p:sp>
        <p:nvSpPr>
          <p:cNvPr id="4" name="Footer Placeholder 3"/>
          <p:cNvSpPr>
            <a:spLocks noGrp="1"/>
          </p:cNvSpPr>
          <p:nvPr>
            <p:ph type="ftr" sz="quarter" idx="2"/>
          </p:nvPr>
        </p:nvSpPr>
        <p:spPr>
          <a:xfrm>
            <a:off x="1" y="6468932"/>
            <a:ext cx="4308423" cy="34144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31774" y="6468932"/>
            <a:ext cx="4308423" cy="341443"/>
          </a:xfrm>
          <a:prstGeom prst="rect">
            <a:avLst/>
          </a:prstGeom>
        </p:spPr>
        <p:txBody>
          <a:bodyPr vert="horz" lIns="91440" tIns="45720" rIns="91440" bIns="45720" rtlCol="0" anchor="b"/>
          <a:lstStyle>
            <a:lvl1pPr algn="r">
              <a:defRPr sz="1200"/>
            </a:lvl1pPr>
          </a:lstStyle>
          <a:p>
            <a:fld id="{6A0D9EED-8DAF-48D0-BDDB-B1BCCC8978B7}" type="slidenum">
              <a:rPr lang="en-GB" smtClean="0"/>
              <a:t>‹#›</a:t>
            </a:fld>
            <a:endParaRPr lang="en-GB"/>
          </a:p>
        </p:txBody>
      </p:sp>
    </p:spTree>
    <p:extLst>
      <p:ext uri="{BB962C8B-B14F-4D97-AF65-F5344CB8AC3E}">
        <p14:creationId xmlns:p14="http://schemas.microsoft.com/office/powerpoint/2010/main" val="1180325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8423" cy="34170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31790" y="0"/>
            <a:ext cx="4308423" cy="341701"/>
          </a:xfrm>
          <a:prstGeom prst="rect">
            <a:avLst/>
          </a:prstGeom>
        </p:spPr>
        <p:txBody>
          <a:bodyPr vert="horz" lIns="91440" tIns="45720" rIns="91440" bIns="45720" rtlCol="0"/>
          <a:lstStyle>
            <a:lvl1pPr algn="r">
              <a:defRPr sz="1200"/>
            </a:lvl1pPr>
          </a:lstStyle>
          <a:p>
            <a:fld id="{C50ECBD1-F5E6-4DB9-9E27-515FFADE99F4}" type="datetimeFigureOut">
              <a:rPr lang="en-GB" smtClean="0"/>
              <a:t>17/07/2019</a:t>
            </a:fld>
            <a:endParaRPr lang="en-GB"/>
          </a:p>
        </p:txBody>
      </p:sp>
      <p:sp>
        <p:nvSpPr>
          <p:cNvPr id="4" name="Slide Image Placeholder 3"/>
          <p:cNvSpPr>
            <a:spLocks noGrp="1" noRot="1" noChangeAspect="1"/>
          </p:cNvSpPr>
          <p:nvPr>
            <p:ph type="sldImg" idx="2"/>
          </p:nvPr>
        </p:nvSpPr>
        <p:spPr>
          <a:xfrm>
            <a:off x="2927350" y="850900"/>
            <a:ext cx="4087813" cy="22987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4252" y="3277493"/>
            <a:ext cx="7954010" cy="2681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68675"/>
            <a:ext cx="4308423" cy="34170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31790" y="6468675"/>
            <a:ext cx="4308423" cy="341701"/>
          </a:xfrm>
          <a:prstGeom prst="rect">
            <a:avLst/>
          </a:prstGeom>
        </p:spPr>
        <p:txBody>
          <a:bodyPr vert="horz" lIns="91440" tIns="45720" rIns="91440" bIns="45720" rtlCol="0" anchor="b"/>
          <a:lstStyle>
            <a:lvl1pPr algn="r">
              <a:defRPr sz="1200"/>
            </a:lvl1pPr>
          </a:lstStyle>
          <a:p>
            <a:fld id="{2DEED06D-FB8E-43CB-A18A-8424790432EB}" type="slidenum">
              <a:rPr lang="en-GB" smtClean="0"/>
              <a:t>‹#›</a:t>
            </a:fld>
            <a:endParaRPr lang="en-GB"/>
          </a:p>
        </p:txBody>
      </p:sp>
    </p:spTree>
    <p:extLst>
      <p:ext uri="{BB962C8B-B14F-4D97-AF65-F5344CB8AC3E}">
        <p14:creationId xmlns:p14="http://schemas.microsoft.com/office/powerpoint/2010/main" val="314585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MSR Cambridge Technical Advisory Board</a:t>
            </a:r>
            <a:r>
              <a:rPr lang="en-GB" baseline="0" dirty="0"/>
              <a:t>, May 24.</a:t>
            </a:r>
            <a:endParaRPr lang="en-GB" dirty="0"/>
          </a:p>
          <a:p>
            <a:r>
              <a:rPr lang="en-GB" b="1" dirty="0"/>
              <a:t>miTLS:</a:t>
            </a:r>
            <a:r>
              <a:rPr lang="en-GB" dirty="0"/>
              <a:t> our main verified-cryptograph</a:t>
            </a:r>
            <a:r>
              <a:rPr lang="en-GB" baseline="0" dirty="0"/>
              <a:t> project since 2013; papers, research prototypes, etc. </a:t>
            </a:r>
          </a:p>
          <a:p>
            <a:r>
              <a:rPr lang="en-GB" b="1" dirty="0"/>
              <a:t>Everest</a:t>
            </a:r>
            <a:r>
              <a:rPr lang="en-GB" dirty="0"/>
              <a:t>: a new, more ambitious 5-year research project</a:t>
            </a:r>
            <a:r>
              <a:rPr lang="en-GB" baseline="0" dirty="0"/>
              <a:t>, just starting.</a:t>
            </a:r>
          </a:p>
          <a:p>
            <a:endParaRPr lang="en-GB" baseline="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Research 2013</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7/17/19 5:48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11169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reduce the TCB, we can target </a:t>
            </a:r>
            <a:r>
              <a:rPr lang="en-US" dirty="0" err="1"/>
              <a:t>CompCert</a:t>
            </a:r>
            <a:r>
              <a:rPr lang="en-US" dirty="0"/>
              <a:t>, use alternate solvers, etc.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B8BA1-6F7F-4D43-9316-51B823195E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146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ED06D-FB8E-43CB-A18A-8424790432EB}" type="slidenum">
              <a:rPr lang="en-GB" smtClean="0"/>
              <a:t>41</a:t>
            </a:fld>
            <a:endParaRPr lang="en-GB"/>
          </a:p>
        </p:txBody>
      </p:sp>
    </p:spTree>
    <p:extLst>
      <p:ext uri="{BB962C8B-B14F-4D97-AF65-F5344CB8AC3E}">
        <p14:creationId xmlns:p14="http://schemas.microsoft.com/office/powerpoint/2010/main" val="2540697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ED06D-FB8E-43CB-A18A-8424790432EB}" type="slidenum">
              <a:rPr lang="en-GB" smtClean="0"/>
              <a:t>53</a:t>
            </a:fld>
            <a:endParaRPr lang="en-GB"/>
          </a:p>
        </p:txBody>
      </p:sp>
    </p:spTree>
    <p:extLst>
      <p:ext uri="{BB962C8B-B14F-4D97-AF65-F5344CB8AC3E}">
        <p14:creationId xmlns:p14="http://schemas.microsoft.com/office/powerpoint/2010/main" val="93700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ED06D-FB8E-43CB-A18A-8424790432EB}" type="slidenum">
              <a:rPr lang="en-GB" smtClean="0"/>
              <a:t>2</a:t>
            </a:fld>
            <a:endParaRPr lang="en-GB"/>
          </a:p>
        </p:txBody>
      </p:sp>
    </p:spTree>
    <p:extLst>
      <p:ext uri="{BB962C8B-B14F-4D97-AF65-F5344CB8AC3E}">
        <p14:creationId xmlns:p14="http://schemas.microsoft.com/office/powerpoint/2010/main" val="2835904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 foundation of Internet Security,</a:t>
            </a:r>
            <a:r>
              <a:rPr lang="en-US" sz="1200" kern="1200" baseline="0" dirty="0">
                <a:solidFill>
                  <a:schemeClr val="tx1"/>
                </a:solidFill>
                <a:effectLst/>
                <a:latin typeface="+mn-lt"/>
                <a:ea typeface="+mn-ea"/>
                <a:cs typeface="+mn-cs"/>
              </a:rPr>
              <a:t> from </a:t>
            </a:r>
            <a:r>
              <a:rPr lang="en-US" sz="1200" kern="1200" dirty="0">
                <a:solidFill>
                  <a:schemeClr val="tx1"/>
                </a:solidFill>
                <a:effectLst/>
                <a:latin typeface="+mn-lt"/>
                <a:ea typeface="+mn-ea"/>
                <a:cs typeface="+mn-cs"/>
              </a:rPr>
              <a:t>mobile users to cloud services.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Encryption will be mandatory</a:t>
            </a:r>
            <a:r>
              <a:rPr lang="en-US" sz="1200" kern="1200" baseline="0" dirty="0">
                <a:solidFill>
                  <a:schemeClr val="tx1"/>
                </a:solidFill>
                <a:effectLst/>
                <a:latin typeface="+mn-lt"/>
                <a:ea typeface="+mn-ea"/>
                <a:cs typeface="+mn-cs"/>
              </a:rPr>
              <a:t> with HTTP/2.</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Critical infrastructure for Microsoft (and many others).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Security</a:t>
            </a:r>
            <a:r>
              <a:rPr lang="en-US" baseline="0" dirty="0"/>
              <a:t> best practices say don’t invent your own, so everyone uses tools like HTTPS.</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50A5B87-607C-4943-88E9-30ED9315F7F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91638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Distributed system,</a:t>
            </a:r>
            <a:r>
              <a:rPr lang="en-US" baseline="0" dirty="0"/>
              <a:t> networking, cryptography.</a:t>
            </a:r>
            <a:endParaRPr lang="en-US" dirty="0"/>
          </a:p>
          <a:p>
            <a:r>
              <a:rPr lang="en-US" dirty="0"/>
              <a:t>Complex,</a:t>
            </a:r>
            <a:r>
              <a:rPr lang="en-US" baseline="0" dirty="0"/>
              <a:t> but not necessarily large. </a:t>
            </a:r>
          </a:p>
          <a:p>
            <a:r>
              <a:rPr lang="en-US" baseline="0" dirty="0"/>
              <a:t>Smaller than a browser or an OS, for example.</a:t>
            </a:r>
          </a:p>
          <a:p>
            <a:r>
              <a:rPr lang="en-US" baseline="0" dirty="0"/>
              <a:t>Amenable to formal verification.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50A5B87-607C-4943-88E9-30ED9315F7F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34512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attacks and fixes. </a:t>
            </a:r>
          </a:p>
          <a:p>
            <a:r>
              <a:rPr lang="en-US" baseline="0" dirty="0"/>
              <a:t>More fundamental problems.</a:t>
            </a:r>
          </a:p>
          <a:p>
            <a:r>
              <a:rPr lang="en-US" baseline="0" dirty="0"/>
              <a:t>For example, the security goals are informal, revised after some attacks. </a:t>
            </a:r>
          </a:p>
          <a:p>
            <a:r>
              <a:rPr lang="en-US" baseline="0" dirty="0"/>
              <a:t>The APIs are hard to use securely—many misconfigured clients and servers.</a:t>
            </a:r>
          </a:p>
          <a:p>
            <a:r>
              <a:rPr lang="en-US" baseline="0" dirty="0"/>
              <a:t>And we found flaws in the standards too, not just their implementations.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50A5B87-607C-4943-88E9-30ED9315F7F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2518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Fully-verified </a:t>
            </a:r>
            <a:r>
              <a:rPr lang="en-US" i="1" dirty="0"/>
              <a:t>standards-compliant</a:t>
            </a:r>
            <a:r>
              <a:rPr lang="en-US" i="1" baseline="0" dirty="0"/>
              <a:t> </a:t>
            </a:r>
            <a:r>
              <a:rPr lang="en-US" baseline="0" dirty="0"/>
              <a:t>replacement</a:t>
            </a:r>
          </a:p>
          <a:p>
            <a:r>
              <a:rPr lang="en-US" baseline="0" dirty="0"/>
              <a:t>    - We will prove cryptographic security, not just eliminate bugs.  </a:t>
            </a:r>
          </a:p>
          <a:p>
            <a:r>
              <a:rPr lang="en-US" baseline="0" dirty="0"/>
              <a:t>    - As a result, we rule out both past attacks, and attacks we haven’t even thought of yet</a:t>
            </a:r>
            <a:endParaRPr lang="en-US" dirty="0"/>
          </a:p>
          <a:p>
            <a:r>
              <a:rPr lang="en-US" dirty="0"/>
              <a:t>Many academically</a:t>
            </a:r>
            <a:r>
              <a:rPr lang="en-US" baseline="0" dirty="0"/>
              <a:t> successful verification projects.  Few deployments.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A5B87-607C-4943-88E9-30ED9315F7F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472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ED06D-FB8E-43CB-A18A-8424790432EB}" type="slidenum">
              <a:rPr lang="en-GB" smtClean="0"/>
              <a:t>10</a:t>
            </a:fld>
            <a:endParaRPr lang="en-GB"/>
          </a:p>
        </p:txBody>
      </p:sp>
    </p:spTree>
    <p:extLst>
      <p:ext uri="{BB962C8B-B14F-4D97-AF65-F5344CB8AC3E}">
        <p14:creationId xmlns:p14="http://schemas.microsoft.com/office/powerpoint/2010/main" val="3764773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029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Secrecy includes side-channel resistance.</a:t>
            </a:r>
          </a:p>
          <a:p>
            <a:endParaRPr lang="en-US" dirty="0"/>
          </a:p>
          <a:p>
            <a:r>
              <a:rPr lang="en-US" dirty="0"/>
              <a:t>All of this applies to both code in F* and in Vale.  We verify the assembly code follows the “rules of the road” for calling convention, as well as that no secrets are leaked on the stack or in any register (even x86 EFLAGS) when we return out of assembly code.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B8BA1-6F7F-4D43-9316-51B823195E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473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1.em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11.emf"/></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8.emf"/></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11.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11.emf"/></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8.em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11.emf"/></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8.emf"/></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1.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4"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3" y="6042777"/>
            <a:ext cx="1611036" cy="345156"/>
          </a:xfrm>
          <a:prstGeom prst="rect">
            <a:avLst/>
          </a:prstGeom>
        </p:spPr>
      </p:pic>
    </p:spTree>
    <p:extLst>
      <p:ext uri="{BB962C8B-B14F-4D97-AF65-F5344CB8AC3E}">
        <p14:creationId xmlns:p14="http://schemas.microsoft.com/office/powerpoint/2010/main" val="2760264759"/>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7122583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131042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3477570"/>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633074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86115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2265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3740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2444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0" y="1192417"/>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454787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943640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367"/>
            <a:fld id="{1D8BD707-D9CF-40AE-B4C6-C98DA3205C09}" type="datetimeFigureOut">
              <a:rPr lang="en-US" sz="1200" smtClean="0">
                <a:solidFill>
                  <a:prstClr val="black">
                    <a:tint val="75000"/>
                  </a:prstClr>
                </a:solidFill>
                <a:latin typeface="Calibri"/>
              </a:rPr>
              <a:pPr defTabSz="914367"/>
              <a:t>7/17/19</a:t>
            </a:fld>
            <a:endParaRPr lang="en-US" sz="1200">
              <a:solidFill>
                <a:prstClr val="black">
                  <a:tint val="75000"/>
                </a:prstClr>
              </a:solidFill>
              <a:latin typeface="Calibri"/>
            </a:endParaRPr>
          </a:p>
        </p:txBody>
      </p:sp>
      <p:sp>
        <p:nvSpPr>
          <p:cNvPr id="6" name="Footer Placeholder 5"/>
          <p:cNvSpPr>
            <a:spLocks noGrp="1"/>
          </p:cNvSpPr>
          <p:nvPr>
            <p:ph type="ftr" sz="quarter" idx="11"/>
          </p:nvPr>
        </p:nvSpPr>
        <p:spPr>
          <a:xfrm>
            <a:off x="4165600" y="6356351"/>
            <a:ext cx="3860801" cy="365125"/>
          </a:xfrm>
          <a:prstGeom prst="rect">
            <a:avLst/>
          </a:prstGeom>
        </p:spPr>
        <p:txBody>
          <a:bodyPr/>
          <a:lstStyle/>
          <a:p>
            <a:pPr algn="ctr" defTabSz="914367"/>
            <a:endParaRPr lang="en-US" sz="1200">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lgn="r" defTabSz="914367"/>
            <a:fld id="{B6F15528-21DE-4FAA-801E-634DDDAF4B2B}" type="slidenum">
              <a:rPr lang="en-US" sz="1200" smtClean="0">
                <a:solidFill>
                  <a:prstClr val="black">
                    <a:tint val="75000"/>
                  </a:prstClr>
                </a:solidFill>
                <a:latin typeface="Calibri"/>
              </a:rPr>
              <a:pPr algn="r" defTabSz="914367"/>
              <a:t>‹#›</a:t>
            </a:fld>
            <a:endParaRPr lang="en-US" sz="1200">
              <a:solidFill>
                <a:prstClr val="black">
                  <a:tint val="75000"/>
                </a:prstClr>
              </a:solidFill>
              <a:latin typeface="Calibri"/>
            </a:endParaRPr>
          </a:p>
        </p:txBody>
      </p:sp>
    </p:spTree>
    <p:extLst>
      <p:ext uri="{BB962C8B-B14F-4D97-AF65-F5344CB8AC3E}">
        <p14:creationId xmlns:p14="http://schemas.microsoft.com/office/powerpoint/2010/main" val="32327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4041116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3" y="2461254"/>
            <a:ext cx="9634305" cy="997196"/>
          </a:xfrm>
        </p:spPr>
        <p:txBody>
          <a:bodyPr anchor="b" anchorCtr="0"/>
          <a:lstStyle>
            <a:lvl1pPr>
              <a:defRPr sz="7198" spc="-151"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1" y="3777537"/>
            <a:ext cx="9660192" cy="498598"/>
          </a:xfrm>
        </p:spPr>
        <p:txBody>
          <a:bodyPr>
            <a:noAutofit/>
          </a:bodyPr>
          <a:lstStyle>
            <a:lvl1pPr marL="0" indent="0">
              <a:spcBef>
                <a:spcPts val="0"/>
              </a:spcBef>
              <a:buNone/>
              <a:defRPr spc="-71"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1" y="6406271"/>
            <a:ext cx="2134156" cy="273844"/>
          </a:xfrm>
          <a:prstGeom prst="rect">
            <a:avLst/>
          </a:prstGeom>
        </p:spPr>
        <p:txBody>
          <a:bodyPr/>
          <a:lstStyle>
            <a:lvl1pPr>
              <a:defRPr>
                <a:solidFill>
                  <a:schemeClr val="tx1"/>
                </a:solidFill>
              </a:defRPr>
            </a:lvl1pPr>
          </a:lstStyle>
          <a:p>
            <a:pPr defTabSz="914367"/>
            <a:fld id="{20CE17AF-4091-48A7-8681-C3B1BE5CA3B0}" type="datetime1">
              <a:rPr lang="en-GB" sz="1765" smtClean="0">
                <a:solidFill>
                  <a:srgbClr val="525051"/>
                </a:solidFill>
              </a:rPr>
              <a:pPr defTabSz="914367"/>
              <a:t>17/07/2019</a:t>
            </a:fld>
            <a:endParaRPr lang="en-GB" sz="1765" dirty="0">
              <a:solidFill>
                <a:srgbClr val="525051"/>
              </a:solidFill>
            </a:endParaRPr>
          </a:p>
        </p:txBody>
      </p:sp>
      <p:sp>
        <p:nvSpPr>
          <p:cNvPr id="9" name="Footer Placeholder 8"/>
          <p:cNvSpPr>
            <a:spLocks noGrp="1"/>
          </p:cNvSpPr>
          <p:nvPr>
            <p:ph type="ftr" sz="quarter" idx="14"/>
          </p:nvPr>
        </p:nvSpPr>
        <p:spPr>
          <a:xfrm>
            <a:off x="3125014" y="6406271"/>
            <a:ext cx="5891938" cy="273844"/>
          </a:xfrm>
          <a:prstGeom prst="rect">
            <a:avLst/>
          </a:prstGeom>
        </p:spPr>
        <p:txBody>
          <a:bodyPr/>
          <a:lstStyle>
            <a:lvl1pPr>
              <a:defRPr>
                <a:solidFill>
                  <a:schemeClr val="tx1"/>
                </a:solidFill>
              </a:defRPr>
            </a:lvl1pPr>
          </a:lstStyle>
          <a:p>
            <a:pPr defTabSz="914367"/>
            <a:endParaRPr lang="en-GB" sz="1765" dirty="0">
              <a:solidFill>
                <a:srgbClr val="525051"/>
              </a:solidFill>
            </a:endParaRPr>
          </a:p>
        </p:txBody>
      </p:sp>
      <p:sp>
        <p:nvSpPr>
          <p:cNvPr id="10" name="Slide Number Placeholder 9"/>
          <p:cNvSpPr>
            <a:spLocks noGrp="1"/>
          </p:cNvSpPr>
          <p:nvPr>
            <p:ph type="sldNum" sz="quarter" idx="15"/>
          </p:nvPr>
        </p:nvSpPr>
        <p:spPr>
          <a:xfrm>
            <a:off x="9537009" y="6406271"/>
            <a:ext cx="2134156" cy="273844"/>
          </a:xfrm>
          <a:prstGeom prst="rect">
            <a:avLst/>
          </a:prstGeom>
        </p:spPr>
        <p:txBody>
          <a:bodyPr/>
          <a:lstStyle>
            <a:lvl1pPr>
              <a:defRPr>
                <a:solidFill>
                  <a:schemeClr val="tx1"/>
                </a:solidFill>
              </a:defRPr>
            </a:lvl1pPr>
          </a:lstStyle>
          <a:p>
            <a:pPr defTabSz="914367"/>
            <a:fld id="{66F9B19E-23E9-4120-A06C-57F6EDB783B3}" type="slidenum">
              <a:rPr lang="en-GB" sz="1765" smtClean="0">
                <a:solidFill>
                  <a:srgbClr val="525051"/>
                </a:solidFill>
              </a:rPr>
              <a:pPr defTabSz="914367"/>
              <a:t>‹#›</a:t>
            </a:fld>
            <a:endParaRPr lang="en-GB" sz="1765">
              <a:solidFill>
                <a:srgbClr val="525051"/>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320" y="509826"/>
            <a:ext cx="2538329" cy="240001"/>
          </a:xfrm>
          <a:prstGeom prst="rect">
            <a:avLst/>
          </a:prstGeom>
        </p:spPr>
      </p:pic>
    </p:spTree>
    <p:extLst>
      <p:ext uri="{BB962C8B-B14F-4D97-AF65-F5344CB8AC3E}">
        <p14:creationId xmlns:p14="http://schemas.microsoft.com/office/powerpoint/2010/main" val="28151053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7"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6" y="6042781"/>
            <a:ext cx="1611036" cy="345156"/>
          </a:xfrm>
          <a:prstGeom prst="rect">
            <a:avLst/>
          </a:prstGeom>
        </p:spPr>
      </p:pic>
    </p:spTree>
    <p:extLst>
      <p:ext uri="{BB962C8B-B14F-4D97-AF65-F5344CB8AC3E}">
        <p14:creationId xmlns:p14="http://schemas.microsoft.com/office/powerpoint/2010/main" val="2669255569"/>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16">
          <p15:clr>
            <a:srgbClr val="C35EA4"/>
          </p15:clr>
        </p15:guide>
        <p15:guide id="3" pos="5659">
          <p15:clr>
            <a:srgbClr val="C35EA4"/>
          </p15:clr>
        </p15:guide>
        <p15:guide id="4" orient="horz" pos="4104">
          <p15:clr>
            <a:srgbClr val="C35E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
        <p:nvSpPr>
          <p:cNvPr id="16" name="Freeform 5"/>
          <p:cNvSpPr>
            <a:spLocks noEditPoints="1"/>
          </p:cNvSpPr>
          <p:nvPr userDrawn="1"/>
        </p:nvSpPr>
        <p:spPr bwMode="auto">
          <a:xfrm>
            <a:off x="4751367"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25051"/>
              </a:solidFill>
              <a:effectLst/>
              <a:uLnTx/>
              <a:uFillTx/>
              <a:latin typeface="Segoe UI"/>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5"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856284749"/>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16">
          <p15:clr>
            <a:srgbClr val="C35EA4"/>
          </p15:clr>
        </p15:guide>
        <p15:guide id="3" pos="5659">
          <p15:clr>
            <a:srgbClr val="C35EA4"/>
          </p15:clr>
        </p15:guide>
        <p15:guide id="4" orient="horz" pos="4104">
          <p15:clr>
            <a:srgbClr val="C35E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7" y="3987037"/>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41"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marL="0" marR="0" lvl="0" indent="0" algn="ctr" defTabSz="685486" rtl="0" eaLnBrk="1" fontAlgn="base" latinLnBrk="0" hangingPunct="1">
              <a:lnSpc>
                <a:spcPct val="100000"/>
              </a:lnSpc>
              <a:spcBef>
                <a:spcPct val="0"/>
              </a:spcBef>
              <a:spcAft>
                <a:spcPct val="0"/>
              </a:spcAft>
              <a:buClrTx/>
              <a:buSzTx/>
              <a:buFontTx/>
              <a:buNone/>
              <a:tabLst/>
              <a:defRPr/>
            </a:pPr>
            <a:endParaRPr kumimoji="0" lang="en-US" sz="1470"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69241"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41"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8"/>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Tree>
    <p:extLst>
      <p:ext uri="{BB962C8B-B14F-4D97-AF65-F5344CB8AC3E}">
        <p14:creationId xmlns:p14="http://schemas.microsoft.com/office/powerpoint/2010/main" val="727654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2" y="4"/>
            <a:ext cx="12192000" cy="6858000"/>
          </a:xfrm>
          <a:prstGeom prst="rect">
            <a:avLst/>
          </a:prstGeom>
        </p:spPr>
      </p:pic>
      <p:sp>
        <p:nvSpPr>
          <p:cNvPr id="16" name="Text Placeholder 4"/>
          <p:cNvSpPr>
            <a:spLocks noGrp="1"/>
          </p:cNvSpPr>
          <p:nvPr>
            <p:ph type="body" sz="quarter" idx="12" hasCustomPrompt="1"/>
          </p:nvPr>
        </p:nvSpPr>
        <p:spPr bwMode="white">
          <a:xfrm>
            <a:off x="269241"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40" y="2215665"/>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31"/>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2" y="6251580"/>
            <a:ext cx="1293277" cy="275938"/>
          </a:xfrm>
          <a:prstGeom prst="rect">
            <a:avLst/>
          </a:prstGeom>
        </p:spPr>
      </p:pic>
    </p:spTree>
    <p:extLst>
      <p:ext uri="{BB962C8B-B14F-4D97-AF65-F5344CB8AC3E}">
        <p14:creationId xmlns:p14="http://schemas.microsoft.com/office/powerpoint/2010/main" val="1619115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1" y="0"/>
            <a:ext cx="12305167" cy="6858000"/>
          </a:xfrm>
          <a:prstGeom prst="rect">
            <a:avLst/>
          </a:prstGeom>
        </p:spPr>
      </p:pic>
      <p:pic>
        <p:nvPicPr>
          <p:cNvPr id="10" name="Picture 9"/>
          <p:cNvPicPr>
            <a:picLocks noChangeAspect="1"/>
          </p:cNvPicPr>
          <p:nvPr userDrawn="1"/>
        </p:nvPicPr>
        <p:blipFill>
          <a:blip r:embed="rId3"/>
          <a:stretch>
            <a:fillRect/>
          </a:stretch>
        </p:blipFill>
        <p:spPr>
          <a:xfrm>
            <a:off x="231480" y="225831"/>
            <a:ext cx="1957478" cy="1954386"/>
          </a:xfrm>
          <a:prstGeom prst="rect">
            <a:avLst/>
          </a:prstGeom>
        </p:spPr>
      </p:pic>
      <p:sp>
        <p:nvSpPr>
          <p:cNvPr id="5" name="Text Placeholder 4"/>
          <p:cNvSpPr>
            <a:spLocks noGrp="1"/>
          </p:cNvSpPr>
          <p:nvPr>
            <p:ph type="body" sz="quarter" idx="12" hasCustomPrompt="1"/>
          </p:nvPr>
        </p:nvSpPr>
        <p:spPr bwMode="white">
          <a:xfrm>
            <a:off x="271104" y="4155896"/>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5" y="2215666"/>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8" y="6167174"/>
            <a:ext cx="1293277" cy="275938"/>
          </a:xfrm>
          <a:prstGeom prst="rect">
            <a:avLst/>
          </a:prstGeom>
        </p:spPr>
      </p:pic>
    </p:spTree>
    <p:extLst>
      <p:ext uri="{BB962C8B-B14F-4D97-AF65-F5344CB8AC3E}">
        <p14:creationId xmlns:p14="http://schemas.microsoft.com/office/powerpoint/2010/main" val="17672322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41"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71105" y="4458017"/>
            <a:ext cx="8962383"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6"/>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6" y="470072"/>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8"/>
            <a:ext cx="1798278" cy="1798533"/>
          </a:xfrm>
          <a:prstGeom prst="rect">
            <a:avLst/>
          </a:prstGeom>
        </p:spPr>
      </p:pic>
    </p:spTree>
    <p:extLst>
      <p:ext uri="{BB962C8B-B14F-4D97-AF65-F5344CB8AC3E}">
        <p14:creationId xmlns:p14="http://schemas.microsoft.com/office/powerpoint/2010/main" val="1137933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2" y="476922"/>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2" y="1182567"/>
            <a:ext cx="7221283" cy="3598324"/>
          </a:xfrm>
          <a:prstGeom prst="rect">
            <a:avLst/>
          </a:prstGeom>
          <a:solidFill>
            <a:srgbClr val="90FF00"/>
          </a:solidFill>
        </p:spPr>
      </p:pic>
      <p:sp>
        <p:nvSpPr>
          <p:cNvPr id="8" name="Title 1"/>
          <p:cNvSpPr>
            <a:spLocks noGrp="1"/>
          </p:cNvSpPr>
          <p:nvPr>
            <p:ph type="title" hasCustomPrompt="1"/>
          </p:nvPr>
        </p:nvSpPr>
        <p:spPr>
          <a:xfrm>
            <a:off x="269241" y="1187649"/>
            <a:ext cx="7171398"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639423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2" y="0"/>
            <a:ext cx="12192000" cy="6858001"/>
          </a:xfrm>
          <a:prstGeom prst="rect">
            <a:avLst/>
          </a:prstGeom>
        </p:spPr>
      </p:pic>
      <p:sp>
        <p:nvSpPr>
          <p:cNvPr id="5" name="Rectangle 4"/>
          <p:cNvSpPr/>
          <p:nvPr userDrawn="1"/>
        </p:nvSpPr>
        <p:spPr bwMode="auto">
          <a:xfrm>
            <a:off x="269241" y="1186356"/>
            <a:ext cx="7171398"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69243"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920306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6"/>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4919617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5534106"/>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6"/>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32665714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6"/>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7832780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1931322"/>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559485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1931322"/>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695560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5"/>
            <a:ext cx="11653523" cy="1931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347115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31322"/>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6378873"/>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80"/>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80"/>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405932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80"/>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116504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80"/>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80"/>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618281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80"/>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80"/>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43335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217971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07457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63800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5473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0080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4666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3"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1" y="1192416"/>
            <a:ext cx="11653522" cy="189058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8464507"/>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981893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3" y="2461254"/>
            <a:ext cx="9634305" cy="997196"/>
          </a:xfrm>
        </p:spPr>
        <p:txBody>
          <a:bodyPr anchor="b" anchorCtr="0"/>
          <a:lstStyle>
            <a:lvl1pPr>
              <a:defRPr sz="7198" spc="-151"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1" y="3777537"/>
            <a:ext cx="9660192" cy="498598"/>
          </a:xfrm>
        </p:spPr>
        <p:txBody>
          <a:bodyPr>
            <a:noAutofit/>
          </a:bodyPr>
          <a:lstStyle>
            <a:lvl1pPr marL="0" indent="0">
              <a:spcBef>
                <a:spcPts val="0"/>
              </a:spcBef>
              <a:buNone/>
              <a:defRPr spc="-71"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1" y="6406271"/>
            <a:ext cx="2134156" cy="273844"/>
          </a:xfrm>
          <a:prstGeom prst="rect">
            <a:avLst/>
          </a:prstGeom>
        </p:spPr>
        <p:txBody>
          <a:bodyPr/>
          <a:lstStyle>
            <a:lvl1pPr>
              <a:defRPr>
                <a:solidFill>
                  <a:schemeClr val="tx1"/>
                </a:solidFill>
              </a:defRPr>
            </a:lvl1pPr>
          </a:lstStyle>
          <a:p>
            <a:pPr defTabSz="914367"/>
            <a:endParaRPr lang="en-GB" sz="1765" dirty="0">
              <a:solidFill>
                <a:srgbClr val="525051"/>
              </a:solidFill>
            </a:endParaRPr>
          </a:p>
        </p:txBody>
      </p:sp>
      <p:sp>
        <p:nvSpPr>
          <p:cNvPr id="9" name="Footer Placeholder 8"/>
          <p:cNvSpPr>
            <a:spLocks noGrp="1"/>
          </p:cNvSpPr>
          <p:nvPr>
            <p:ph type="ftr" sz="quarter" idx="14"/>
          </p:nvPr>
        </p:nvSpPr>
        <p:spPr>
          <a:xfrm>
            <a:off x="3125014" y="6406271"/>
            <a:ext cx="5891938" cy="273844"/>
          </a:xfrm>
          <a:prstGeom prst="rect">
            <a:avLst/>
          </a:prstGeom>
        </p:spPr>
        <p:txBody>
          <a:bodyPr/>
          <a:lstStyle>
            <a:lvl1pPr>
              <a:defRPr>
                <a:solidFill>
                  <a:schemeClr val="tx1"/>
                </a:solidFill>
              </a:defRPr>
            </a:lvl1pPr>
          </a:lstStyle>
          <a:p>
            <a:pPr defTabSz="914367"/>
            <a:endParaRPr lang="en-GB" sz="1765" dirty="0">
              <a:solidFill>
                <a:srgbClr val="525051"/>
              </a:solidFill>
            </a:endParaRPr>
          </a:p>
        </p:txBody>
      </p:sp>
      <p:sp>
        <p:nvSpPr>
          <p:cNvPr id="10" name="Slide Number Placeholder 9"/>
          <p:cNvSpPr>
            <a:spLocks noGrp="1"/>
          </p:cNvSpPr>
          <p:nvPr>
            <p:ph type="sldNum" sz="quarter" idx="15"/>
          </p:nvPr>
        </p:nvSpPr>
        <p:spPr>
          <a:xfrm>
            <a:off x="9537009" y="6406271"/>
            <a:ext cx="2134156" cy="273844"/>
          </a:xfrm>
          <a:prstGeom prst="rect">
            <a:avLst/>
          </a:prstGeom>
        </p:spPr>
        <p:txBody>
          <a:bodyPr/>
          <a:lstStyle>
            <a:lvl1pPr>
              <a:defRPr>
                <a:solidFill>
                  <a:schemeClr val="tx1"/>
                </a:solidFill>
              </a:defRPr>
            </a:lvl1pPr>
          </a:lstStyle>
          <a:p>
            <a:pPr defTabSz="914367"/>
            <a:fld id="{66F9B19E-23E9-4120-A06C-57F6EDB783B3}" type="slidenum">
              <a:rPr lang="en-GB" sz="1765" smtClean="0">
                <a:solidFill>
                  <a:srgbClr val="525051"/>
                </a:solidFill>
              </a:rPr>
              <a:pPr defTabSz="914367"/>
              <a:t>‹#›</a:t>
            </a:fld>
            <a:endParaRPr lang="en-GB" sz="1765">
              <a:solidFill>
                <a:srgbClr val="525051"/>
              </a:solidFill>
            </a:endParaRPr>
          </a:p>
        </p:txBody>
      </p:sp>
    </p:spTree>
    <p:extLst>
      <p:ext uri="{BB962C8B-B14F-4D97-AF65-F5344CB8AC3E}">
        <p14:creationId xmlns:p14="http://schemas.microsoft.com/office/powerpoint/2010/main" val="554273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6"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4" y="6042779"/>
            <a:ext cx="1611036" cy="345156"/>
          </a:xfrm>
          <a:prstGeom prst="rect">
            <a:avLst/>
          </a:prstGeom>
        </p:spPr>
      </p:pic>
    </p:spTree>
    <p:extLst>
      <p:ext uri="{BB962C8B-B14F-4D97-AF65-F5344CB8AC3E}">
        <p14:creationId xmlns:p14="http://schemas.microsoft.com/office/powerpoint/2010/main" val="103398355"/>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16">
          <p15:clr>
            <a:srgbClr val="C35EA4"/>
          </p15:clr>
        </p15:guide>
        <p15:guide id="3" pos="5659">
          <p15:clr>
            <a:srgbClr val="C35EA4"/>
          </p15:clr>
        </p15:guide>
        <p15:guide id="4" orient="horz" pos="4104">
          <p15:clr>
            <a:srgbClr val="C35E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
        <p:nvSpPr>
          <p:cNvPr id="16" name="Freeform 5"/>
          <p:cNvSpPr>
            <a:spLocks noEditPoints="1"/>
          </p:cNvSpPr>
          <p:nvPr userDrawn="1"/>
        </p:nvSpPr>
        <p:spPr bwMode="auto">
          <a:xfrm>
            <a:off x="4751365"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25051"/>
              </a:solidFill>
              <a:effectLst/>
              <a:uLnTx/>
              <a:uFillTx/>
              <a:latin typeface="Segoe UI"/>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5"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915759455"/>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16">
          <p15:clr>
            <a:srgbClr val="C35EA4"/>
          </p15:clr>
        </p15:guide>
        <p15:guide id="3" pos="5659">
          <p15:clr>
            <a:srgbClr val="C35EA4"/>
          </p15:clr>
        </p15:guide>
        <p15:guide id="4" orient="horz" pos="4104">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8475329"/>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6" y="3987035"/>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40"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marL="0" marR="0" lvl="0" indent="0" algn="ctr" defTabSz="685486" rtl="0" eaLnBrk="1" fontAlgn="base" latinLnBrk="0" hangingPunct="1">
              <a:lnSpc>
                <a:spcPct val="100000"/>
              </a:lnSpc>
              <a:spcBef>
                <a:spcPct val="0"/>
              </a:spcBef>
              <a:spcAft>
                <a:spcPct val="0"/>
              </a:spcAft>
              <a:buClrTx/>
              <a:buSzTx/>
              <a:buFontTx/>
              <a:buNone/>
              <a:tabLst/>
              <a:defRPr/>
            </a:pPr>
            <a:endParaRPr kumimoji="0" lang="en-US" sz="1470"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69240"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40"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6"/>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Tree>
    <p:extLst>
      <p:ext uri="{BB962C8B-B14F-4D97-AF65-F5344CB8AC3E}">
        <p14:creationId xmlns:p14="http://schemas.microsoft.com/office/powerpoint/2010/main" val="3079510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1" y="2"/>
            <a:ext cx="12192000" cy="6858000"/>
          </a:xfrm>
          <a:prstGeom prst="rect">
            <a:avLst/>
          </a:prstGeom>
        </p:spPr>
      </p:pic>
      <p:sp>
        <p:nvSpPr>
          <p:cNvPr id="16" name="Text Placeholder 4"/>
          <p:cNvSpPr>
            <a:spLocks noGrp="1"/>
          </p:cNvSpPr>
          <p:nvPr>
            <p:ph type="body" sz="quarter" idx="12" hasCustomPrompt="1"/>
          </p:nvPr>
        </p:nvSpPr>
        <p:spPr bwMode="white">
          <a:xfrm>
            <a:off x="269240"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40" y="2215664"/>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29"/>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1" y="6251578"/>
            <a:ext cx="1293277" cy="275938"/>
          </a:xfrm>
          <a:prstGeom prst="rect">
            <a:avLst/>
          </a:prstGeom>
        </p:spPr>
      </p:pic>
    </p:spTree>
    <p:extLst>
      <p:ext uri="{BB962C8B-B14F-4D97-AF65-F5344CB8AC3E}">
        <p14:creationId xmlns:p14="http://schemas.microsoft.com/office/powerpoint/2010/main" val="1373128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1" y="0"/>
            <a:ext cx="12305167" cy="6858000"/>
          </a:xfrm>
          <a:prstGeom prst="rect">
            <a:avLst/>
          </a:prstGeom>
        </p:spPr>
      </p:pic>
      <p:pic>
        <p:nvPicPr>
          <p:cNvPr id="10" name="Picture 9"/>
          <p:cNvPicPr>
            <a:picLocks noChangeAspect="1"/>
          </p:cNvPicPr>
          <p:nvPr userDrawn="1"/>
        </p:nvPicPr>
        <p:blipFill>
          <a:blip r:embed="rId3"/>
          <a:stretch>
            <a:fillRect/>
          </a:stretch>
        </p:blipFill>
        <p:spPr>
          <a:xfrm>
            <a:off x="231480" y="225829"/>
            <a:ext cx="1957478" cy="1954386"/>
          </a:xfrm>
          <a:prstGeom prst="rect">
            <a:avLst/>
          </a:prstGeom>
        </p:spPr>
      </p:pic>
      <p:sp>
        <p:nvSpPr>
          <p:cNvPr id="5" name="Text Placeholder 4"/>
          <p:cNvSpPr>
            <a:spLocks noGrp="1"/>
          </p:cNvSpPr>
          <p:nvPr>
            <p:ph type="body" sz="quarter" idx="12" hasCustomPrompt="1"/>
          </p:nvPr>
        </p:nvSpPr>
        <p:spPr bwMode="white">
          <a:xfrm>
            <a:off x="271104" y="4155894"/>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215664"/>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7" y="6167172"/>
            <a:ext cx="1293277" cy="275938"/>
          </a:xfrm>
          <a:prstGeom prst="rect">
            <a:avLst/>
          </a:prstGeom>
        </p:spPr>
      </p:pic>
    </p:spTree>
    <p:extLst>
      <p:ext uri="{BB962C8B-B14F-4D97-AF65-F5344CB8AC3E}">
        <p14:creationId xmlns:p14="http://schemas.microsoft.com/office/powerpoint/2010/main" val="8279679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40"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71105" y="4458017"/>
            <a:ext cx="8962383"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4"/>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4" y="470070"/>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6"/>
            <a:ext cx="1798278" cy="1798533"/>
          </a:xfrm>
          <a:prstGeom prst="rect">
            <a:avLst/>
          </a:prstGeom>
        </p:spPr>
      </p:pic>
    </p:spTree>
    <p:extLst>
      <p:ext uri="{BB962C8B-B14F-4D97-AF65-F5344CB8AC3E}">
        <p14:creationId xmlns:p14="http://schemas.microsoft.com/office/powerpoint/2010/main" val="993241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1" y="476920"/>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1" y="1182566"/>
            <a:ext cx="7221283" cy="3598324"/>
          </a:xfrm>
          <a:prstGeom prst="rect">
            <a:avLst/>
          </a:prstGeom>
          <a:solidFill>
            <a:srgbClr val="90FF00"/>
          </a:solidFill>
        </p:spPr>
      </p:pic>
      <p:sp>
        <p:nvSpPr>
          <p:cNvPr id="8" name="Title 1"/>
          <p:cNvSpPr>
            <a:spLocks noGrp="1"/>
          </p:cNvSpPr>
          <p:nvPr>
            <p:ph type="title" hasCustomPrompt="1"/>
          </p:nvPr>
        </p:nvSpPr>
        <p:spPr>
          <a:xfrm>
            <a:off x="269240" y="1187647"/>
            <a:ext cx="7171398"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2186895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1" y="0"/>
            <a:ext cx="12192000" cy="6858001"/>
          </a:xfrm>
          <a:prstGeom prst="rect">
            <a:avLst/>
          </a:prstGeom>
        </p:spPr>
      </p:pic>
      <p:sp>
        <p:nvSpPr>
          <p:cNvPr id="5" name="Rectangle 4"/>
          <p:cNvSpPr/>
          <p:nvPr userDrawn="1"/>
        </p:nvSpPr>
        <p:spPr bwMode="auto">
          <a:xfrm>
            <a:off x="269240" y="1186356"/>
            <a:ext cx="7171398"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69241"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928375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0428193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831662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9540865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1931322"/>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031497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7971"/>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4550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1931322"/>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832773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5"/>
            <a:ext cx="11653523" cy="1931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8074794"/>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31322"/>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956888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0835787"/>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747956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8502286"/>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8147708"/>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7197858"/>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222088"/>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6579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9030272"/>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0694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3146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0" y="1192416"/>
            <a:ext cx="11653522" cy="189058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7754455"/>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107913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367"/>
            <a:fld id="{1D8BD707-D9CF-40AE-B4C6-C98DA3205C09}" type="datetimeFigureOut">
              <a:rPr lang="en-US" sz="1200" smtClean="0">
                <a:solidFill>
                  <a:prstClr val="black">
                    <a:tint val="75000"/>
                  </a:prstClr>
                </a:solidFill>
                <a:latin typeface="Calibri"/>
              </a:rPr>
              <a:pPr defTabSz="914367"/>
              <a:t>7/17/19</a:t>
            </a:fld>
            <a:endParaRPr lang="en-US" sz="1200">
              <a:solidFill>
                <a:prstClr val="black">
                  <a:tint val="75000"/>
                </a:prstClr>
              </a:solidFill>
              <a:latin typeface="Calibri"/>
            </a:endParaRPr>
          </a:p>
        </p:txBody>
      </p:sp>
      <p:sp>
        <p:nvSpPr>
          <p:cNvPr id="6" name="Footer Placeholder 5"/>
          <p:cNvSpPr>
            <a:spLocks noGrp="1"/>
          </p:cNvSpPr>
          <p:nvPr>
            <p:ph type="ftr" sz="quarter" idx="11"/>
          </p:nvPr>
        </p:nvSpPr>
        <p:spPr>
          <a:xfrm>
            <a:off x="4165600" y="6356351"/>
            <a:ext cx="3860801" cy="365125"/>
          </a:xfrm>
          <a:prstGeom prst="rect">
            <a:avLst/>
          </a:prstGeom>
        </p:spPr>
        <p:txBody>
          <a:bodyPr/>
          <a:lstStyle/>
          <a:p>
            <a:pPr algn="ctr" defTabSz="914367"/>
            <a:endParaRPr lang="en-US" sz="1200">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lgn="r" defTabSz="914367"/>
            <a:fld id="{B6F15528-21DE-4FAA-801E-634DDDAF4B2B}" type="slidenum">
              <a:rPr lang="en-US" sz="1200" smtClean="0">
                <a:solidFill>
                  <a:prstClr val="black">
                    <a:tint val="75000"/>
                  </a:prstClr>
                </a:solidFill>
                <a:latin typeface="Calibri"/>
              </a:rPr>
              <a:pPr algn="r" defTabSz="914367"/>
              <a:t>‹#›</a:t>
            </a:fld>
            <a:endParaRPr lang="en-US" sz="1200">
              <a:solidFill>
                <a:prstClr val="black">
                  <a:tint val="75000"/>
                </a:prstClr>
              </a:solidFill>
              <a:latin typeface="Calibri"/>
            </a:endParaRPr>
          </a:p>
        </p:txBody>
      </p:sp>
    </p:spTree>
    <p:extLst>
      <p:ext uri="{BB962C8B-B14F-4D97-AF65-F5344CB8AC3E}">
        <p14:creationId xmlns:p14="http://schemas.microsoft.com/office/powerpoint/2010/main" val="27975153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3" y="2461254"/>
            <a:ext cx="9634305" cy="997196"/>
          </a:xfrm>
        </p:spPr>
        <p:txBody>
          <a:bodyPr anchor="b" anchorCtr="0"/>
          <a:lstStyle>
            <a:lvl1pPr>
              <a:defRPr sz="7198" spc="-151"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1" y="3777537"/>
            <a:ext cx="9660192" cy="498598"/>
          </a:xfrm>
        </p:spPr>
        <p:txBody>
          <a:bodyPr>
            <a:noAutofit/>
          </a:bodyPr>
          <a:lstStyle>
            <a:lvl1pPr marL="0" indent="0">
              <a:spcBef>
                <a:spcPts val="0"/>
              </a:spcBef>
              <a:buNone/>
              <a:defRPr spc="-71"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1" y="6406271"/>
            <a:ext cx="2134156" cy="273844"/>
          </a:xfrm>
          <a:prstGeom prst="rect">
            <a:avLst/>
          </a:prstGeom>
        </p:spPr>
        <p:txBody>
          <a:bodyPr/>
          <a:lstStyle>
            <a:lvl1pPr>
              <a:defRPr>
                <a:solidFill>
                  <a:schemeClr val="tx1"/>
                </a:solidFill>
              </a:defRPr>
            </a:lvl1pPr>
          </a:lstStyle>
          <a:p>
            <a:pPr defTabSz="914367"/>
            <a:fld id="{20CE17AF-4091-48A7-8681-C3B1BE5CA3B0}" type="datetime1">
              <a:rPr lang="en-GB" sz="1765" smtClean="0">
                <a:solidFill>
                  <a:srgbClr val="525051"/>
                </a:solidFill>
              </a:rPr>
              <a:pPr defTabSz="914367"/>
              <a:t>17/07/2019</a:t>
            </a:fld>
            <a:endParaRPr lang="en-GB" sz="1765" dirty="0">
              <a:solidFill>
                <a:srgbClr val="525051"/>
              </a:solidFill>
            </a:endParaRPr>
          </a:p>
        </p:txBody>
      </p:sp>
      <p:sp>
        <p:nvSpPr>
          <p:cNvPr id="9" name="Footer Placeholder 8"/>
          <p:cNvSpPr>
            <a:spLocks noGrp="1"/>
          </p:cNvSpPr>
          <p:nvPr>
            <p:ph type="ftr" sz="quarter" idx="14"/>
          </p:nvPr>
        </p:nvSpPr>
        <p:spPr>
          <a:xfrm>
            <a:off x="3125014" y="6406271"/>
            <a:ext cx="5891938" cy="273844"/>
          </a:xfrm>
          <a:prstGeom prst="rect">
            <a:avLst/>
          </a:prstGeom>
        </p:spPr>
        <p:txBody>
          <a:bodyPr/>
          <a:lstStyle>
            <a:lvl1pPr>
              <a:defRPr>
                <a:solidFill>
                  <a:schemeClr val="tx1"/>
                </a:solidFill>
              </a:defRPr>
            </a:lvl1pPr>
          </a:lstStyle>
          <a:p>
            <a:pPr defTabSz="914367"/>
            <a:endParaRPr lang="en-GB" sz="1765" dirty="0">
              <a:solidFill>
                <a:srgbClr val="525051"/>
              </a:solidFill>
            </a:endParaRPr>
          </a:p>
        </p:txBody>
      </p:sp>
      <p:sp>
        <p:nvSpPr>
          <p:cNvPr id="10" name="Slide Number Placeholder 9"/>
          <p:cNvSpPr>
            <a:spLocks noGrp="1"/>
          </p:cNvSpPr>
          <p:nvPr>
            <p:ph type="sldNum" sz="quarter" idx="15"/>
          </p:nvPr>
        </p:nvSpPr>
        <p:spPr>
          <a:xfrm>
            <a:off x="9537009" y="6406271"/>
            <a:ext cx="2134156" cy="273844"/>
          </a:xfrm>
          <a:prstGeom prst="rect">
            <a:avLst/>
          </a:prstGeom>
        </p:spPr>
        <p:txBody>
          <a:bodyPr/>
          <a:lstStyle>
            <a:lvl1pPr>
              <a:defRPr>
                <a:solidFill>
                  <a:schemeClr val="tx1"/>
                </a:solidFill>
              </a:defRPr>
            </a:lvl1pPr>
          </a:lstStyle>
          <a:p>
            <a:pPr defTabSz="914367"/>
            <a:fld id="{66F9B19E-23E9-4120-A06C-57F6EDB783B3}" type="slidenum">
              <a:rPr lang="en-GB" sz="1765" smtClean="0">
                <a:solidFill>
                  <a:srgbClr val="525051"/>
                </a:solidFill>
              </a:rPr>
              <a:pPr defTabSz="914367"/>
              <a:t>‹#›</a:t>
            </a:fld>
            <a:endParaRPr lang="en-GB" sz="1765">
              <a:solidFill>
                <a:srgbClr val="525051"/>
              </a:solidFill>
            </a:endParaRPr>
          </a:p>
        </p:txBody>
      </p:sp>
    </p:spTree>
    <p:extLst>
      <p:ext uri="{BB962C8B-B14F-4D97-AF65-F5344CB8AC3E}">
        <p14:creationId xmlns:p14="http://schemas.microsoft.com/office/powerpoint/2010/main" val="2498495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17/07/2019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7833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17/07/2019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8062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17/07/2019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5594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17/07/2019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700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6274352"/>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17/07/2019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3099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17/07/2019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2212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17/07/2019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4120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17/07/2019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7328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17/07/2019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8804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17/07/2019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8589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17/07/2019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7572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859216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012977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970501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79216"/>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6192169"/>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988548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4279235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855346"/>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607099"/>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7971"/>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4372758"/>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4"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3" y="6042777"/>
            <a:ext cx="1611036" cy="345156"/>
          </a:xfrm>
          <a:prstGeom prst="rect">
            <a:avLst/>
          </a:prstGeom>
        </p:spPr>
      </p:pic>
    </p:spTree>
    <p:extLst>
      <p:ext uri="{BB962C8B-B14F-4D97-AF65-F5344CB8AC3E}">
        <p14:creationId xmlns:p14="http://schemas.microsoft.com/office/powerpoint/2010/main" val="3688987605"/>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
        <p:nvSpPr>
          <p:cNvPr id="16" name="Freeform 5"/>
          <p:cNvSpPr>
            <a:spLocks noEditPoints="1"/>
          </p:cNvSpPr>
          <p:nvPr userDrawn="1"/>
        </p:nvSpPr>
        <p:spPr bwMode="auto">
          <a:xfrm>
            <a:off x="4751364"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25051"/>
              </a:solidFill>
              <a:effectLst/>
              <a:uLnTx/>
              <a:uFillTx/>
              <a:latin typeface="Segoe UI"/>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6"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4076918249"/>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5" y="3987033"/>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39"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marL="0" marR="0" lvl="0" indent="0" algn="ctr" defTabSz="685486" rtl="0" eaLnBrk="1" fontAlgn="base" latinLnBrk="0" hangingPunct="1">
              <a:lnSpc>
                <a:spcPct val="100000"/>
              </a:lnSpc>
              <a:spcBef>
                <a:spcPct val="0"/>
              </a:spcBef>
              <a:spcAft>
                <a:spcPct val="0"/>
              </a:spcAft>
              <a:buClrTx/>
              <a:buSzTx/>
              <a:buFontTx/>
              <a:buNone/>
              <a:tabLst/>
              <a:defRPr/>
            </a:pPr>
            <a:endParaRPr kumimoji="0" lang="en-US" sz="1470"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69239"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39"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4"/>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Tree>
    <p:extLst>
      <p:ext uri="{BB962C8B-B14F-4D97-AF65-F5344CB8AC3E}">
        <p14:creationId xmlns:p14="http://schemas.microsoft.com/office/powerpoint/2010/main" val="2197635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12192000" cy="6858000"/>
          </a:xfrm>
          <a:prstGeom prst="rect">
            <a:avLst/>
          </a:prstGeom>
        </p:spPr>
      </p:pic>
      <p:sp>
        <p:nvSpPr>
          <p:cNvPr id="16" name="Text Placeholder 4"/>
          <p:cNvSpPr>
            <a:spLocks noGrp="1"/>
          </p:cNvSpPr>
          <p:nvPr>
            <p:ph type="body" sz="quarter" idx="12" hasCustomPrompt="1"/>
          </p:nvPr>
        </p:nvSpPr>
        <p:spPr bwMode="white">
          <a:xfrm>
            <a:off x="269239"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39" y="2215662"/>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27"/>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0" y="6251576"/>
            <a:ext cx="1293277" cy="275938"/>
          </a:xfrm>
          <a:prstGeom prst="rect">
            <a:avLst/>
          </a:prstGeom>
        </p:spPr>
      </p:pic>
    </p:spTree>
    <p:extLst>
      <p:ext uri="{BB962C8B-B14F-4D97-AF65-F5344CB8AC3E}">
        <p14:creationId xmlns:p14="http://schemas.microsoft.com/office/powerpoint/2010/main" val="242684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825336"/>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3" y="0"/>
            <a:ext cx="12305168" cy="6858000"/>
          </a:xfrm>
          <a:prstGeom prst="rect">
            <a:avLst/>
          </a:prstGeom>
        </p:spPr>
      </p:pic>
      <p:pic>
        <p:nvPicPr>
          <p:cNvPr id="10" name="Picture 9"/>
          <p:cNvPicPr>
            <a:picLocks noChangeAspect="1"/>
          </p:cNvPicPr>
          <p:nvPr userDrawn="1"/>
        </p:nvPicPr>
        <p:blipFill>
          <a:blip r:embed="rId3"/>
          <a:stretch>
            <a:fillRect/>
          </a:stretch>
        </p:blipFill>
        <p:spPr>
          <a:xfrm>
            <a:off x="231480" y="225827"/>
            <a:ext cx="1957478" cy="1954386"/>
          </a:xfrm>
          <a:prstGeom prst="rect">
            <a:avLst/>
          </a:prstGeom>
        </p:spPr>
      </p:pic>
      <p:sp>
        <p:nvSpPr>
          <p:cNvPr id="5" name="Text Placeholder 4"/>
          <p:cNvSpPr>
            <a:spLocks noGrp="1"/>
          </p:cNvSpPr>
          <p:nvPr>
            <p:ph type="body" sz="quarter" idx="12" hasCustomPrompt="1"/>
          </p:nvPr>
        </p:nvSpPr>
        <p:spPr bwMode="white">
          <a:xfrm>
            <a:off x="271104" y="4155892"/>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215662"/>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6" y="6167170"/>
            <a:ext cx="1293277" cy="275938"/>
          </a:xfrm>
          <a:prstGeom prst="rect">
            <a:avLst/>
          </a:prstGeom>
        </p:spPr>
      </p:pic>
    </p:spTree>
    <p:extLst>
      <p:ext uri="{BB962C8B-B14F-4D97-AF65-F5344CB8AC3E}">
        <p14:creationId xmlns:p14="http://schemas.microsoft.com/office/powerpoint/2010/main" val="885819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39"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71104" y="4458017"/>
            <a:ext cx="8962384"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2"/>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3" y="470068"/>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4"/>
            <a:ext cx="1798278" cy="1798533"/>
          </a:xfrm>
          <a:prstGeom prst="rect">
            <a:avLst/>
          </a:prstGeom>
        </p:spPr>
      </p:pic>
    </p:spTree>
    <p:extLst>
      <p:ext uri="{BB962C8B-B14F-4D97-AF65-F5344CB8AC3E}">
        <p14:creationId xmlns:p14="http://schemas.microsoft.com/office/powerpoint/2010/main" val="2362011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0" y="1182564"/>
            <a:ext cx="7221283" cy="3598324"/>
          </a:xfrm>
          <a:prstGeom prst="rect">
            <a:avLst/>
          </a:prstGeom>
          <a:solidFill>
            <a:srgbClr val="90FF00"/>
          </a:solidFill>
        </p:spPr>
      </p:pic>
      <p:sp>
        <p:nvSpPr>
          <p:cNvPr id="8" name="Title 1"/>
          <p:cNvSpPr>
            <a:spLocks noGrp="1"/>
          </p:cNvSpPr>
          <p:nvPr>
            <p:ph type="title" hasCustomPrompt="1"/>
          </p:nvPr>
        </p:nvSpPr>
        <p:spPr>
          <a:xfrm>
            <a:off x="269239" y="1187645"/>
            <a:ext cx="7171399"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1101626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12192000" cy="6858001"/>
          </a:xfrm>
          <a:prstGeom prst="rect">
            <a:avLst/>
          </a:prstGeom>
        </p:spPr>
      </p:pic>
      <p:sp>
        <p:nvSpPr>
          <p:cNvPr id="5" name="Rectangle 4"/>
          <p:cNvSpPr/>
          <p:nvPr userDrawn="1"/>
        </p:nvSpPr>
        <p:spPr bwMode="auto">
          <a:xfrm>
            <a:off x="269239" y="1186356"/>
            <a:ext cx="717139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69240"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288499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1786459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4078898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32030260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1216249"/>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2206797"/>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87695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
        <p:nvSpPr>
          <p:cNvPr id="16" name="Freeform 5"/>
          <p:cNvSpPr>
            <a:spLocks noEditPoints="1"/>
          </p:cNvSpPr>
          <p:nvPr userDrawn="1"/>
        </p:nvSpPr>
        <p:spPr bwMode="auto">
          <a:xfrm>
            <a:off x="4751364"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defTabSz="914367"/>
            <a:endParaRPr lang="en-US" sz="1765">
              <a:solidFill>
                <a:srgbClr val="525051"/>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6"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906858289"/>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4977246"/>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7971"/>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8418061"/>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575884"/>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1190960"/>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7951230"/>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1529112"/>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699370"/>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41570"/>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4419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4292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3919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328978"/>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5977142"/>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41562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8123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28E91D-A83A-41C6-AD58-EDEA65E727F2}" type="datetimeFigureOut">
              <a:rPr lang="en-US" smtClean="0"/>
              <a:t>7/17/19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23158823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8E91D-A83A-41C6-AD58-EDEA65E727F2}" type="datetimeFigureOut">
              <a:rPr lang="en-US" smtClean="0"/>
              <a:t>7/17/19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23962768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28E91D-A83A-41C6-AD58-EDEA65E727F2}" type="datetimeFigureOut">
              <a:rPr lang="en-US" smtClean="0"/>
              <a:t>7/17/19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14028733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28E91D-A83A-41C6-AD58-EDEA65E727F2}" type="datetimeFigureOut">
              <a:rPr lang="en-US" smtClean="0"/>
              <a:t>7/17/19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25118521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28E91D-A83A-41C6-AD58-EDEA65E727F2}" type="datetimeFigureOut">
              <a:rPr lang="en-US" smtClean="0"/>
              <a:t>7/17/19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248716777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28E91D-A83A-41C6-AD58-EDEA65E727F2}" type="datetimeFigureOut">
              <a:rPr lang="en-US" smtClean="0"/>
              <a:t>7/17/19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230680980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8E91D-A83A-41C6-AD58-EDEA65E727F2}" type="datetimeFigureOut">
              <a:rPr lang="en-US" smtClean="0"/>
              <a:t>7/17/19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691460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7461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8E91D-A83A-41C6-AD58-EDEA65E727F2}" type="datetimeFigureOut">
              <a:rPr lang="en-US" smtClean="0"/>
              <a:t>7/17/19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285621768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8E91D-A83A-41C6-AD58-EDEA65E727F2}" type="datetimeFigureOut">
              <a:rPr lang="en-US" smtClean="0"/>
              <a:t>7/17/19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374910266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8E91D-A83A-41C6-AD58-EDEA65E727F2}" type="datetimeFigureOut">
              <a:rPr lang="en-US" smtClean="0"/>
              <a:t>7/17/19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19008892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8E91D-A83A-41C6-AD58-EDEA65E727F2}" type="datetimeFigureOut">
              <a:rPr lang="en-US" smtClean="0"/>
              <a:t>7/17/19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1280804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133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5601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771148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014685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367"/>
            <a:fld id="{1D8BD707-D9CF-40AE-B4C6-C98DA3205C09}" type="datetimeFigureOut">
              <a:rPr lang="en-US" sz="1200" smtClean="0">
                <a:solidFill>
                  <a:prstClr val="black">
                    <a:tint val="75000"/>
                  </a:prstClr>
                </a:solidFill>
                <a:latin typeface="Calibri"/>
              </a:rPr>
              <a:pPr defTabSz="914367"/>
              <a:t>7/17/19</a:t>
            </a:fld>
            <a:endParaRPr lang="en-US" sz="1200">
              <a:solidFill>
                <a:prstClr val="black">
                  <a:tint val="75000"/>
                </a:prstClr>
              </a:solidFill>
              <a:latin typeface="Calibri"/>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algn="ctr" defTabSz="914367"/>
            <a:endParaRPr lang="en-US" sz="1200">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lgn="r" defTabSz="914367"/>
            <a:fld id="{B6F15528-21DE-4FAA-801E-634DDDAF4B2B}" type="slidenum">
              <a:rPr lang="en-US" sz="1200" smtClean="0">
                <a:solidFill>
                  <a:prstClr val="black">
                    <a:tint val="75000"/>
                  </a:prstClr>
                </a:solidFill>
                <a:latin typeface="Calibri"/>
              </a:rPr>
              <a:pPr algn="r" defTabSz="914367"/>
              <a:t>‹#›</a:t>
            </a:fld>
            <a:endParaRPr lang="en-US" sz="1200">
              <a:solidFill>
                <a:prstClr val="black">
                  <a:tint val="75000"/>
                </a:prstClr>
              </a:solidFill>
              <a:latin typeface="Calibri"/>
            </a:endParaRPr>
          </a:p>
        </p:txBody>
      </p:sp>
    </p:spTree>
    <p:extLst>
      <p:ext uri="{BB962C8B-B14F-4D97-AF65-F5344CB8AC3E}">
        <p14:creationId xmlns:p14="http://schemas.microsoft.com/office/powerpoint/2010/main" val="928193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4"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3" y="6042777"/>
            <a:ext cx="1611036" cy="345156"/>
          </a:xfrm>
          <a:prstGeom prst="rect">
            <a:avLst/>
          </a:prstGeom>
        </p:spPr>
      </p:pic>
    </p:spTree>
    <p:extLst>
      <p:ext uri="{BB962C8B-B14F-4D97-AF65-F5344CB8AC3E}">
        <p14:creationId xmlns:p14="http://schemas.microsoft.com/office/powerpoint/2010/main" val="2910611990"/>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
        <p:nvSpPr>
          <p:cNvPr id="16" name="Freeform 5"/>
          <p:cNvSpPr>
            <a:spLocks noEditPoints="1"/>
          </p:cNvSpPr>
          <p:nvPr userDrawn="1"/>
        </p:nvSpPr>
        <p:spPr bwMode="auto">
          <a:xfrm>
            <a:off x="4751364"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25051"/>
              </a:solidFill>
              <a:effectLst/>
              <a:uLnTx/>
              <a:uFillTx/>
              <a:latin typeface="Segoe UI"/>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6"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1921668158"/>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5" y="3987033"/>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39"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algn="ctr" defTabSz="685486" fontAlgn="base">
              <a:spcBef>
                <a:spcPct val="0"/>
              </a:spcBef>
              <a:spcAft>
                <a:spcPct val="0"/>
              </a:spcAft>
            </a:pPr>
            <a:endParaRPr lang="en-US" sz="1470" dirty="0">
              <a:gradFill>
                <a:gsLst>
                  <a:gs pos="5833">
                    <a:srgbClr val="525051"/>
                  </a:gs>
                  <a:gs pos="100000">
                    <a:srgbClr val="525051"/>
                  </a:gs>
                </a:gsLst>
                <a:lin ang="5400000" scaled="0"/>
              </a:gradFill>
            </a:endParaRPr>
          </a:p>
        </p:txBody>
      </p:sp>
      <p:sp>
        <p:nvSpPr>
          <p:cNvPr id="23" name="Text Placeholder 4"/>
          <p:cNvSpPr>
            <a:spLocks noGrp="1"/>
          </p:cNvSpPr>
          <p:nvPr userDrawn="1">
            <p:ph type="body" sz="quarter" idx="12" hasCustomPrompt="1"/>
          </p:nvPr>
        </p:nvSpPr>
        <p:spPr bwMode="white">
          <a:xfrm>
            <a:off x="269239"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39"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4"/>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Tree>
    <p:extLst>
      <p:ext uri="{BB962C8B-B14F-4D97-AF65-F5344CB8AC3E}">
        <p14:creationId xmlns:p14="http://schemas.microsoft.com/office/powerpoint/2010/main" val="661061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5" y="3987033"/>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39"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marL="0" marR="0" lvl="0" indent="0" algn="ctr" defTabSz="685486" rtl="0" eaLnBrk="1" fontAlgn="base" latinLnBrk="0" hangingPunct="1">
              <a:lnSpc>
                <a:spcPct val="100000"/>
              </a:lnSpc>
              <a:spcBef>
                <a:spcPct val="0"/>
              </a:spcBef>
              <a:spcAft>
                <a:spcPct val="0"/>
              </a:spcAft>
              <a:buClrTx/>
              <a:buSzTx/>
              <a:buFontTx/>
              <a:buNone/>
              <a:tabLst/>
              <a:defRPr/>
            </a:pPr>
            <a:endParaRPr kumimoji="0" lang="en-US" sz="1470"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69239"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39"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4"/>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Tree>
    <p:extLst>
      <p:ext uri="{BB962C8B-B14F-4D97-AF65-F5344CB8AC3E}">
        <p14:creationId xmlns:p14="http://schemas.microsoft.com/office/powerpoint/2010/main" val="3248265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12192000" cy="6858000"/>
          </a:xfrm>
          <a:prstGeom prst="rect">
            <a:avLst/>
          </a:prstGeom>
        </p:spPr>
      </p:pic>
      <p:sp>
        <p:nvSpPr>
          <p:cNvPr id="16" name="Text Placeholder 4"/>
          <p:cNvSpPr>
            <a:spLocks noGrp="1"/>
          </p:cNvSpPr>
          <p:nvPr>
            <p:ph type="body" sz="quarter" idx="12" hasCustomPrompt="1"/>
          </p:nvPr>
        </p:nvSpPr>
        <p:spPr bwMode="white">
          <a:xfrm>
            <a:off x="269239"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39" y="2215662"/>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27"/>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0" y="6251576"/>
            <a:ext cx="1293277" cy="275938"/>
          </a:xfrm>
          <a:prstGeom prst="rect">
            <a:avLst/>
          </a:prstGeom>
        </p:spPr>
      </p:pic>
    </p:spTree>
    <p:extLst>
      <p:ext uri="{BB962C8B-B14F-4D97-AF65-F5344CB8AC3E}">
        <p14:creationId xmlns:p14="http://schemas.microsoft.com/office/powerpoint/2010/main" val="3571260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3" y="0"/>
            <a:ext cx="12305168" cy="6858000"/>
          </a:xfrm>
          <a:prstGeom prst="rect">
            <a:avLst/>
          </a:prstGeom>
        </p:spPr>
      </p:pic>
      <p:pic>
        <p:nvPicPr>
          <p:cNvPr id="10" name="Picture 9"/>
          <p:cNvPicPr>
            <a:picLocks noChangeAspect="1"/>
          </p:cNvPicPr>
          <p:nvPr userDrawn="1"/>
        </p:nvPicPr>
        <p:blipFill>
          <a:blip r:embed="rId3"/>
          <a:stretch>
            <a:fillRect/>
          </a:stretch>
        </p:blipFill>
        <p:spPr>
          <a:xfrm>
            <a:off x="231480" y="225827"/>
            <a:ext cx="1957478" cy="1954386"/>
          </a:xfrm>
          <a:prstGeom prst="rect">
            <a:avLst/>
          </a:prstGeom>
        </p:spPr>
      </p:pic>
      <p:sp>
        <p:nvSpPr>
          <p:cNvPr id="5" name="Text Placeholder 4"/>
          <p:cNvSpPr>
            <a:spLocks noGrp="1"/>
          </p:cNvSpPr>
          <p:nvPr>
            <p:ph type="body" sz="quarter" idx="12" hasCustomPrompt="1"/>
          </p:nvPr>
        </p:nvSpPr>
        <p:spPr bwMode="white">
          <a:xfrm>
            <a:off x="271104" y="4155892"/>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215662"/>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6" y="6167170"/>
            <a:ext cx="1293277" cy="275938"/>
          </a:xfrm>
          <a:prstGeom prst="rect">
            <a:avLst/>
          </a:prstGeom>
        </p:spPr>
      </p:pic>
    </p:spTree>
    <p:extLst>
      <p:ext uri="{BB962C8B-B14F-4D97-AF65-F5344CB8AC3E}">
        <p14:creationId xmlns:p14="http://schemas.microsoft.com/office/powerpoint/2010/main" val="6456063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39"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71104" y="4458017"/>
            <a:ext cx="8962384"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2"/>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3" y="470068"/>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4"/>
            <a:ext cx="1798278" cy="1798533"/>
          </a:xfrm>
          <a:prstGeom prst="rect">
            <a:avLst/>
          </a:prstGeom>
        </p:spPr>
      </p:pic>
    </p:spTree>
    <p:extLst>
      <p:ext uri="{BB962C8B-B14F-4D97-AF65-F5344CB8AC3E}">
        <p14:creationId xmlns:p14="http://schemas.microsoft.com/office/powerpoint/2010/main" val="3944438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0" y="1182564"/>
            <a:ext cx="7221283" cy="3598324"/>
          </a:xfrm>
          <a:prstGeom prst="rect">
            <a:avLst/>
          </a:prstGeom>
          <a:solidFill>
            <a:srgbClr val="90FF00"/>
          </a:solidFill>
        </p:spPr>
      </p:pic>
      <p:sp>
        <p:nvSpPr>
          <p:cNvPr id="8" name="Title 1"/>
          <p:cNvSpPr>
            <a:spLocks noGrp="1"/>
          </p:cNvSpPr>
          <p:nvPr>
            <p:ph type="title" hasCustomPrompt="1"/>
          </p:nvPr>
        </p:nvSpPr>
        <p:spPr>
          <a:xfrm>
            <a:off x="269239" y="1187645"/>
            <a:ext cx="7171399"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4066450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12192000" cy="6858001"/>
          </a:xfrm>
          <a:prstGeom prst="rect">
            <a:avLst/>
          </a:prstGeom>
        </p:spPr>
      </p:pic>
      <p:sp>
        <p:nvSpPr>
          <p:cNvPr id="5" name="Rectangle 4"/>
          <p:cNvSpPr/>
          <p:nvPr userDrawn="1"/>
        </p:nvSpPr>
        <p:spPr bwMode="auto">
          <a:xfrm>
            <a:off x="269239" y="1186356"/>
            <a:ext cx="717139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69240"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634808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8090604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42257508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6340822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603550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12192000" cy="6858000"/>
          </a:xfrm>
          <a:prstGeom prst="rect">
            <a:avLst/>
          </a:prstGeom>
        </p:spPr>
      </p:pic>
      <p:sp>
        <p:nvSpPr>
          <p:cNvPr id="16" name="Text Placeholder 4"/>
          <p:cNvSpPr>
            <a:spLocks noGrp="1"/>
          </p:cNvSpPr>
          <p:nvPr>
            <p:ph type="body" sz="quarter" idx="12" hasCustomPrompt="1"/>
          </p:nvPr>
        </p:nvSpPr>
        <p:spPr bwMode="white">
          <a:xfrm>
            <a:off x="269239"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39" y="2215662"/>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27"/>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0" y="6251576"/>
            <a:ext cx="1293277" cy="275938"/>
          </a:xfrm>
          <a:prstGeom prst="rect">
            <a:avLst/>
          </a:prstGeom>
        </p:spPr>
      </p:pic>
    </p:spTree>
    <p:extLst>
      <p:ext uri="{BB962C8B-B14F-4D97-AF65-F5344CB8AC3E}">
        <p14:creationId xmlns:p14="http://schemas.microsoft.com/office/powerpoint/2010/main" val="2209036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730852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793576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7971"/>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643165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877691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965793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634098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109833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149840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82628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5635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3" y="0"/>
            <a:ext cx="12305168" cy="6858000"/>
          </a:xfrm>
          <a:prstGeom prst="rect">
            <a:avLst/>
          </a:prstGeom>
        </p:spPr>
      </p:pic>
      <p:pic>
        <p:nvPicPr>
          <p:cNvPr id="10" name="Picture 9"/>
          <p:cNvPicPr>
            <a:picLocks noChangeAspect="1"/>
          </p:cNvPicPr>
          <p:nvPr userDrawn="1"/>
        </p:nvPicPr>
        <p:blipFill>
          <a:blip r:embed="rId3"/>
          <a:stretch>
            <a:fillRect/>
          </a:stretch>
        </p:blipFill>
        <p:spPr>
          <a:xfrm>
            <a:off x="231480" y="225827"/>
            <a:ext cx="1957478" cy="1954386"/>
          </a:xfrm>
          <a:prstGeom prst="rect">
            <a:avLst/>
          </a:prstGeom>
        </p:spPr>
      </p:pic>
      <p:sp>
        <p:nvSpPr>
          <p:cNvPr id="5" name="Text Placeholder 4"/>
          <p:cNvSpPr>
            <a:spLocks noGrp="1"/>
          </p:cNvSpPr>
          <p:nvPr>
            <p:ph type="body" sz="quarter" idx="12" hasCustomPrompt="1"/>
          </p:nvPr>
        </p:nvSpPr>
        <p:spPr bwMode="white">
          <a:xfrm>
            <a:off x="271104" y="4155892"/>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215662"/>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6" y="6167170"/>
            <a:ext cx="1293277" cy="275938"/>
          </a:xfrm>
          <a:prstGeom prst="rect">
            <a:avLst/>
          </a:prstGeom>
        </p:spPr>
      </p:pic>
    </p:spTree>
    <p:extLst>
      <p:ext uri="{BB962C8B-B14F-4D97-AF65-F5344CB8AC3E}">
        <p14:creationId xmlns:p14="http://schemas.microsoft.com/office/powerpoint/2010/main" val="3135011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2396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0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729324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225122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1" y="2461254"/>
            <a:ext cx="9634305" cy="997196"/>
          </a:xfrm>
        </p:spPr>
        <p:txBody>
          <a:bodyPr anchor="b" anchorCtr="0"/>
          <a:lstStyle>
            <a:lvl1pPr>
              <a:defRPr sz="7198" spc="-151"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0" y="3777537"/>
            <a:ext cx="9660192" cy="498598"/>
          </a:xfrm>
        </p:spPr>
        <p:txBody>
          <a:bodyPr>
            <a:noAutofit/>
          </a:bodyPr>
          <a:lstStyle>
            <a:lvl1pPr marL="0" indent="0">
              <a:spcBef>
                <a:spcPts val="0"/>
              </a:spcBef>
              <a:buNone/>
              <a:defRPr spc="-71"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0" y="6406271"/>
            <a:ext cx="2134156" cy="273844"/>
          </a:xfrm>
          <a:prstGeom prst="rect">
            <a:avLst/>
          </a:prstGeom>
        </p:spPr>
        <p:txBody>
          <a:bodyPr/>
          <a:lstStyle>
            <a:lvl1pPr>
              <a:defRPr>
                <a:solidFill>
                  <a:schemeClr val="tx1"/>
                </a:solidFill>
              </a:defRPr>
            </a:lvl1pPr>
          </a:lstStyle>
          <a:p>
            <a:pPr defTabSz="914367"/>
            <a:fld id="{20CE17AF-4091-48A7-8681-C3B1BE5CA3B0}" type="datetime1">
              <a:rPr lang="en-GB" sz="1765" smtClean="0">
                <a:solidFill>
                  <a:srgbClr val="525051"/>
                </a:solidFill>
              </a:rPr>
              <a:pPr defTabSz="914367"/>
              <a:t>17/07/2019</a:t>
            </a:fld>
            <a:endParaRPr lang="en-GB" sz="1765" dirty="0">
              <a:solidFill>
                <a:srgbClr val="525051"/>
              </a:solidFill>
            </a:endParaRPr>
          </a:p>
        </p:txBody>
      </p:sp>
      <p:sp>
        <p:nvSpPr>
          <p:cNvPr id="9" name="Footer Placeholder 8"/>
          <p:cNvSpPr>
            <a:spLocks noGrp="1"/>
          </p:cNvSpPr>
          <p:nvPr>
            <p:ph type="ftr" sz="quarter" idx="14"/>
          </p:nvPr>
        </p:nvSpPr>
        <p:spPr>
          <a:xfrm>
            <a:off x="3125014" y="6406271"/>
            <a:ext cx="5891938" cy="273844"/>
          </a:xfrm>
          <a:prstGeom prst="rect">
            <a:avLst/>
          </a:prstGeom>
        </p:spPr>
        <p:txBody>
          <a:bodyPr/>
          <a:lstStyle>
            <a:lvl1pPr>
              <a:defRPr>
                <a:solidFill>
                  <a:schemeClr val="tx1"/>
                </a:solidFill>
              </a:defRPr>
            </a:lvl1pPr>
          </a:lstStyle>
          <a:p>
            <a:pPr defTabSz="914367"/>
            <a:endParaRPr lang="en-GB" sz="1765" dirty="0">
              <a:solidFill>
                <a:srgbClr val="525051"/>
              </a:solidFill>
            </a:endParaRPr>
          </a:p>
        </p:txBody>
      </p:sp>
      <p:sp>
        <p:nvSpPr>
          <p:cNvPr id="10" name="Slide Number Placeholder 9"/>
          <p:cNvSpPr>
            <a:spLocks noGrp="1"/>
          </p:cNvSpPr>
          <p:nvPr>
            <p:ph type="sldNum" sz="quarter" idx="15"/>
          </p:nvPr>
        </p:nvSpPr>
        <p:spPr>
          <a:xfrm>
            <a:off x="9537009" y="6406271"/>
            <a:ext cx="2134156" cy="273844"/>
          </a:xfrm>
          <a:prstGeom prst="rect">
            <a:avLst/>
          </a:prstGeom>
        </p:spPr>
        <p:txBody>
          <a:bodyPr/>
          <a:lstStyle>
            <a:lvl1pPr>
              <a:defRPr>
                <a:solidFill>
                  <a:schemeClr val="tx1"/>
                </a:solidFill>
              </a:defRPr>
            </a:lvl1pPr>
          </a:lstStyle>
          <a:p>
            <a:pPr defTabSz="914367"/>
            <a:fld id="{66F9B19E-23E9-4120-A06C-57F6EDB783B3}" type="slidenum">
              <a:rPr lang="en-GB" sz="1765" smtClean="0">
                <a:solidFill>
                  <a:srgbClr val="525051"/>
                </a:solidFill>
              </a:rPr>
              <a:pPr defTabSz="914367"/>
              <a:t>‹#›</a:t>
            </a:fld>
            <a:endParaRPr lang="en-GB" sz="1765">
              <a:solidFill>
                <a:srgbClr val="525051"/>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320" y="509824"/>
            <a:ext cx="2538329" cy="240001"/>
          </a:xfrm>
          <a:prstGeom prst="rect">
            <a:avLst/>
          </a:prstGeom>
        </p:spPr>
      </p:pic>
    </p:spTree>
    <p:extLst>
      <p:ext uri="{BB962C8B-B14F-4D97-AF65-F5344CB8AC3E}">
        <p14:creationId xmlns:p14="http://schemas.microsoft.com/office/powerpoint/2010/main" val="2229308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4"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3" y="6042777"/>
            <a:ext cx="1611036" cy="345156"/>
          </a:xfrm>
          <a:prstGeom prst="rect">
            <a:avLst/>
          </a:prstGeom>
        </p:spPr>
      </p:pic>
    </p:spTree>
    <p:extLst>
      <p:ext uri="{BB962C8B-B14F-4D97-AF65-F5344CB8AC3E}">
        <p14:creationId xmlns:p14="http://schemas.microsoft.com/office/powerpoint/2010/main" val="684743106"/>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
        <p:nvSpPr>
          <p:cNvPr id="16" name="Freeform 5"/>
          <p:cNvSpPr>
            <a:spLocks noEditPoints="1"/>
          </p:cNvSpPr>
          <p:nvPr userDrawn="1"/>
        </p:nvSpPr>
        <p:spPr bwMode="auto">
          <a:xfrm>
            <a:off x="4751364"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25051"/>
              </a:solidFill>
              <a:effectLst/>
              <a:uLnTx/>
              <a:uFillTx/>
              <a:latin typeface="Segoe UI"/>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6"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027734577"/>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5" y="3987033"/>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39"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marL="0" marR="0" lvl="0" indent="0" algn="ctr" defTabSz="685486" rtl="0" eaLnBrk="1" fontAlgn="base" latinLnBrk="0" hangingPunct="1">
              <a:lnSpc>
                <a:spcPct val="100000"/>
              </a:lnSpc>
              <a:spcBef>
                <a:spcPct val="0"/>
              </a:spcBef>
              <a:spcAft>
                <a:spcPct val="0"/>
              </a:spcAft>
              <a:buClrTx/>
              <a:buSzTx/>
              <a:buFontTx/>
              <a:buNone/>
              <a:tabLst/>
              <a:defRPr/>
            </a:pPr>
            <a:endParaRPr kumimoji="0" lang="en-US" sz="1470"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69239"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39"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4"/>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Tree>
    <p:extLst>
      <p:ext uri="{BB962C8B-B14F-4D97-AF65-F5344CB8AC3E}">
        <p14:creationId xmlns:p14="http://schemas.microsoft.com/office/powerpoint/2010/main" val="39725771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12192000" cy="6858000"/>
          </a:xfrm>
          <a:prstGeom prst="rect">
            <a:avLst/>
          </a:prstGeom>
        </p:spPr>
      </p:pic>
      <p:sp>
        <p:nvSpPr>
          <p:cNvPr id="16" name="Text Placeholder 4"/>
          <p:cNvSpPr>
            <a:spLocks noGrp="1"/>
          </p:cNvSpPr>
          <p:nvPr>
            <p:ph type="body" sz="quarter" idx="12" hasCustomPrompt="1"/>
          </p:nvPr>
        </p:nvSpPr>
        <p:spPr bwMode="white">
          <a:xfrm>
            <a:off x="269239"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39" y="2215662"/>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27"/>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0" y="6251576"/>
            <a:ext cx="1293277" cy="275938"/>
          </a:xfrm>
          <a:prstGeom prst="rect">
            <a:avLst/>
          </a:prstGeom>
        </p:spPr>
      </p:pic>
    </p:spTree>
    <p:extLst>
      <p:ext uri="{BB962C8B-B14F-4D97-AF65-F5344CB8AC3E}">
        <p14:creationId xmlns:p14="http://schemas.microsoft.com/office/powerpoint/2010/main" val="3670093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3" y="0"/>
            <a:ext cx="12305168" cy="6858000"/>
          </a:xfrm>
          <a:prstGeom prst="rect">
            <a:avLst/>
          </a:prstGeom>
        </p:spPr>
      </p:pic>
      <p:pic>
        <p:nvPicPr>
          <p:cNvPr id="10" name="Picture 9"/>
          <p:cNvPicPr>
            <a:picLocks noChangeAspect="1"/>
          </p:cNvPicPr>
          <p:nvPr userDrawn="1"/>
        </p:nvPicPr>
        <p:blipFill>
          <a:blip r:embed="rId3"/>
          <a:stretch>
            <a:fillRect/>
          </a:stretch>
        </p:blipFill>
        <p:spPr>
          <a:xfrm>
            <a:off x="231480" y="225827"/>
            <a:ext cx="1957478" cy="1954386"/>
          </a:xfrm>
          <a:prstGeom prst="rect">
            <a:avLst/>
          </a:prstGeom>
        </p:spPr>
      </p:pic>
      <p:sp>
        <p:nvSpPr>
          <p:cNvPr id="5" name="Text Placeholder 4"/>
          <p:cNvSpPr>
            <a:spLocks noGrp="1"/>
          </p:cNvSpPr>
          <p:nvPr>
            <p:ph type="body" sz="quarter" idx="12" hasCustomPrompt="1"/>
          </p:nvPr>
        </p:nvSpPr>
        <p:spPr bwMode="white">
          <a:xfrm>
            <a:off x="271104" y="4155892"/>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215662"/>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6" y="6167170"/>
            <a:ext cx="1293277" cy="275938"/>
          </a:xfrm>
          <a:prstGeom prst="rect">
            <a:avLst/>
          </a:prstGeom>
        </p:spPr>
      </p:pic>
    </p:spTree>
    <p:extLst>
      <p:ext uri="{BB962C8B-B14F-4D97-AF65-F5344CB8AC3E}">
        <p14:creationId xmlns:p14="http://schemas.microsoft.com/office/powerpoint/2010/main" val="12691909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39"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bwMode="white">
          <a:xfrm>
            <a:off x="271104" y="4458017"/>
            <a:ext cx="8962384"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2"/>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3" y="470068"/>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4"/>
            <a:ext cx="1798278" cy="1798533"/>
          </a:xfrm>
          <a:prstGeom prst="rect">
            <a:avLst/>
          </a:prstGeom>
        </p:spPr>
      </p:pic>
    </p:spTree>
    <p:extLst>
      <p:ext uri="{BB962C8B-B14F-4D97-AF65-F5344CB8AC3E}">
        <p14:creationId xmlns:p14="http://schemas.microsoft.com/office/powerpoint/2010/main" val="10236780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39"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71104" y="4458017"/>
            <a:ext cx="8962384"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2"/>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3" y="470068"/>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4"/>
            <a:ext cx="1798278" cy="1798533"/>
          </a:xfrm>
          <a:prstGeom prst="rect">
            <a:avLst/>
          </a:prstGeom>
        </p:spPr>
      </p:pic>
    </p:spTree>
    <p:extLst>
      <p:ext uri="{BB962C8B-B14F-4D97-AF65-F5344CB8AC3E}">
        <p14:creationId xmlns:p14="http://schemas.microsoft.com/office/powerpoint/2010/main" val="279790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0" y="1182564"/>
            <a:ext cx="7221283" cy="3598324"/>
          </a:xfrm>
          <a:prstGeom prst="rect">
            <a:avLst/>
          </a:prstGeom>
          <a:solidFill>
            <a:srgbClr val="90FF00"/>
          </a:solidFill>
        </p:spPr>
      </p:pic>
      <p:sp>
        <p:nvSpPr>
          <p:cNvPr id="8" name="Title 1"/>
          <p:cNvSpPr>
            <a:spLocks noGrp="1"/>
          </p:cNvSpPr>
          <p:nvPr>
            <p:ph type="title" hasCustomPrompt="1"/>
          </p:nvPr>
        </p:nvSpPr>
        <p:spPr>
          <a:xfrm>
            <a:off x="269239" y="1187645"/>
            <a:ext cx="7171399"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4142511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12192000" cy="6858001"/>
          </a:xfrm>
          <a:prstGeom prst="rect">
            <a:avLst/>
          </a:prstGeom>
        </p:spPr>
      </p:pic>
      <p:sp>
        <p:nvSpPr>
          <p:cNvPr id="5" name="Rectangle 4"/>
          <p:cNvSpPr/>
          <p:nvPr userDrawn="1"/>
        </p:nvSpPr>
        <p:spPr bwMode="auto">
          <a:xfrm>
            <a:off x="269239" y="1186356"/>
            <a:ext cx="717139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69240"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65055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2815780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2609131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3652256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693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720387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749365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7971"/>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023532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0" y="1182564"/>
            <a:ext cx="7221283" cy="3598324"/>
          </a:xfrm>
          <a:prstGeom prst="rect">
            <a:avLst/>
          </a:prstGeom>
          <a:solidFill>
            <a:srgbClr val="90FF00"/>
          </a:solidFill>
        </p:spPr>
      </p:pic>
      <p:sp>
        <p:nvSpPr>
          <p:cNvPr id="8" name="Title 1"/>
          <p:cNvSpPr>
            <a:spLocks noGrp="1"/>
          </p:cNvSpPr>
          <p:nvPr>
            <p:ph type="title" hasCustomPrompt="1"/>
          </p:nvPr>
        </p:nvSpPr>
        <p:spPr>
          <a:xfrm>
            <a:off x="269239" y="1187645"/>
            <a:ext cx="7171399"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7068380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068118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001444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981843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079072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700177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4528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0305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514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590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405989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12192000" cy="6858001"/>
          </a:xfrm>
          <a:prstGeom prst="rect">
            <a:avLst/>
          </a:prstGeom>
        </p:spPr>
      </p:pic>
      <p:sp>
        <p:nvSpPr>
          <p:cNvPr id="5" name="Rectangle 4"/>
          <p:cNvSpPr/>
          <p:nvPr userDrawn="1"/>
        </p:nvSpPr>
        <p:spPr bwMode="auto">
          <a:xfrm>
            <a:off x="269239" y="1186356"/>
            <a:ext cx="717139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0"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2141537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939662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367"/>
            <a:fld id="{1D8BD707-D9CF-40AE-B4C6-C98DA3205C09}" type="datetimeFigureOut">
              <a:rPr lang="en-US" sz="1200" smtClean="0">
                <a:solidFill>
                  <a:prstClr val="black">
                    <a:tint val="75000"/>
                  </a:prstClr>
                </a:solidFill>
                <a:latin typeface="Calibri"/>
              </a:rPr>
              <a:pPr defTabSz="914367"/>
              <a:t>7/17/19</a:t>
            </a:fld>
            <a:endParaRPr lang="en-US" sz="1200">
              <a:solidFill>
                <a:prstClr val="black">
                  <a:tint val="75000"/>
                </a:prstClr>
              </a:solidFill>
              <a:latin typeface="Calibri"/>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algn="ctr" defTabSz="914367"/>
            <a:endParaRPr lang="en-US" sz="1200">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lgn="r" defTabSz="914367"/>
            <a:fld id="{B6F15528-21DE-4FAA-801E-634DDDAF4B2B}" type="slidenum">
              <a:rPr lang="en-US" sz="1200" smtClean="0">
                <a:solidFill>
                  <a:prstClr val="black">
                    <a:tint val="75000"/>
                  </a:prstClr>
                </a:solidFill>
                <a:latin typeface="Calibri"/>
              </a:rPr>
              <a:pPr algn="r" defTabSz="914367"/>
              <a:t>‹#›</a:t>
            </a:fld>
            <a:endParaRPr lang="en-US" sz="1200">
              <a:solidFill>
                <a:prstClr val="black">
                  <a:tint val="75000"/>
                </a:prstClr>
              </a:solidFill>
              <a:latin typeface="Calibri"/>
            </a:endParaRPr>
          </a:p>
        </p:txBody>
      </p:sp>
    </p:spTree>
    <p:extLst>
      <p:ext uri="{BB962C8B-B14F-4D97-AF65-F5344CB8AC3E}">
        <p14:creationId xmlns:p14="http://schemas.microsoft.com/office/powerpoint/2010/main" val="12042903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1" y="2461254"/>
            <a:ext cx="9634305" cy="997196"/>
          </a:xfrm>
        </p:spPr>
        <p:txBody>
          <a:bodyPr anchor="b" anchorCtr="0"/>
          <a:lstStyle>
            <a:lvl1pPr>
              <a:defRPr sz="7198" spc="-151"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0" y="3777537"/>
            <a:ext cx="9660192" cy="498598"/>
          </a:xfrm>
        </p:spPr>
        <p:txBody>
          <a:bodyPr>
            <a:noAutofit/>
          </a:bodyPr>
          <a:lstStyle>
            <a:lvl1pPr marL="0" indent="0">
              <a:spcBef>
                <a:spcPts val="0"/>
              </a:spcBef>
              <a:buNone/>
              <a:defRPr spc="-71"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0" y="6406271"/>
            <a:ext cx="2134156" cy="273844"/>
          </a:xfrm>
          <a:prstGeom prst="rect">
            <a:avLst/>
          </a:prstGeom>
        </p:spPr>
        <p:txBody>
          <a:bodyPr/>
          <a:lstStyle>
            <a:lvl1pPr>
              <a:defRPr>
                <a:solidFill>
                  <a:schemeClr val="tx1"/>
                </a:solidFill>
              </a:defRPr>
            </a:lvl1pPr>
          </a:lstStyle>
          <a:p>
            <a:pPr defTabSz="914367"/>
            <a:fld id="{20CE17AF-4091-48A7-8681-C3B1BE5CA3B0}" type="datetime1">
              <a:rPr lang="en-GB" sz="1765" smtClean="0">
                <a:solidFill>
                  <a:srgbClr val="525051"/>
                </a:solidFill>
              </a:rPr>
              <a:pPr defTabSz="914367"/>
              <a:t>17/07/2019</a:t>
            </a:fld>
            <a:endParaRPr lang="en-GB" sz="1765" dirty="0">
              <a:solidFill>
                <a:srgbClr val="525051"/>
              </a:solidFill>
            </a:endParaRPr>
          </a:p>
        </p:txBody>
      </p:sp>
      <p:sp>
        <p:nvSpPr>
          <p:cNvPr id="9" name="Footer Placeholder 8"/>
          <p:cNvSpPr>
            <a:spLocks noGrp="1"/>
          </p:cNvSpPr>
          <p:nvPr>
            <p:ph type="ftr" sz="quarter" idx="14"/>
          </p:nvPr>
        </p:nvSpPr>
        <p:spPr>
          <a:xfrm>
            <a:off x="3125014" y="6406271"/>
            <a:ext cx="5891938" cy="273844"/>
          </a:xfrm>
          <a:prstGeom prst="rect">
            <a:avLst/>
          </a:prstGeom>
        </p:spPr>
        <p:txBody>
          <a:bodyPr/>
          <a:lstStyle>
            <a:lvl1pPr>
              <a:defRPr>
                <a:solidFill>
                  <a:schemeClr val="tx1"/>
                </a:solidFill>
              </a:defRPr>
            </a:lvl1pPr>
          </a:lstStyle>
          <a:p>
            <a:pPr defTabSz="914367"/>
            <a:endParaRPr lang="en-GB" sz="1765" dirty="0">
              <a:solidFill>
                <a:srgbClr val="525051"/>
              </a:solidFill>
            </a:endParaRPr>
          </a:p>
        </p:txBody>
      </p:sp>
      <p:sp>
        <p:nvSpPr>
          <p:cNvPr id="10" name="Slide Number Placeholder 9"/>
          <p:cNvSpPr>
            <a:spLocks noGrp="1"/>
          </p:cNvSpPr>
          <p:nvPr>
            <p:ph type="sldNum" sz="quarter" idx="15"/>
          </p:nvPr>
        </p:nvSpPr>
        <p:spPr>
          <a:xfrm>
            <a:off x="9537009" y="6406271"/>
            <a:ext cx="2134156" cy="273844"/>
          </a:xfrm>
          <a:prstGeom prst="rect">
            <a:avLst/>
          </a:prstGeom>
        </p:spPr>
        <p:txBody>
          <a:bodyPr/>
          <a:lstStyle>
            <a:lvl1pPr>
              <a:defRPr>
                <a:solidFill>
                  <a:schemeClr val="tx1"/>
                </a:solidFill>
              </a:defRPr>
            </a:lvl1pPr>
          </a:lstStyle>
          <a:p>
            <a:pPr defTabSz="914367"/>
            <a:fld id="{66F9B19E-23E9-4120-A06C-57F6EDB783B3}" type="slidenum">
              <a:rPr lang="en-GB" sz="1765" smtClean="0">
                <a:solidFill>
                  <a:srgbClr val="525051"/>
                </a:solidFill>
              </a:rPr>
              <a:pPr defTabSz="914367"/>
              <a:t>‹#›</a:t>
            </a:fld>
            <a:endParaRPr lang="en-GB" sz="1765">
              <a:solidFill>
                <a:srgbClr val="525051"/>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320" y="509824"/>
            <a:ext cx="2538329" cy="240001"/>
          </a:xfrm>
          <a:prstGeom prst="rect">
            <a:avLst/>
          </a:prstGeom>
        </p:spPr>
      </p:pic>
    </p:spTree>
    <p:extLst>
      <p:ext uri="{BB962C8B-B14F-4D97-AF65-F5344CB8AC3E}">
        <p14:creationId xmlns:p14="http://schemas.microsoft.com/office/powerpoint/2010/main" val="26722056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6"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4" y="6042779"/>
            <a:ext cx="1611036" cy="345156"/>
          </a:xfrm>
          <a:prstGeom prst="rect">
            <a:avLst/>
          </a:prstGeom>
        </p:spPr>
      </p:pic>
    </p:spTree>
    <p:extLst>
      <p:ext uri="{BB962C8B-B14F-4D97-AF65-F5344CB8AC3E}">
        <p14:creationId xmlns:p14="http://schemas.microsoft.com/office/powerpoint/2010/main" val="4101515504"/>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
        <p:nvSpPr>
          <p:cNvPr id="16" name="Freeform 5"/>
          <p:cNvSpPr>
            <a:spLocks noEditPoints="1"/>
          </p:cNvSpPr>
          <p:nvPr userDrawn="1"/>
        </p:nvSpPr>
        <p:spPr bwMode="auto">
          <a:xfrm>
            <a:off x="4751365"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25051"/>
              </a:solidFill>
              <a:effectLst/>
              <a:uLnTx/>
              <a:uFillTx/>
              <a:latin typeface="Segoe UI"/>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5"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1433232547"/>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6" y="3987035"/>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40"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marL="0" marR="0" lvl="0" indent="0" algn="ctr" defTabSz="685486" rtl="0" eaLnBrk="1" fontAlgn="base" latinLnBrk="0" hangingPunct="1">
              <a:lnSpc>
                <a:spcPct val="100000"/>
              </a:lnSpc>
              <a:spcBef>
                <a:spcPct val="0"/>
              </a:spcBef>
              <a:spcAft>
                <a:spcPct val="0"/>
              </a:spcAft>
              <a:buClrTx/>
              <a:buSzTx/>
              <a:buFontTx/>
              <a:buNone/>
              <a:tabLst/>
              <a:defRPr/>
            </a:pPr>
            <a:endParaRPr kumimoji="0" lang="en-US" sz="1470"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69240"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40"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6"/>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Tree>
    <p:extLst>
      <p:ext uri="{BB962C8B-B14F-4D97-AF65-F5344CB8AC3E}">
        <p14:creationId xmlns:p14="http://schemas.microsoft.com/office/powerpoint/2010/main" val="3137892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1" y="2"/>
            <a:ext cx="12192000" cy="6858000"/>
          </a:xfrm>
          <a:prstGeom prst="rect">
            <a:avLst/>
          </a:prstGeom>
        </p:spPr>
      </p:pic>
      <p:sp>
        <p:nvSpPr>
          <p:cNvPr id="16" name="Text Placeholder 4"/>
          <p:cNvSpPr>
            <a:spLocks noGrp="1"/>
          </p:cNvSpPr>
          <p:nvPr>
            <p:ph type="body" sz="quarter" idx="12" hasCustomPrompt="1"/>
          </p:nvPr>
        </p:nvSpPr>
        <p:spPr bwMode="white">
          <a:xfrm>
            <a:off x="269240"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40" y="2215664"/>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29"/>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1" y="6251578"/>
            <a:ext cx="1293277" cy="275938"/>
          </a:xfrm>
          <a:prstGeom prst="rect">
            <a:avLst/>
          </a:prstGeom>
        </p:spPr>
      </p:pic>
    </p:spTree>
    <p:extLst>
      <p:ext uri="{BB962C8B-B14F-4D97-AF65-F5344CB8AC3E}">
        <p14:creationId xmlns:p14="http://schemas.microsoft.com/office/powerpoint/2010/main" val="3653930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1" y="0"/>
            <a:ext cx="12305167" cy="6858000"/>
          </a:xfrm>
          <a:prstGeom prst="rect">
            <a:avLst/>
          </a:prstGeom>
        </p:spPr>
      </p:pic>
      <p:pic>
        <p:nvPicPr>
          <p:cNvPr id="10" name="Picture 9"/>
          <p:cNvPicPr>
            <a:picLocks noChangeAspect="1"/>
          </p:cNvPicPr>
          <p:nvPr userDrawn="1"/>
        </p:nvPicPr>
        <p:blipFill>
          <a:blip r:embed="rId3"/>
          <a:stretch>
            <a:fillRect/>
          </a:stretch>
        </p:blipFill>
        <p:spPr>
          <a:xfrm>
            <a:off x="231480" y="225829"/>
            <a:ext cx="1957478" cy="1954386"/>
          </a:xfrm>
          <a:prstGeom prst="rect">
            <a:avLst/>
          </a:prstGeom>
        </p:spPr>
      </p:pic>
      <p:sp>
        <p:nvSpPr>
          <p:cNvPr id="5" name="Text Placeholder 4"/>
          <p:cNvSpPr>
            <a:spLocks noGrp="1"/>
          </p:cNvSpPr>
          <p:nvPr>
            <p:ph type="body" sz="quarter" idx="12" hasCustomPrompt="1"/>
          </p:nvPr>
        </p:nvSpPr>
        <p:spPr bwMode="white">
          <a:xfrm>
            <a:off x="271104" y="4155894"/>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215664"/>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7" y="6167172"/>
            <a:ext cx="1293277" cy="275938"/>
          </a:xfrm>
          <a:prstGeom prst="rect">
            <a:avLst/>
          </a:prstGeom>
        </p:spPr>
      </p:pic>
    </p:spTree>
    <p:extLst>
      <p:ext uri="{BB962C8B-B14F-4D97-AF65-F5344CB8AC3E}">
        <p14:creationId xmlns:p14="http://schemas.microsoft.com/office/powerpoint/2010/main" val="448069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40"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71105" y="4458017"/>
            <a:ext cx="8962383"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4"/>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4" y="470070"/>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6"/>
            <a:ext cx="1798278" cy="1798533"/>
          </a:xfrm>
          <a:prstGeom prst="rect">
            <a:avLst/>
          </a:prstGeom>
        </p:spPr>
      </p:pic>
    </p:spTree>
    <p:extLst>
      <p:ext uri="{BB962C8B-B14F-4D97-AF65-F5344CB8AC3E}">
        <p14:creationId xmlns:p14="http://schemas.microsoft.com/office/powerpoint/2010/main" val="658172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1" y="476920"/>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1" y="1182566"/>
            <a:ext cx="7221283" cy="3598324"/>
          </a:xfrm>
          <a:prstGeom prst="rect">
            <a:avLst/>
          </a:prstGeom>
          <a:solidFill>
            <a:srgbClr val="90FF00"/>
          </a:solidFill>
        </p:spPr>
      </p:pic>
      <p:sp>
        <p:nvSpPr>
          <p:cNvPr id="8" name="Title 1"/>
          <p:cNvSpPr>
            <a:spLocks noGrp="1"/>
          </p:cNvSpPr>
          <p:nvPr>
            <p:ph type="title" hasCustomPrompt="1"/>
          </p:nvPr>
        </p:nvSpPr>
        <p:spPr>
          <a:xfrm>
            <a:off x="269240" y="1187647"/>
            <a:ext cx="7171398"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16590140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938021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1" y="0"/>
            <a:ext cx="12192000" cy="6858001"/>
          </a:xfrm>
          <a:prstGeom prst="rect">
            <a:avLst/>
          </a:prstGeom>
        </p:spPr>
      </p:pic>
      <p:sp>
        <p:nvSpPr>
          <p:cNvPr id="5" name="Rectangle 4"/>
          <p:cNvSpPr/>
          <p:nvPr userDrawn="1"/>
        </p:nvSpPr>
        <p:spPr bwMode="auto">
          <a:xfrm>
            <a:off x="269240" y="1186356"/>
            <a:ext cx="7171398"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69241"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27334040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0372143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1823698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2283926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069875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631459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5"/>
            <a:ext cx="11653523" cy="218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981514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172291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977488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11815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theme" Target="../theme/theme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theme" Target="../theme/theme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theme" Target="../theme/theme5.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theme" Target="../theme/theme6.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3" Type="http://schemas.openxmlformats.org/officeDocument/2006/relationships/slideLayout" Target="../slideLayouts/slideLayout168.xml"/><Relationship Id="rId21" Type="http://schemas.openxmlformats.org/officeDocument/2006/relationships/theme" Target="../theme/theme7.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theme" Target="../theme/theme8.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7656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384834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1" r:id="rId27"/>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43970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6095531"/>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8">
          <p15:clr>
            <a:srgbClr val="A4A3A4"/>
          </p15:clr>
        </p15:guide>
        <p15:guide id="14" pos="3054">
          <p15:clr>
            <a:srgbClr val="A4A3A4"/>
          </p15:clr>
        </p15:guide>
        <p15:guide id="15" pos="3630">
          <p15:clr>
            <a:srgbClr val="A4A3A4"/>
          </p15:clr>
        </p15:guide>
        <p15:guide id="16" pos="4204">
          <p15:clr>
            <a:srgbClr val="A4A3A4"/>
          </p15:clr>
        </p15:guide>
        <p15:guide id="17" pos="4780">
          <p15:clr>
            <a:srgbClr val="A4A3A4"/>
          </p15:clr>
        </p15:guide>
        <p15:guide id="18" pos="5356">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6"/>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81"/>
            <a:ext cx="11653521" cy="1969546"/>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032048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Lst>
  <p:transition>
    <p:fade/>
  </p:transition>
  <p:hf hdr="0" ftr="0" dt="0"/>
  <p:txStyles>
    <p:titleStyle>
      <a:lvl1pPr algn="ctr" defTabSz="914367" rtl="0" eaLnBrk="1" latinLnBrk="0" hangingPunct="1">
        <a:lnSpc>
          <a:spcPct val="90000"/>
        </a:lnSpc>
        <a:spcBef>
          <a:spcPct val="0"/>
        </a:spcBef>
        <a:buNone/>
        <a:defRPr lang="en-US" sz="431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29">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561">
          <p15:clr>
            <a:srgbClr val="A4A3A4"/>
          </p15:clr>
        </p15:guide>
        <p15:guide id="11" pos="993">
          <p15:clr>
            <a:srgbClr val="A4A3A4"/>
          </p15:clr>
        </p15:guide>
        <p15:guide id="12" pos="1425">
          <p15:clr>
            <a:srgbClr val="A4A3A4"/>
          </p15:clr>
        </p15:guide>
        <p15:guide id="13" pos="1857">
          <p15:clr>
            <a:srgbClr val="A4A3A4"/>
          </p15:clr>
        </p15:guide>
        <p15:guide id="14" pos="2290">
          <p15:clr>
            <a:srgbClr val="A4A3A4"/>
          </p15:clr>
        </p15:guide>
        <p15:guide id="15" pos="2722">
          <p15:clr>
            <a:srgbClr val="A4A3A4"/>
          </p15:clr>
        </p15:guide>
        <p15:guide id="16" pos="3154">
          <p15:clr>
            <a:srgbClr val="A4A3A4"/>
          </p15:clr>
        </p15:guide>
        <p15:guide id="17" pos="3586">
          <p15:clr>
            <a:srgbClr val="A4A3A4"/>
          </p15:clr>
        </p15:guide>
        <p15:guide id="18" pos="4016">
          <p15:clr>
            <a:srgbClr val="A4A3A4"/>
          </p15:clr>
        </p15:guide>
        <p15:guide id="19" pos="4448">
          <p15:clr>
            <a:srgbClr val="A4A3A4"/>
          </p15:clr>
        </p15:guide>
        <p15:guide id="20" pos="4880">
          <p15:clr>
            <a:srgbClr val="A4A3A4"/>
          </p15:clr>
        </p15:guide>
        <p15:guide id="21" pos="5312">
          <p15:clr>
            <a:srgbClr val="A4A3A4"/>
          </p15:clr>
        </p15:guide>
        <p15:guide id="22" pos="5744">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79"/>
            <a:ext cx="11653521" cy="1969546"/>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2003144"/>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 id="2147484076" r:id="rId20"/>
    <p:sldLayoutId id="2147484077" r:id="rId21"/>
    <p:sldLayoutId id="2147484078" r:id="rId22"/>
    <p:sldLayoutId id="2147484079" r:id="rId23"/>
    <p:sldLayoutId id="2147484080" r:id="rId24"/>
    <p:sldLayoutId id="2147484081" r:id="rId25"/>
    <p:sldLayoutId id="2147484082" r:id="rId26"/>
    <p:sldLayoutId id="2147484083" r:id="rId27"/>
    <p:sldLayoutId id="2147484084" r:id="rId28"/>
  </p:sldLayoutIdLst>
  <p:transition>
    <p:fade/>
  </p:transition>
  <p:txStyles>
    <p:titleStyle>
      <a:lvl1pPr algn="ctr" defTabSz="914367" rtl="0" eaLnBrk="1" latinLnBrk="0" hangingPunct="1">
        <a:lnSpc>
          <a:spcPct val="90000"/>
        </a:lnSpc>
        <a:spcBef>
          <a:spcPct val="0"/>
        </a:spcBef>
        <a:buNone/>
        <a:defRPr lang="en-US" sz="431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30">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562">
          <p15:clr>
            <a:srgbClr val="A4A3A4"/>
          </p15:clr>
        </p15:guide>
        <p15:guide id="11" pos="994">
          <p15:clr>
            <a:srgbClr val="A4A3A4"/>
          </p15:clr>
        </p15:guide>
        <p15:guide id="12" pos="1426">
          <p15:clr>
            <a:srgbClr val="A4A3A4"/>
          </p15:clr>
        </p15:guide>
        <p15:guide id="13" pos="1858">
          <p15:clr>
            <a:srgbClr val="A4A3A4"/>
          </p15:clr>
        </p15:guide>
        <p15:guide id="14" pos="2290">
          <p15:clr>
            <a:srgbClr val="A4A3A4"/>
          </p15:clr>
        </p15:guide>
        <p15:guide id="15" pos="2722">
          <p15:clr>
            <a:srgbClr val="A4A3A4"/>
          </p15:clr>
        </p15:guide>
        <p15:guide id="16" pos="3153">
          <p15:clr>
            <a:srgbClr val="A4A3A4"/>
          </p15:clr>
        </p15:guide>
        <p15:guide id="17" pos="3585">
          <p15:clr>
            <a:srgbClr val="A4A3A4"/>
          </p15:clr>
        </p15:guide>
        <p15:guide id="18" pos="4017">
          <p15:clr>
            <a:srgbClr val="A4A3A4"/>
          </p15:clr>
        </p15:guide>
        <p15:guide id="19" pos="4449">
          <p15:clr>
            <a:srgbClr val="A4A3A4"/>
          </p15:clr>
        </p15:guide>
        <p15:guide id="20" pos="4881">
          <p15:clr>
            <a:srgbClr val="A4A3A4"/>
          </p15:clr>
        </p15:guide>
        <p15:guide id="21" pos="5313">
          <p15:clr>
            <a:srgbClr val="A4A3A4"/>
          </p15:clr>
        </p15:guide>
        <p15:guide id="22" pos="5745">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17/07/2019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175583"/>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225" r:id="rId12"/>
    <p:sldLayoutId id="2147484226" r:id="rId13"/>
    <p:sldLayoutId id="2147484227" r:id="rId14"/>
    <p:sldLayoutId id="2147484228" r:id="rId15"/>
    <p:sldLayoutId id="2147484229" r:id="rId16"/>
    <p:sldLayoutId id="2147484230" r:id="rId17"/>
    <p:sldLayoutId id="2147484231" r:id="rId18"/>
    <p:sldLayoutId id="2147484232" r:id="rId19"/>
    <p:sldLayoutId id="214748423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MSIPCM9ae74b3f80cdb4f48817d4ca" descr="{&quot;HashCode&quot;:231139426,&quot;Placement&quot;:&quot;Footer&quot;,&quot;Top&quot;:519.343,&quot;Left&quot;:0.0,&quot;SlideWidth&quot;:960,&quot;SlideHeight&quot;:540}">
            <a:extLst>
              <a:ext uri="{FF2B5EF4-FFF2-40B4-BE49-F238E27FC236}">
                <a16:creationId xmlns:a16="http://schemas.microsoft.com/office/drawing/2014/main" id="{D330F12E-824B-4D92-A709-3ABBCA82FF75}"/>
              </a:ext>
            </a:extLst>
          </p:cNvPr>
          <p:cNvSpPr txBox="1"/>
          <p:nvPr userDrawn="1"/>
        </p:nvSpPr>
        <p:spPr>
          <a:xfrm>
            <a:off x="0" y="6595656"/>
            <a:ext cx="2123853" cy="262344"/>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1000">
                <a:solidFill>
                  <a:srgbClr val="000000"/>
                </a:solidFill>
                <a:latin typeface="Calibri" panose="020F0502020204030204" pitchFamily="34" charset="0"/>
              </a:rPr>
              <a:t>Classified as Microsoft Confidential</a:t>
            </a:r>
            <a:endParaRPr lang="en-US"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2778088131"/>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 id="2147484173" r:id="rId15"/>
    <p:sldLayoutId id="2147484174" r:id="rId16"/>
    <p:sldLayoutId id="2147484175" r:id="rId17"/>
    <p:sldLayoutId id="2147484176" r:id="rId18"/>
    <p:sldLayoutId id="2147484177" r:id="rId19"/>
    <p:sldLayoutId id="2147484178" r:id="rId20"/>
    <p:sldLayoutId id="2147484179" r:id="rId21"/>
    <p:sldLayoutId id="2147484180" r:id="rId22"/>
    <p:sldLayoutId id="2147484181" r:id="rId23"/>
    <p:sldLayoutId id="2147484182" r:id="rId24"/>
    <p:sldLayoutId id="2147484183" r:id="rId25"/>
    <p:sldLayoutId id="2147484184" r:id="rId26"/>
    <p:sldLayoutId id="2147484224" r:id="rId27"/>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8E91D-A83A-41C6-AD58-EDEA65E727F2}" type="datetimeFigureOut">
              <a:rPr lang="en-US" smtClean="0"/>
              <a:t>7/17/19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5C000-D865-4356-B2B0-43BE11F0F251}" type="slidenum">
              <a:rPr lang="en-US" smtClean="0"/>
              <a:t>‹#›</a:t>
            </a:fld>
            <a:endParaRPr lang="en-US"/>
          </a:p>
        </p:txBody>
      </p:sp>
    </p:spTree>
    <p:extLst>
      <p:ext uri="{BB962C8B-B14F-4D97-AF65-F5344CB8AC3E}">
        <p14:creationId xmlns:p14="http://schemas.microsoft.com/office/powerpoint/2010/main" val="3411253783"/>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1.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79.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8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1.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1.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1.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4.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67.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7.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6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0.png"/><Relationship Id="rId1" Type="http://schemas.openxmlformats.org/officeDocument/2006/relationships/slideLayout" Target="../slideLayouts/slideLayout181.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81.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sv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5.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0.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0.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0.xml"/></Relationships>
</file>

<file path=ppt/slides/_rels/slide38.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177.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2.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46.xml.rels><?xml version="1.0" encoding="UTF-8" standalone="yes"?>
<Relationships xmlns="http://schemas.openxmlformats.org/package/2006/relationships"><Relationship Id="rId3" Type="http://schemas.openxmlformats.org/officeDocument/2006/relationships/hyperlink" Target="https://www.fstar-lang.org/" TargetMode="External"/><Relationship Id="rId2" Type="http://schemas.openxmlformats.org/officeDocument/2006/relationships/image" Target="../media/image86.png"/><Relationship Id="rId1" Type="http://schemas.openxmlformats.org/officeDocument/2006/relationships/slideLayout" Target="../slideLayouts/slideLayout180.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0.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0.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80.xml"/><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png"/><Relationship Id="rId1" Type="http://schemas.openxmlformats.org/officeDocument/2006/relationships/slideLayout" Target="../slideLayouts/slideLayout180.xml"/></Relationships>
</file>

<file path=ppt/slides/_rels/slide53.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12.xml"/><Relationship Id="rId1" Type="http://schemas.openxmlformats.org/officeDocument/2006/relationships/slideLayout" Target="../slideLayouts/slideLayout213.xml"/></Relationships>
</file>

<file path=ppt/slides/_rels/slide5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14.xml"/></Relationships>
</file>

<file path=ppt/slides/_rels/slide5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1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77.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198" y="2067364"/>
            <a:ext cx="10610992" cy="2916763"/>
          </a:xfrm>
        </p:spPr>
        <p:txBody>
          <a:bodyPr/>
          <a:lstStyle/>
          <a:p>
            <a:r>
              <a:rPr lang="en-GB" sz="4800" b="1" dirty="0">
                <a:solidFill>
                  <a:srgbClr val="4F81BD"/>
                </a:solidFill>
              </a:rPr>
              <a:t>Project Everest</a:t>
            </a:r>
            <a:br>
              <a:rPr lang="en-GB" sz="4800" dirty="0">
                <a:solidFill>
                  <a:srgbClr val="4F81BD"/>
                </a:solidFill>
              </a:rPr>
            </a:br>
            <a:r>
              <a:rPr lang="en-US" sz="4400" dirty="0" err="1"/>
              <a:t>EverCrypt</a:t>
            </a:r>
            <a:r>
              <a:rPr lang="en-US" sz="4400" dirty="0"/>
              <a:t>: A Fast, Verified, Cross-Platform Cryptographic Provider</a:t>
            </a:r>
            <a:br>
              <a:rPr lang="en-US" dirty="0"/>
            </a:br>
            <a:endParaRPr lang="en-GB" sz="6000" dirty="0">
              <a:solidFill>
                <a:srgbClr val="4F81BD"/>
              </a:solidFill>
              <a:latin typeface="+mn-lt"/>
            </a:endParaRPr>
          </a:p>
        </p:txBody>
      </p:sp>
      <p:sp>
        <p:nvSpPr>
          <p:cNvPr id="6" name="Rectangle 5"/>
          <p:cNvSpPr/>
          <p:nvPr/>
        </p:nvSpPr>
        <p:spPr>
          <a:xfrm rot="16200000">
            <a:off x="-2092527" y="4442307"/>
            <a:ext cx="4508222" cy="323165"/>
          </a:xfrm>
          <a:prstGeom prst="rect">
            <a:avLst/>
          </a:prstGeom>
        </p:spPr>
        <p:txBody>
          <a:bodyPr wrap="none">
            <a:spAutoFit/>
          </a:bodyPr>
          <a:lstStyle/>
          <a:p>
            <a:r>
              <a:rPr lang="en-US" sz="1500" dirty="0"/>
              <a:t>*the Everest </a:t>
            </a:r>
            <a:r>
              <a:rPr lang="en-US" sz="1500" dirty="0" err="1"/>
              <a:t>VERified</a:t>
            </a:r>
            <a:r>
              <a:rPr lang="en-US" sz="1500" dirty="0"/>
              <a:t> End-to-end Secure Transport </a:t>
            </a:r>
            <a:endParaRPr lang="en-GB" sz="1500" dirty="0"/>
          </a:p>
        </p:txBody>
      </p:sp>
      <p:pic>
        <p:nvPicPr>
          <p:cNvPr id="9" name="Picture 8"/>
          <p:cNvPicPr>
            <a:picLocks noChangeAspect="1"/>
          </p:cNvPicPr>
          <p:nvPr/>
        </p:nvPicPr>
        <p:blipFill>
          <a:blip r:embed="rId3" cstate="print">
            <a:clrChange>
              <a:clrFrom>
                <a:srgbClr val="317FC1"/>
              </a:clrFrom>
              <a:clrTo>
                <a:srgbClr val="317FC1">
                  <a:alpha val="0"/>
                </a:srgbClr>
              </a:clrTo>
            </a:clrChange>
            <a:extLst>
              <a:ext uri="{28A0092B-C50C-407E-A947-70E740481C1C}">
                <a14:useLocalDpi xmlns:a14="http://schemas.microsoft.com/office/drawing/2010/main" val="0"/>
              </a:ext>
            </a:extLst>
          </a:blip>
          <a:stretch>
            <a:fillRect/>
          </a:stretch>
        </p:blipFill>
        <p:spPr>
          <a:xfrm>
            <a:off x="4845679" y="2850189"/>
            <a:ext cx="7813510" cy="5485735"/>
          </a:xfrm>
          <a:prstGeom prst="rect">
            <a:avLst/>
          </a:prstGeom>
          <a:effectLst>
            <a:outerShdw blurRad="50800" dist="50800" dir="5400000" algn="ctr" rotWithShape="0">
              <a:srgbClr val="000000">
                <a:alpha val="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604" y="290646"/>
            <a:ext cx="1706268" cy="639850"/>
          </a:xfrm>
          <a:prstGeom prst="rect">
            <a:avLst/>
          </a:prstGeom>
        </p:spPr>
      </p:pic>
      <p:pic>
        <p:nvPicPr>
          <p:cNvPr id="2052" name="Picture 4" descr="Inr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9647" y="283471"/>
            <a:ext cx="1865574" cy="680935"/>
          </a:xfrm>
          <a:prstGeom prst="rect">
            <a:avLst/>
          </a:prstGeom>
          <a:solidFill>
            <a:schemeClr val="bg1"/>
          </a:solidFill>
        </p:spPr>
      </p:pic>
      <p:pic>
        <p:nvPicPr>
          <p:cNvPr id="2054" name="Picture 6" descr="Image resul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842" y="239035"/>
            <a:ext cx="2615563" cy="7287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MU">
            <a:extLst>
              <a:ext uri="{FF2B5EF4-FFF2-40B4-BE49-F238E27FC236}">
                <a16:creationId xmlns:a16="http://schemas.microsoft.com/office/drawing/2014/main" id="{8BC6EE85-1C2C-499C-BB65-7B4340C074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6025" y="197725"/>
            <a:ext cx="1458423" cy="8256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952DB29-69A7-4AC9-B4FB-48F44A1D66B5}"/>
              </a:ext>
            </a:extLst>
          </p:cNvPr>
          <p:cNvSpPr/>
          <p:nvPr/>
        </p:nvSpPr>
        <p:spPr>
          <a:xfrm>
            <a:off x="747732" y="4603889"/>
            <a:ext cx="4941867" cy="2123658"/>
          </a:xfrm>
          <a:prstGeom prst="rect">
            <a:avLst/>
          </a:prstGeom>
        </p:spPr>
        <p:txBody>
          <a:bodyPr wrap="square">
            <a:spAutoFit/>
          </a:bodyPr>
          <a:lstStyle/>
          <a:p>
            <a:r>
              <a:rPr lang="en-US" dirty="0"/>
              <a:t>Karthikeyan </a:t>
            </a:r>
            <a:r>
              <a:rPr lang="en-US" dirty="0" err="1"/>
              <a:t>Bhargavan</a:t>
            </a:r>
            <a:r>
              <a:rPr lang="en-US" dirty="0"/>
              <a:t>, Benjamin </a:t>
            </a:r>
            <a:r>
              <a:rPr lang="en-US" dirty="0" err="1"/>
              <a:t>Beurdouche</a:t>
            </a:r>
            <a:r>
              <a:rPr lang="en-US" dirty="0"/>
              <a:t>, </a:t>
            </a:r>
            <a:r>
              <a:rPr lang="en-US" dirty="0" err="1"/>
              <a:t>Joonwon</a:t>
            </a:r>
            <a:r>
              <a:rPr lang="en-US" dirty="0"/>
              <a:t> Choi, Antoine </a:t>
            </a:r>
            <a:r>
              <a:rPr lang="en-US" dirty="0" err="1"/>
              <a:t>Delignat-Lavaud</a:t>
            </a:r>
            <a:r>
              <a:rPr lang="en-US" dirty="0"/>
              <a:t>, Cédric </a:t>
            </a:r>
            <a:r>
              <a:rPr lang="en-US" dirty="0" err="1"/>
              <a:t>Fournet</a:t>
            </a:r>
            <a:r>
              <a:rPr lang="en-US" dirty="0"/>
              <a:t>, </a:t>
            </a:r>
            <a:r>
              <a:rPr lang="en-US" dirty="0" err="1"/>
              <a:t>Aymeric</a:t>
            </a:r>
            <a:r>
              <a:rPr lang="en-US" dirty="0"/>
              <a:t> </a:t>
            </a:r>
            <a:r>
              <a:rPr lang="en-US" dirty="0" err="1"/>
              <a:t>Fromherz</a:t>
            </a:r>
            <a:r>
              <a:rPr lang="en-US" dirty="0"/>
              <a:t>, Chris </a:t>
            </a:r>
            <a:r>
              <a:rPr lang="en-US" dirty="0" err="1"/>
              <a:t>Hawblitzel</a:t>
            </a:r>
            <a:r>
              <a:rPr lang="en-US" dirty="0"/>
              <a:t>, Bryan </a:t>
            </a:r>
            <a:r>
              <a:rPr lang="en-US" dirty="0" err="1"/>
              <a:t>Parno</a:t>
            </a:r>
            <a:r>
              <a:rPr lang="en-US" dirty="0"/>
              <a:t>, Marina </a:t>
            </a:r>
            <a:r>
              <a:rPr lang="en-US" dirty="0" err="1"/>
              <a:t>Polubelova</a:t>
            </a:r>
            <a:r>
              <a:rPr lang="en-US" dirty="0"/>
              <a:t>, </a:t>
            </a:r>
            <a:r>
              <a:rPr lang="en-US" sz="2000" b="1" dirty="0">
                <a:solidFill>
                  <a:schemeClr val="tx2">
                    <a:lumMod val="50000"/>
                  </a:schemeClr>
                </a:solidFill>
              </a:rPr>
              <a:t>Jonathan Protzenko</a:t>
            </a:r>
            <a:r>
              <a:rPr lang="en-US" dirty="0"/>
              <a:t>, Tahina </a:t>
            </a:r>
            <a:r>
              <a:rPr lang="en-US" dirty="0" err="1"/>
              <a:t>Ramananandro</a:t>
            </a:r>
            <a:r>
              <a:rPr lang="en-US" dirty="0"/>
              <a:t>, </a:t>
            </a:r>
            <a:r>
              <a:rPr lang="en-US" dirty="0" err="1"/>
              <a:t>Aseem</a:t>
            </a:r>
            <a:r>
              <a:rPr lang="en-US" dirty="0"/>
              <a:t> Rastogi, Nikhil Swamy, Christoph </a:t>
            </a:r>
            <a:r>
              <a:rPr lang="en-US" dirty="0" err="1"/>
              <a:t>Wintersteiger</a:t>
            </a:r>
            <a:r>
              <a:rPr lang="en-US" dirty="0"/>
              <a:t>, Santiago </a:t>
            </a:r>
            <a:r>
              <a:rPr lang="en-US" dirty="0" err="1"/>
              <a:t>Zanella-Beguelin</a:t>
            </a:r>
            <a:endParaRPr lang="en-US" dirty="0"/>
          </a:p>
        </p:txBody>
      </p:sp>
      <p:sp>
        <p:nvSpPr>
          <p:cNvPr id="4" name="TextBox 3">
            <a:extLst>
              <a:ext uri="{FF2B5EF4-FFF2-40B4-BE49-F238E27FC236}">
                <a16:creationId xmlns:a16="http://schemas.microsoft.com/office/drawing/2014/main" id="{20689451-A084-BA4A-85A0-DB7280302191}"/>
              </a:ext>
            </a:extLst>
          </p:cNvPr>
          <p:cNvSpPr txBox="1"/>
          <p:nvPr/>
        </p:nvSpPr>
        <p:spPr>
          <a:xfrm>
            <a:off x="11251769" y="681925"/>
            <a:ext cx="369397" cy="627864"/>
          </a:xfrm>
          <a:prstGeom prst="rect">
            <a:avLst/>
          </a:prstGeom>
          <a:noFill/>
        </p:spPr>
        <p:txBody>
          <a:bodyPr wrap="none" lIns="182880" tIns="146304" rIns="182880" bIns="146304" rtlCol="0">
            <a:spAutoFit/>
          </a:bodyPr>
          <a:lstStyle/>
          <a:p>
            <a:pPr>
              <a:lnSpc>
                <a:spcPct val="90000"/>
              </a:lnSpc>
              <a:spcAft>
                <a:spcPts val="600"/>
              </a:spcAft>
            </a:pPr>
            <a:endParaRPr lang="en-US" sz="2400" dirty="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61615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iangle 2">
            <a:extLst>
              <a:ext uri="{FF2B5EF4-FFF2-40B4-BE49-F238E27FC236}">
                <a16:creationId xmlns:a16="http://schemas.microsoft.com/office/drawing/2014/main" id="{9F9D98FA-F797-824F-BFD7-75682409DDBA}"/>
              </a:ext>
            </a:extLst>
          </p:cNvPr>
          <p:cNvSpPr/>
          <p:nvPr/>
        </p:nvSpPr>
        <p:spPr bwMode="auto">
          <a:xfrm>
            <a:off x="3214635" y="1150067"/>
            <a:ext cx="6256254" cy="1458158"/>
          </a:xfrm>
          <a:prstGeom prst="triangle">
            <a:avLst/>
          </a:prstGeom>
          <a:solidFill>
            <a:schemeClr val="accent2">
              <a:lumMod val="20000"/>
              <a:lumOff val="80000"/>
            </a:schemeClr>
          </a:solidFill>
          <a:ln>
            <a:solidFill>
              <a:schemeClr val="accent2">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err="1">
                <a:solidFill>
                  <a:schemeClr val="accent2">
                    <a:lumMod val="50000"/>
                  </a:schemeClr>
                </a:solidFill>
              </a:rPr>
              <a:t>miTLS</a:t>
            </a:r>
            <a:r>
              <a:rPr lang="en-US" sz="2000" dirty="0">
                <a:solidFill>
                  <a:schemeClr val="accent2">
                    <a:lumMod val="50000"/>
                  </a:schemeClr>
                </a:solidFill>
              </a:rPr>
              <a:t> 1.3</a:t>
            </a:r>
            <a:br>
              <a:rPr lang="en-US" sz="2000" dirty="0">
                <a:solidFill>
                  <a:schemeClr val="accent2">
                    <a:lumMod val="50000"/>
                  </a:schemeClr>
                </a:solidFill>
              </a:rPr>
            </a:br>
            <a:endParaRPr lang="en-US" sz="2000" dirty="0">
              <a:solidFill>
                <a:schemeClr val="accent2">
                  <a:lumMod val="50000"/>
                </a:schemeClr>
              </a:solidFill>
            </a:endParaRPr>
          </a:p>
        </p:txBody>
      </p:sp>
      <p:sp>
        <p:nvSpPr>
          <p:cNvPr id="4" name="TextBox 3">
            <a:extLst>
              <a:ext uri="{FF2B5EF4-FFF2-40B4-BE49-F238E27FC236}">
                <a16:creationId xmlns:a16="http://schemas.microsoft.com/office/drawing/2014/main" id="{BD84C2BA-5B85-DF46-AD4F-C073D25AFEFC}"/>
              </a:ext>
            </a:extLst>
          </p:cNvPr>
          <p:cNvSpPr txBox="1"/>
          <p:nvPr/>
        </p:nvSpPr>
        <p:spPr>
          <a:xfrm rot="19940930">
            <a:off x="3805678" y="1419653"/>
            <a:ext cx="1820932" cy="544765"/>
          </a:xfrm>
          <a:prstGeom prst="rect">
            <a:avLst/>
          </a:prstGeom>
          <a:noFill/>
        </p:spPr>
        <p:txBody>
          <a:bodyPr wrap="square" lIns="182880" tIns="146304" rIns="182880" bIns="146304" rtlCol="0">
            <a:spAutoFit/>
          </a:bodyPr>
          <a:lstStyle/>
          <a:p>
            <a:pPr>
              <a:lnSpc>
                <a:spcPct val="90000"/>
              </a:lnSpc>
              <a:spcAft>
                <a:spcPts val="600"/>
              </a:spcAft>
            </a:pPr>
            <a:r>
              <a:rPr lang="en-US" b="1" dirty="0">
                <a:gradFill>
                  <a:gsLst>
                    <a:gs pos="2917">
                      <a:schemeClr val="tx1"/>
                    </a:gs>
                    <a:gs pos="30000">
                      <a:schemeClr val="tx1"/>
                    </a:gs>
                  </a:gsLst>
                  <a:lin ang="5400000" scaled="0"/>
                </a:gradFill>
              </a:rPr>
              <a:t>confidentiality</a:t>
            </a:r>
          </a:p>
        </p:txBody>
      </p:sp>
      <p:sp>
        <p:nvSpPr>
          <p:cNvPr id="5" name="TextBox 4">
            <a:extLst>
              <a:ext uri="{FF2B5EF4-FFF2-40B4-BE49-F238E27FC236}">
                <a16:creationId xmlns:a16="http://schemas.microsoft.com/office/drawing/2014/main" id="{356F739A-E5B0-154D-A0C4-2B16B59E45C6}"/>
              </a:ext>
            </a:extLst>
          </p:cNvPr>
          <p:cNvSpPr txBox="1"/>
          <p:nvPr/>
        </p:nvSpPr>
        <p:spPr>
          <a:xfrm rot="1702875">
            <a:off x="7248691" y="1674370"/>
            <a:ext cx="2356302" cy="544765"/>
          </a:xfrm>
          <a:prstGeom prst="rect">
            <a:avLst/>
          </a:prstGeom>
          <a:noFill/>
        </p:spPr>
        <p:txBody>
          <a:bodyPr wrap="square" lIns="182880" tIns="146304" rIns="182880" bIns="146304" rtlCol="0">
            <a:spAutoFit/>
          </a:bodyPr>
          <a:lstStyle/>
          <a:p>
            <a:pPr>
              <a:lnSpc>
                <a:spcPct val="90000"/>
              </a:lnSpc>
              <a:spcAft>
                <a:spcPts val="600"/>
              </a:spcAft>
            </a:pPr>
            <a:r>
              <a:rPr lang="en-US" b="1" dirty="0">
                <a:gradFill>
                  <a:gsLst>
                    <a:gs pos="2917">
                      <a:schemeClr val="tx1"/>
                    </a:gs>
                    <a:gs pos="30000">
                      <a:schemeClr val="tx1"/>
                    </a:gs>
                  </a:gsLst>
                  <a:lin ang="5400000" scaled="0"/>
                </a:gradFill>
              </a:rPr>
              <a:t>integrity</a:t>
            </a:r>
          </a:p>
        </p:txBody>
      </p:sp>
      <p:sp>
        <p:nvSpPr>
          <p:cNvPr id="12" name="Rectangle 11">
            <a:extLst>
              <a:ext uri="{FF2B5EF4-FFF2-40B4-BE49-F238E27FC236}">
                <a16:creationId xmlns:a16="http://schemas.microsoft.com/office/drawing/2014/main" id="{9C7DB754-3433-BD43-8EAB-B85DED681FF2}"/>
              </a:ext>
            </a:extLst>
          </p:cNvPr>
          <p:cNvSpPr/>
          <p:nvPr/>
        </p:nvSpPr>
        <p:spPr bwMode="auto">
          <a:xfrm>
            <a:off x="3214635" y="3148554"/>
            <a:ext cx="3938331" cy="671225"/>
          </a:xfrm>
          <a:prstGeom prst="rect">
            <a:avLst/>
          </a:prstGeom>
          <a:solidFill>
            <a:schemeClr val="tx2">
              <a:lumMod val="20000"/>
              <a:lumOff val="80000"/>
            </a:schemeClr>
          </a:solidFill>
          <a:ln>
            <a:solidFill>
              <a:schemeClr val="tx2">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err="1">
                <a:solidFill>
                  <a:schemeClr val="tx2">
                    <a:lumMod val="50000"/>
                  </a:schemeClr>
                </a:solidFill>
              </a:rPr>
              <a:t>EverCrypt</a:t>
            </a:r>
            <a:endParaRPr lang="en-US" sz="2000" dirty="0">
              <a:solidFill>
                <a:schemeClr val="tx2">
                  <a:lumMod val="50000"/>
                </a:schemeClr>
              </a:solidFill>
            </a:endParaRPr>
          </a:p>
        </p:txBody>
      </p:sp>
      <p:sp>
        <p:nvSpPr>
          <p:cNvPr id="13" name="Rectangle 12">
            <a:extLst>
              <a:ext uri="{FF2B5EF4-FFF2-40B4-BE49-F238E27FC236}">
                <a16:creationId xmlns:a16="http://schemas.microsoft.com/office/drawing/2014/main" id="{5D6202CB-C73D-9F4B-AF87-D3A549225A2B}"/>
              </a:ext>
            </a:extLst>
          </p:cNvPr>
          <p:cNvSpPr/>
          <p:nvPr/>
        </p:nvSpPr>
        <p:spPr bwMode="auto">
          <a:xfrm>
            <a:off x="3214634" y="4115427"/>
            <a:ext cx="1848593" cy="671225"/>
          </a:xfrm>
          <a:prstGeom prst="rect">
            <a:avLst/>
          </a:prstGeom>
          <a:solidFill>
            <a:schemeClr val="tx2">
              <a:lumMod val="20000"/>
              <a:lumOff val="80000"/>
            </a:schemeClr>
          </a:solidFill>
          <a:ln>
            <a:solidFill>
              <a:schemeClr val="tx2">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solidFill>
                  <a:schemeClr val="tx2">
                    <a:lumMod val="50000"/>
                  </a:schemeClr>
                </a:solidFill>
              </a:rPr>
              <a:t>HACL*</a:t>
            </a:r>
            <a:br>
              <a:rPr lang="en-US" sz="2000" dirty="0">
                <a:solidFill>
                  <a:schemeClr val="tx2">
                    <a:lumMod val="50000"/>
                  </a:schemeClr>
                </a:solidFill>
              </a:rPr>
            </a:br>
            <a:r>
              <a:rPr lang="en-US" sz="1100" dirty="0">
                <a:solidFill>
                  <a:schemeClr val="tx2">
                    <a:lumMod val="50000"/>
                  </a:schemeClr>
                </a:solidFill>
              </a:rPr>
              <a:t>(Poly1305, Curve25519, Chacha20, etc.)</a:t>
            </a:r>
            <a:endParaRPr lang="en-US" sz="2000" dirty="0">
              <a:solidFill>
                <a:schemeClr val="tx2">
                  <a:lumMod val="50000"/>
                </a:schemeClr>
              </a:solidFill>
            </a:endParaRPr>
          </a:p>
        </p:txBody>
      </p:sp>
      <p:sp>
        <p:nvSpPr>
          <p:cNvPr id="14" name="Rectangle 13">
            <a:extLst>
              <a:ext uri="{FF2B5EF4-FFF2-40B4-BE49-F238E27FC236}">
                <a16:creationId xmlns:a16="http://schemas.microsoft.com/office/drawing/2014/main" id="{6E6ABF6A-D8EE-1C44-BDE6-4A441D151F81}"/>
              </a:ext>
            </a:extLst>
          </p:cNvPr>
          <p:cNvSpPr/>
          <p:nvPr/>
        </p:nvSpPr>
        <p:spPr bwMode="auto">
          <a:xfrm>
            <a:off x="5304373" y="4115427"/>
            <a:ext cx="1848593" cy="671225"/>
          </a:xfrm>
          <a:prstGeom prst="rect">
            <a:avLst/>
          </a:prstGeom>
          <a:solidFill>
            <a:schemeClr val="tx2">
              <a:lumMod val="20000"/>
              <a:lumOff val="80000"/>
            </a:schemeClr>
          </a:solidFill>
          <a:ln>
            <a:solidFill>
              <a:schemeClr val="tx2">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err="1">
                <a:solidFill>
                  <a:schemeClr val="tx2">
                    <a:lumMod val="50000"/>
                  </a:schemeClr>
                </a:solidFill>
              </a:rPr>
              <a:t>ValeCrypt</a:t>
            </a:r>
            <a:br>
              <a:rPr lang="en-US" sz="2000" dirty="0">
                <a:solidFill>
                  <a:schemeClr val="tx2">
                    <a:lumMod val="50000"/>
                  </a:schemeClr>
                </a:solidFill>
              </a:rPr>
            </a:br>
            <a:r>
              <a:rPr lang="en-US" sz="1000" dirty="0">
                <a:solidFill>
                  <a:schemeClr val="tx2">
                    <a:lumMod val="50000"/>
                  </a:schemeClr>
                </a:solidFill>
              </a:rPr>
              <a:t>(Poly1305, Curve25519)</a:t>
            </a:r>
            <a:endParaRPr lang="en-US" sz="2000" dirty="0">
              <a:solidFill>
                <a:schemeClr val="tx2">
                  <a:lumMod val="50000"/>
                </a:schemeClr>
              </a:solidFill>
            </a:endParaRPr>
          </a:p>
        </p:txBody>
      </p:sp>
      <p:sp>
        <p:nvSpPr>
          <p:cNvPr id="16" name="Rectangle 15">
            <a:extLst>
              <a:ext uri="{FF2B5EF4-FFF2-40B4-BE49-F238E27FC236}">
                <a16:creationId xmlns:a16="http://schemas.microsoft.com/office/drawing/2014/main" id="{197CCACB-EF35-2440-8C48-755DC8B1EC08}"/>
              </a:ext>
            </a:extLst>
          </p:cNvPr>
          <p:cNvSpPr/>
          <p:nvPr/>
        </p:nvSpPr>
        <p:spPr bwMode="auto">
          <a:xfrm>
            <a:off x="7435550" y="3148555"/>
            <a:ext cx="2035339" cy="671225"/>
          </a:xfrm>
          <a:prstGeom prst="rect">
            <a:avLst/>
          </a:prstGeom>
          <a:solidFill>
            <a:schemeClr val="accent4">
              <a:lumMod val="20000"/>
              <a:lumOff val="80000"/>
            </a:schemeClr>
          </a:solidFill>
          <a:ln>
            <a:solidFill>
              <a:schemeClr val="accent4">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err="1">
                <a:solidFill>
                  <a:schemeClr val="accent4">
                    <a:lumMod val="50000"/>
                  </a:schemeClr>
                </a:solidFill>
              </a:rPr>
              <a:t>EverParse</a:t>
            </a:r>
            <a:endParaRPr lang="en-US" sz="2000" dirty="0">
              <a:solidFill>
                <a:schemeClr val="accent4">
                  <a:lumMod val="50000"/>
                </a:schemeClr>
              </a:solidFill>
            </a:endParaRPr>
          </a:p>
        </p:txBody>
      </p:sp>
      <p:sp>
        <p:nvSpPr>
          <p:cNvPr id="18" name="Down Arrow 17">
            <a:extLst>
              <a:ext uri="{FF2B5EF4-FFF2-40B4-BE49-F238E27FC236}">
                <a16:creationId xmlns:a16="http://schemas.microsoft.com/office/drawing/2014/main" id="{FCB2415A-4502-8647-8952-089933EA1788}"/>
              </a:ext>
            </a:extLst>
          </p:cNvPr>
          <p:cNvSpPr/>
          <p:nvPr/>
        </p:nvSpPr>
        <p:spPr bwMode="auto">
          <a:xfrm>
            <a:off x="4286992" y="2608225"/>
            <a:ext cx="213756" cy="540329"/>
          </a:xfrm>
          <a:prstGeom prst="downArrow">
            <a:avLst/>
          </a:prstGeom>
          <a:solidFill>
            <a:schemeClr val="accent2">
              <a:lumMod val="20000"/>
              <a:lumOff val="80000"/>
            </a:schemeClr>
          </a:solidFill>
          <a:ln>
            <a:solidFill>
              <a:schemeClr val="accent2">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chemeClr val="accent2">
                  <a:lumMod val="50000"/>
                </a:schemeClr>
              </a:solidFill>
            </a:endParaRPr>
          </a:p>
        </p:txBody>
      </p:sp>
      <p:sp>
        <p:nvSpPr>
          <p:cNvPr id="19" name="Down Arrow 18">
            <a:extLst>
              <a:ext uri="{FF2B5EF4-FFF2-40B4-BE49-F238E27FC236}">
                <a16:creationId xmlns:a16="http://schemas.microsoft.com/office/drawing/2014/main" id="{A805ECC8-4F74-CF48-8EA1-3E4D728FB088}"/>
              </a:ext>
            </a:extLst>
          </p:cNvPr>
          <p:cNvSpPr/>
          <p:nvPr/>
        </p:nvSpPr>
        <p:spPr bwMode="auto">
          <a:xfrm>
            <a:off x="8346341" y="2608224"/>
            <a:ext cx="213756" cy="540329"/>
          </a:xfrm>
          <a:prstGeom prst="downArrow">
            <a:avLst/>
          </a:prstGeom>
          <a:solidFill>
            <a:schemeClr val="accent2">
              <a:lumMod val="20000"/>
              <a:lumOff val="80000"/>
            </a:schemeClr>
          </a:solidFill>
          <a:ln>
            <a:solidFill>
              <a:schemeClr val="accent2">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chemeClr val="accent2">
                  <a:lumMod val="50000"/>
                </a:schemeClr>
              </a:solidFill>
            </a:endParaRPr>
          </a:p>
        </p:txBody>
      </p:sp>
      <p:sp>
        <p:nvSpPr>
          <p:cNvPr id="20" name="Down Arrow 19">
            <a:extLst>
              <a:ext uri="{FF2B5EF4-FFF2-40B4-BE49-F238E27FC236}">
                <a16:creationId xmlns:a16="http://schemas.microsoft.com/office/drawing/2014/main" id="{B48207D2-244F-BB4C-8851-64766D9FA6BF}"/>
              </a:ext>
            </a:extLst>
          </p:cNvPr>
          <p:cNvSpPr/>
          <p:nvPr/>
        </p:nvSpPr>
        <p:spPr bwMode="auto">
          <a:xfrm>
            <a:off x="6189033" y="2608224"/>
            <a:ext cx="213756" cy="540329"/>
          </a:xfrm>
          <a:prstGeom prst="downArrow">
            <a:avLst/>
          </a:prstGeom>
          <a:solidFill>
            <a:schemeClr val="accent2">
              <a:lumMod val="20000"/>
              <a:lumOff val="80000"/>
            </a:schemeClr>
          </a:solidFill>
          <a:ln>
            <a:solidFill>
              <a:schemeClr val="accent2">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chemeClr val="accent2">
                  <a:lumMod val="50000"/>
                </a:schemeClr>
              </a:solidFill>
            </a:endParaRPr>
          </a:p>
        </p:txBody>
      </p:sp>
      <p:sp>
        <p:nvSpPr>
          <p:cNvPr id="21" name="TextBox 20">
            <a:extLst>
              <a:ext uri="{FF2B5EF4-FFF2-40B4-BE49-F238E27FC236}">
                <a16:creationId xmlns:a16="http://schemas.microsoft.com/office/drawing/2014/main" id="{CF8C4052-584B-6E40-BEBF-A9951E119ADC}"/>
              </a:ext>
            </a:extLst>
          </p:cNvPr>
          <p:cNvSpPr txBox="1"/>
          <p:nvPr/>
        </p:nvSpPr>
        <p:spPr>
          <a:xfrm>
            <a:off x="3154685" y="2659188"/>
            <a:ext cx="1239185" cy="489365"/>
          </a:xfrm>
          <a:prstGeom prst="rect">
            <a:avLst/>
          </a:prstGeom>
          <a:noFill/>
        </p:spPr>
        <p:txBody>
          <a:bodyPr wrap="none" lIns="182880" tIns="146304" rIns="182880" bIns="146304" rtlCol="0">
            <a:spAutoFit/>
          </a:bodyPr>
          <a:lstStyle/>
          <a:p>
            <a:pPr>
              <a:lnSpc>
                <a:spcPct val="90000"/>
              </a:lnSpc>
              <a:spcAft>
                <a:spcPts val="600"/>
              </a:spcAft>
            </a:pPr>
            <a:r>
              <a:rPr lang="en-US" sz="1400" dirty="0">
                <a:gradFill>
                  <a:gsLst>
                    <a:gs pos="2917">
                      <a:schemeClr val="tx1"/>
                    </a:gs>
                    <a:gs pos="30000">
                      <a:schemeClr val="tx1"/>
                    </a:gs>
                  </a:gsLst>
                  <a:lin ang="5400000" scaled="0"/>
                </a:gradFill>
              </a:rPr>
              <a:t>record layer</a:t>
            </a:r>
          </a:p>
        </p:txBody>
      </p:sp>
      <p:sp>
        <p:nvSpPr>
          <p:cNvPr id="22" name="TextBox 21">
            <a:extLst>
              <a:ext uri="{FF2B5EF4-FFF2-40B4-BE49-F238E27FC236}">
                <a16:creationId xmlns:a16="http://schemas.microsoft.com/office/drawing/2014/main" id="{43A2485E-7427-4B4A-8823-2E0417969A75}"/>
              </a:ext>
            </a:extLst>
          </p:cNvPr>
          <p:cNvSpPr txBox="1"/>
          <p:nvPr/>
        </p:nvSpPr>
        <p:spPr>
          <a:xfrm>
            <a:off x="4953129" y="2633705"/>
            <a:ext cx="1458579"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a:gradFill>
                  <a:gsLst>
                    <a:gs pos="2917">
                      <a:schemeClr val="tx1"/>
                    </a:gs>
                    <a:gs pos="30000">
                      <a:schemeClr val="tx1"/>
                    </a:gs>
                  </a:gsLst>
                  <a:lin ang="5400000" scaled="0"/>
                </a:gradFill>
              </a:rPr>
              <a:t>key derivation</a:t>
            </a:r>
          </a:p>
        </p:txBody>
      </p:sp>
      <p:sp>
        <p:nvSpPr>
          <p:cNvPr id="23" name="TextBox 22">
            <a:extLst>
              <a:ext uri="{FF2B5EF4-FFF2-40B4-BE49-F238E27FC236}">
                <a16:creationId xmlns:a16="http://schemas.microsoft.com/office/drawing/2014/main" id="{E7BEB46D-232D-B741-B46A-C4BD0357955E}"/>
              </a:ext>
            </a:extLst>
          </p:cNvPr>
          <p:cNvSpPr txBox="1"/>
          <p:nvPr/>
        </p:nvSpPr>
        <p:spPr>
          <a:xfrm>
            <a:off x="8440061" y="2562238"/>
            <a:ext cx="1736950" cy="683264"/>
          </a:xfrm>
          <a:prstGeom prst="rect">
            <a:avLst/>
          </a:prstGeom>
          <a:noFill/>
        </p:spPr>
        <p:txBody>
          <a:bodyPr wrap="none" lIns="182880" tIns="146304" rIns="182880" bIns="146304" rtlCol="0">
            <a:spAutoFit/>
          </a:bodyPr>
          <a:lstStyle/>
          <a:p>
            <a:pPr>
              <a:lnSpc>
                <a:spcPct val="90000"/>
              </a:lnSpc>
              <a:spcAft>
                <a:spcPts val="600"/>
              </a:spcAft>
            </a:pPr>
            <a:r>
              <a:rPr lang="en-US" sz="1400" dirty="0">
                <a:gradFill>
                  <a:gsLst>
                    <a:gs pos="2917">
                      <a:schemeClr val="tx1"/>
                    </a:gs>
                    <a:gs pos="30000">
                      <a:schemeClr val="tx1"/>
                    </a:gs>
                  </a:gsLst>
                  <a:lin ang="5400000" scaled="0"/>
                </a:gradFill>
              </a:rPr>
              <a:t>message parsing &amp;</a:t>
            </a:r>
            <a:br>
              <a:rPr lang="en-US" sz="1400" dirty="0">
                <a:gradFill>
                  <a:gsLst>
                    <a:gs pos="2917">
                      <a:schemeClr val="tx1"/>
                    </a:gs>
                    <a:gs pos="30000">
                      <a:schemeClr val="tx1"/>
                    </a:gs>
                  </a:gsLst>
                  <a:lin ang="5400000" scaled="0"/>
                </a:gradFill>
              </a:rPr>
            </a:br>
            <a:r>
              <a:rPr lang="en-US" sz="1400" dirty="0">
                <a:gradFill>
                  <a:gsLst>
                    <a:gs pos="2917">
                      <a:schemeClr val="tx1"/>
                    </a:gs>
                    <a:gs pos="30000">
                      <a:schemeClr val="tx1"/>
                    </a:gs>
                  </a:gsLst>
                  <a:lin ang="5400000" scaled="0"/>
                </a:gradFill>
              </a:rPr>
              <a:t>formatting</a:t>
            </a:r>
          </a:p>
        </p:txBody>
      </p:sp>
      <p:sp>
        <p:nvSpPr>
          <p:cNvPr id="27" name="Down Arrow 26">
            <a:extLst>
              <a:ext uri="{FF2B5EF4-FFF2-40B4-BE49-F238E27FC236}">
                <a16:creationId xmlns:a16="http://schemas.microsoft.com/office/drawing/2014/main" id="{CBA44494-1035-D448-B011-6184F0478160}"/>
              </a:ext>
            </a:extLst>
          </p:cNvPr>
          <p:cNvSpPr/>
          <p:nvPr/>
        </p:nvSpPr>
        <p:spPr bwMode="auto">
          <a:xfrm>
            <a:off x="4286992" y="3819779"/>
            <a:ext cx="213756" cy="295649"/>
          </a:xfrm>
          <a:prstGeom prst="downArrow">
            <a:avLst/>
          </a:prstGeom>
          <a:solidFill>
            <a:schemeClr val="tx2">
              <a:lumMod val="20000"/>
              <a:lumOff val="80000"/>
            </a:schemeClr>
          </a:solidFill>
          <a:ln>
            <a:solidFill>
              <a:schemeClr val="tx2">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chemeClr val="accent2">
                  <a:lumMod val="50000"/>
                </a:schemeClr>
              </a:solidFill>
            </a:endParaRPr>
          </a:p>
        </p:txBody>
      </p:sp>
      <p:sp>
        <p:nvSpPr>
          <p:cNvPr id="28" name="Down Arrow 27">
            <a:extLst>
              <a:ext uri="{FF2B5EF4-FFF2-40B4-BE49-F238E27FC236}">
                <a16:creationId xmlns:a16="http://schemas.microsoft.com/office/drawing/2014/main" id="{47C880C3-A157-DD4C-AF0B-86AD4A20354B}"/>
              </a:ext>
            </a:extLst>
          </p:cNvPr>
          <p:cNvSpPr/>
          <p:nvPr/>
        </p:nvSpPr>
        <p:spPr bwMode="auto">
          <a:xfrm>
            <a:off x="6157417" y="3819779"/>
            <a:ext cx="213756" cy="295648"/>
          </a:xfrm>
          <a:prstGeom prst="downArrow">
            <a:avLst/>
          </a:prstGeom>
          <a:solidFill>
            <a:schemeClr val="tx2">
              <a:lumMod val="20000"/>
              <a:lumOff val="80000"/>
            </a:schemeClr>
          </a:solidFill>
          <a:ln>
            <a:solidFill>
              <a:schemeClr val="tx2">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chemeClr val="accent2">
                  <a:lumMod val="50000"/>
                </a:schemeClr>
              </a:solidFill>
            </a:endParaRPr>
          </a:p>
        </p:txBody>
      </p:sp>
      <p:sp>
        <p:nvSpPr>
          <p:cNvPr id="29" name="Down Arrow 28">
            <a:extLst>
              <a:ext uri="{FF2B5EF4-FFF2-40B4-BE49-F238E27FC236}">
                <a16:creationId xmlns:a16="http://schemas.microsoft.com/office/drawing/2014/main" id="{E7AC5BD8-B27F-8447-BFE8-3499C54EF0A9}"/>
              </a:ext>
            </a:extLst>
          </p:cNvPr>
          <p:cNvSpPr/>
          <p:nvPr/>
        </p:nvSpPr>
        <p:spPr bwMode="auto">
          <a:xfrm rot="16200000">
            <a:off x="5076924" y="4346413"/>
            <a:ext cx="213756" cy="241145"/>
          </a:xfrm>
          <a:prstGeom prst="downArrow">
            <a:avLst/>
          </a:prstGeom>
          <a:solidFill>
            <a:schemeClr val="tx2">
              <a:lumMod val="20000"/>
              <a:lumOff val="80000"/>
            </a:schemeClr>
          </a:solidFill>
          <a:ln>
            <a:solidFill>
              <a:schemeClr val="tx2">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chemeClr val="accent2">
                  <a:lumMod val="50000"/>
                </a:schemeClr>
              </a:solidFill>
            </a:endParaRPr>
          </a:p>
        </p:txBody>
      </p:sp>
      <p:sp>
        <p:nvSpPr>
          <p:cNvPr id="30" name="TextBox 29">
            <a:extLst>
              <a:ext uri="{FF2B5EF4-FFF2-40B4-BE49-F238E27FC236}">
                <a16:creationId xmlns:a16="http://schemas.microsoft.com/office/drawing/2014/main" id="{88CD9F3D-76B9-CF4B-9EAA-8A0507DFE99F}"/>
              </a:ext>
            </a:extLst>
          </p:cNvPr>
          <p:cNvSpPr txBox="1"/>
          <p:nvPr/>
        </p:nvSpPr>
        <p:spPr>
          <a:xfrm>
            <a:off x="228600" y="262757"/>
            <a:ext cx="10267811"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err="1">
                <a:gradFill>
                  <a:gsLst>
                    <a:gs pos="2917">
                      <a:schemeClr val="tx1"/>
                    </a:gs>
                    <a:gs pos="30000">
                      <a:schemeClr val="tx1"/>
                    </a:gs>
                  </a:gsLst>
                  <a:lin ang="5400000" scaled="0"/>
                </a:gradFill>
              </a:rPr>
              <a:t>EverCrypt</a:t>
            </a:r>
            <a:r>
              <a:rPr lang="en-US" sz="2800" b="1" dirty="0">
                <a:gradFill>
                  <a:gsLst>
                    <a:gs pos="2917">
                      <a:schemeClr val="tx1"/>
                    </a:gs>
                    <a:gs pos="30000">
                      <a:schemeClr val="tx1"/>
                    </a:gs>
                  </a:gsLst>
                  <a:lin ang="5400000" scaled="0"/>
                </a:gradFill>
              </a:rPr>
              <a:t>: a core (standalone) component of the TLS verified stack</a:t>
            </a:r>
          </a:p>
        </p:txBody>
      </p:sp>
      <p:sp>
        <p:nvSpPr>
          <p:cNvPr id="31" name="TextBox 30">
            <a:extLst>
              <a:ext uri="{FF2B5EF4-FFF2-40B4-BE49-F238E27FC236}">
                <a16:creationId xmlns:a16="http://schemas.microsoft.com/office/drawing/2014/main" id="{D22D7837-73E0-2C48-B411-51E44B313EFC}"/>
              </a:ext>
            </a:extLst>
          </p:cNvPr>
          <p:cNvSpPr txBox="1"/>
          <p:nvPr/>
        </p:nvSpPr>
        <p:spPr>
          <a:xfrm>
            <a:off x="9430657" y="3259608"/>
            <a:ext cx="2356302" cy="544765"/>
          </a:xfrm>
          <a:prstGeom prst="rect">
            <a:avLst/>
          </a:prstGeom>
          <a:noFill/>
        </p:spPr>
        <p:txBody>
          <a:bodyPr wrap="square" lIns="182880" tIns="146304" rIns="182880" bIns="146304" rtlCol="0">
            <a:spAutoFit/>
          </a:bodyPr>
          <a:lstStyle/>
          <a:p>
            <a:pPr>
              <a:lnSpc>
                <a:spcPct val="90000"/>
              </a:lnSpc>
              <a:spcAft>
                <a:spcPts val="600"/>
              </a:spcAft>
            </a:pPr>
            <a:r>
              <a:rPr lang="en-US" b="1" dirty="0">
                <a:gradFill>
                  <a:gsLst>
                    <a:gs pos="2917">
                      <a:schemeClr val="tx1"/>
                    </a:gs>
                    <a:gs pos="30000">
                      <a:schemeClr val="tx1"/>
                    </a:gs>
                  </a:gsLst>
                  <a:lin ang="5400000" scaled="0"/>
                </a:gradFill>
              </a:rPr>
              <a:t>non-malleability</a:t>
            </a:r>
          </a:p>
        </p:txBody>
      </p:sp>
      <p:sp>
        <p:nvSpPr>
          <p:cNvPr id="32" name="TextBox 31">
            <a:extLst>
              <a:ext uri="{FF2B5EF4-FFF2-40B4-BE49-F238E27FC236}">
                <a16:creationId xmlns:a16="http://schemas.microsoft.com/office/drawing/2014/main" id="{BD68D34A-A111-9544-B4E6-E8AE941FC1E0}"/>
              </a:ext>
            </a:extLst>
          </p:cNvPr>
          <p:cNvSpPr txBox="1"/>
          <p:nvPr/>
        </p:nvSpPr>
        <p:spPr>
          <a:xfrm>
            <a:off x="1827721" y="3423622"/>
            <a:ext cx="1482296" cy="1043363"/>
          </a:xfrm>
          <a:prstGeom prst="rect">
            <a:avLst/>
          </a:prstGeom>
          <a:noFill/>
        </p:spPr>
        <p:txBody>
          <a:bodyPr wrap="square" lIns="182880" tIns="146304" rIns="182880" bIns="146304" rtlCol="0">
            <a:spAutoFit/>
          </a:bodyPr>
          <a:lstStyle/>
          <a:p>
            <a:pPr>
              <a:lnSpc>
                <a:spcPct val="90000"/>
              </a:lnSpc>
              <a:spcAft>
                <a:spcPts val="600"/>
              </a:spcAft>
            </a:pPr>
            <a:r>
              <a:rPr lang="en-US" b="1" dirty="0">
                <a:gradFill>
                  <a:gsLst>
                    <a:gs pos="2917">
                      <a:schemeClr val="tx1"/>
                    </a:gs>
                    <a:gs pos="30000">
                      <a:schemeClr val="tx1"/>
                    </a:gs>
                  </a:gsLst>
                  <a:lin ang="5400000" scaled="0"/>
                </a:gradFill>
              </a:rPr>
              <a:t>side-channel resistance</a:t>
            </a:r>
          </a:p>
        </p:txBody>
      </p:sp>
      <p:sp>
        <p:nvSpPr>
          <p:cNvPr id="33" name="TextBox 32">
            <a:extLst>
              <a:ext uri="{FF2B5EF4-FFF2-40B4-BE49-F238E27FC236}">
                <a16:creationId xmlns:a16="http://schemas.microsoft.com/office/drawing/2014/main" id="{635DAB78-D94D-C54F-915A-71ED36834540}"/>
              </a:ext>
            </a:extLst>
          </p:cNvPr>
          <p:cNvSpPr txBox="1"/>
          <p:nvPr/>
        </p:nvSpPr>
        <p:spPr>
          <a:xfrm>
            <a:off x="4393870" y="5285009"/>
            <a:ext cx="4163161" cy="544765"/>
          </a:xfrm>
          <a:prstGeom prst="rect">
            <a:avLst/>
          </a:prstGeom>
          <a:noFill/>
        </p:spPr>
        <p:txBody>
          <a:bodyPr wrap="square" lIns="182880" tIns="146304" rIns="182880" bIns="146304" rtlCol="0">
            <a:spAutoFit/>
          </a:bodyPr>
          <a:lstStyle/>
          <a:p>
            <a:pPr>
              <a:lnSpc>
                <a:spcPct val="90000"/>
              </a:lnSpc>
              <a:spcAft>
                <a:spcPts val="600"/>
              </a:spcAft>
            </a:pPr>
            <a:r>
              <a:rPr lang="en-US" b="1" dirty="0">
                <a:gradFill>
                  <a:gsLst>
                    <a:gs pos="2917">
                      <a:schemeClr val="tx1"/>
                    </a:gs>
                    <a:gs pos="30000">
                      <a:schemeClr val="tx1"/>
                    </a:gs>
                  </a:gsLst>
                  <a:lin ang="5400000" scaled="0"/>
                </a:gradFill>
              </a:rPr>
              <a:t>+ memory safety, functional correctness</a:t>
            </a:r>
          </a:p>
        </p:txBody>
      </p:sp>
      <p:sp>
        <p:nvSpPr>
          <p:cNvPr id="7" name="Right Arrow 6">
            <a:extLst>
              <a:ext uri="{FF2B5EF4-FFF2-40B4-BE49-F238E27FC236}">
                <a16:creationId xmlns:a16="http://schemas.microsoft.com/office/drawing/2014/main" id="{B54A8CB8-8ABE-824A-8D30-6DB89D26B636}"/>
              </a:ext>
            </a:extLst>
          </p:cNvPr>
          <p:cNvSpPr/>
          <p:nvPr/>
        </p:nvSpPr>
        <p:spPr bwMode="auto">
          <a:xfrm rot="824396">
            <a:off x="3314049" y="1474852"/>
            <a:ext cx="2309248" cy="914184"/>
          </a:xfrm>
          <a:prstGeom prst="rightArrow">
            <a:avLst/>
          </a:prstGeom>
          <a:solidFill>
            <a:schemeClr val="accent5">
              <a:lumMod val="20000"/>
              <a:lumOff val="80000"/>
            </a:schemeClr>
          </a:solidFill>
          <a:ln>
            <a:solidFill>
              <a:schemeClr val="accent5">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TextBox 7">
            <a:extLst>
              <a:ext uri="{FF2B5EF4-FFF2-40B4-BE49-F238E27FC236}">
                <a16:creationId xmlns:a16="http://schemas.microsoft.com/office/drawing/2014/main" id="{4B9BB612-99BB-8245-A9F8-D142A3297C08}"/>
              </a:ext>
            </a:extLst>
          </p:cNvPr>
          <p:cNvSpPr txBox="1"/>
          <p:nvPr/>
        </p:nvSpPr>
        <p:spPr>
          <a:xfrm rot="892157">
            <a:off x="1075284" y="864519"/>
            <a:ext cx="2341731" cy="1037207"/>
          </a:xfrm>
          <a:prstGeom prst="rect">
            <a:avLst/>
          </a:prstGeom>
          <a:noFill/>
        </p:spPr>
        <p:txBody>
          <a:bodyPr wrap="none" lIns="182880" tIns="146304" rIns="182880" bIns="146304" rtlCol="0">
            <a:spAutoFit/>
          </a:bodyPr>
          <a:lstStyle/>
          <a:p>
            <a:pPr algn="r">
              <a:lnSpc>
                <a:spcPct val="90000"/>
              </a:lnSpc>
              <a:spcAft>
                <a:spcPts val="600"/>
              </a:spcAft>
            </a:pPr>
            <a:r>
              <a:rPr lang="en-US" sz="2400" dirty="0">
                <a:gradFill>
                  <a:gsLst>
                    <a:gs pos="2917">
                      <a:schemeClr val="tx1"/>
                    </a:gs>
                    <a:gs pos="30000">
                      <a:schemeClr val="tx1"/>
                    </a:gs>
                  </a:gsLst>
                  <a:lin ang="5400000" scaled="0"/>
                </a:gradFill>
              </a:rPr>
              <a:t>lots to say</a:t>
            </a:r>
          </a:p>
          <a:p>
            <a:pPr algn="r">
              <a:lnSpc>
                <a:spcPct val="90000"/>
              </a:lnSpc>
              <a:spcAft>
                <a:spcPts val="600"/>
              </a:spcAft>
            </a:pPr>
            <a:r>
              <a:rPr lang="en-US" sz="2400" dirty="0">
                <a:gradFill>
                  <a:gsLst>
                    <a:gs pos="2917">
                      <a:schemeClr val="tx1"/>
                    </a:gs>
                    <a:gs pos="30000">
                      <a:schemeClr val="tx1"/>
                    </a:gs>
                  </a:gsLst>
                  <a:lin ang="5400000" scaled="0"/>
                </a:gradFill>
              </a:rPr>
              <a:t>about protocols</a:t>
            </a:r>
          </a:p>
        </p:txBody>
      </p:sp>
      <p:sp>
        <p:nvSpPr>
          <p:cNvPr id="26" name="Right Arrow 25">
            <a:extLst>
              <a:ext uri="{FF2B5EF4-FFF2-40B4-BE49-F238E27FC236}">
                <a16:creationId xmlns:a16="http://schemas.microsoft.com/office/drawing/2014/main" id="{D755403F-09B3-8C4F-953C-E9CF2EE17610}"/>
              </a:ext>
            </a:extLst>
          </p:cNvPr>
          <p:cNvSpPr/>
          <p:nvPr/>
        </p:nvSpPr>
        <p:spPr bwMode="auto">
          <a:xfrm rot="2171687" flipH="1">
            <a:off x="8641897" y="3658334"/>
            <a:ext cx="1407610" cy="914184"/>
          </a:xfrm>
          <a:prstGeom prst="rightArrow">
            <a:avLst/>
          </a:prstGeom>
          <a:solidFill>
            <a:schemeClr val="accent5">
              <a:lumMod val="20000"/>
              <a:lumOff val="80000"/>
            </a:schemeClr>
          </a:solidFill>
          <a:ln>
            <a:solidFill>
              <a:schemeClr val="accent5">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4" name="TextBox 33">
            <a:extLst>
              <a:ext uri="{FF2B5EF4-FFF2-40B4-BE49-F238E27FC236}">
                <a16:creationId xmlns:a16="http://schemas.microsoft.com/office/drawing/2014/main" id="{C00F3608-FC2F-D843-9260-EB6CA34BF38B}"/>
              </a:ext>
            </a:extLst>
          </p:cNvPr>
          <p:cNvSpPr txBox="1"/>
          <p:nvPr/>
        </p:nvSpPr>
        <p:spPr>
          <a:xfrm rot="2157037" flipH="1">
            <a:off x="9637741" y="4908370"/>
            <a:ext cx="3107981" cy="1037207"/>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lots to say</a:t>
            </a:r>
          </a:p>
          <a:p>
            <a:pPr>
              <a:lnSpc>
                <a:spcPct val="90000"/>
              </a:lnSpc>
              <a:spcAft>
                <a:spcPts val="600"/>
              </a:spcAft>
            </a:pPr>
            <a:r>
              <a:rPr lang="en-US" sz="2400" dirty="0">
                <a:gradFill>
                  <a:gsLst>
                    <a:gs pos="2917">
                      <a:schemeClr val="tx1"/>
                    </a:gs>
                    <a:gs pos="30000">
                      <a:schemeClr val="tx1"/>
                    </a:gs>
                  </a:gsLst>
                  <a:lin ang="5400000" scaled="0"/>
                </a:gradFill>
              </a:rPr>
              <a:t>about parsers</a:t>
            </a:r>
          </a:p>
        </p:txBody>
      </p:sp>
      <p:sp>
        <p:nvSpPr>
          <p:cNvPr id="10" name="Oval 9">
            <a:extLst>
              <a:ext uri="{FF2B5EF4-FFF2-40B4-BE49-F238E27FC236}">
                <a16:creationId xmlns:a16="http://schemas.microsoft.com/office/drawing/2014/main" id="{10F6266A-2A0D-544B-B189-887D5AC4AA99}"/>
              </a:ext>
            </a:extLst>
          </p:cNvPr>
          <p:cNvSpPr/>
          <p:nvPr/>
        </p:nvSpPr>
        <p:spPr bwMode="auto">
          <a:xfrm>
            <a:off x="2501913" y="2184822"/>
            <a:ext cx="5299758" cy="3813022"/>
          </a:xfrm>
          <a:prstGeom prst="ellipse">
            <a:avLst/>
          </a:prstGeom>
          <a:noFill/>
          <a:ln w="88900">
            <a:solidFill>
              <a:schemeClr val="accent6">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 name="TextBox 10">
            <a:extLst>
              <a:ext uri="{FF2B5EF4-FFF2-40B4-BE49-F238E27FC236}">
                <a16:creationId xmlns:a16="http://schemas.microsoft.com/office/drawing/2014/main" id="{36D311A7-E38A-574E-97DC-CC8021D8903E}"/>
              </a:ext>
            </a:extLst>
          </p:cNvPr>
          <p:cNvSpPr txBox="1"/>
          <p:nvPr/>
        </p:nvSpPr>
        <p:spPr>
          <a:xfrm>
            <a:off x="1513978" y="4960637"/>
            <a:ext cx="1292533" cy="1037207"/>
          </a:xfrm>
          <a:prstGeom prst="rect">
            <a:avLst/>
          </a:prstGeom>
          <a:noFill/>
        </p:spPr>
        <p:txBody>
          <a:bodyPr wrap="none" lIns="182880" tIns="146304" rIns="182880" bIns="146304" rtlCol="0">
            <a:spAutoFit/>
          </a:bodyPr>
          <a:lstStyle/>
          <a:p>
            <a:pPr>
              <a:lnSpc>
                <a:spcPct val="90000"/>
              </a:lnSpc>
              <a:spcAft>
                <a:spcPts val="600"/>
              </a:spcAft>
            </a:pPr>
            <a:r>
              <a:rPr lang="en-US" sz="2400" b="1" dirty="0">
                <a:solidFill>
                  <a:schemeClr val="accent6">
                    <a:lumMod val="50000"/>
                  </a:schemeClr>
                </a:solidFill>
              </a:rPr>
              <a:t>today’s</a:t>
            </a:r>
          </a:p>
          <a:p>
            <a:pPr>
              <a:lnSpc>
                <a:spcPct val="90000"/>
              </a:lnSpc>
              <a:spcAft>
                <a:spcPts val="600"/>
              </a:spcAft>
            </a:pPr>
            <a:r>
              <a:rPr lang="en-US" sz="2400" b="1" dirty="0">
                <a:solidFill>
                  <a:schemeClr val="accent6">
                    <a:lumMod val="50000"/>
                  </a:schemeClr>
                </a:solidFill>
              </a:rPr>
              <a:t>focus</a:t>
            </a:r>
          </a:p>
        </p:txBody>
      </p:sp>
    </p:spTree>
    <p:extLst>
      <p:ext uri="{BB962C8B-B14F-4D97-AF65-F5344CB8AC3E}">
        <p14:creationId xmlns:p14="http://schemas.microsoft.com/office/powerpoint/2010/main" val="154753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6" grpId="0" animBg="1"/>
      <p:bldP spid="34"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AA2D18-EFEC-9746-BBC7-B9449EFBE709}"/>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a:solidFill>
                  <a:srgbClr val="FFFFFF"/>
                </a:solidFill>
              </a:rPr>
              <a:t>What is a cryptographic </a:t>
            </a:r>
            <a:r>
              <a:rPr lang="en-US" i="1">
                <a:solidFill>
                  <a:srgbClr val="FFFFFF"/>
                </a:solidFill>
              </a:rPr>
              <a:t>provider?</a:t>
            </a:r>
            <a:endParaRPr lang="en-US">
              <a:solidFill>
                <a:srgbClr val="FFFFFF"/>
              </a:solidFill>
            </a:endParaRPr>
          </a:p>
        </p:txBody>
      </p:sp>
      <p:grpSp>
        <p:nvGrpSpPr>
          <p:cNvPr id="6" name="Group 5">
            <a:extLst>
              <a:ext uri="{FF2B5EF4-FFF2-40B4-BE49-F238E27FC236}">
                <a16:creationId xmlns:a16="http://schemas.microsoft.com/office/drawing/2014/main" id="{409690F0-4F1F-8F4B-973A-736225799700}"/>
              </a:ext>
            </a:extLst>
          </p:cNvPr>
          <p:cNvGrpSpPr/>
          <p:nvPr/>
        </p:nvGrpSpPr>
        <p:grpSpPr>
          <a:xfrm>
            <a:off x="5852846" y="483626"/>
            <a:ext cx="5196511" cy="5860021"/>
            <a:chOff x="5852846" y="483626"/>
            <a:chExt cx="5196511" cy="5860021"/>
          </a:xfrm>
        </p:grpSpPr>
        <p:sp>
          <p:nvSpPr>
            <p:cNvPr id="7" name="Oval 6">
              <a:extLst>
                <a:ext uri="{FF2B5EF4-FFF2-40B4-BE49-F238E27FC236}">
                  <a16:creationId xmlns:a16="http://schemas.microsoft.com/office/drawing/2014/main" id="{39B970E5-40BD-3A4C-B881-D555B0961FCF}"/>
                </a:ext>
              </a:extLst>
            </p:cNvPr>
            <p:cNvSpPr/>
            <p:nvPr/>
          </p:nvSpPr>
          <p:spPr>
            <a:xfrm>
              <a:off x="6318740" y="483626"/>
              <a:ext cx="1457412" cy="1457412"/>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9" name="Freeform 8">
              <a:extLst>
                <a:ext uri="{FF2B5EF4-FFF2-40B4-BE49-F238E27FC236}">
                  <a16:creationId xmlns:a16="http://schemas.microsoft.com/office/drawing/2014/main" id="{AE0C077F-C657-9448-8A48-AB0D9AB9E739}"/>
                </a:ext>
              </a:extLst>
            </p:cNvPr>
            <p:cNvSpPr/>
            <p:nvPr/>
          </p:nvSpPr>
          <p:spPr>
            <a:xfrm>
              <a:off x="5852846" y="2394986"/>
              <a:ext cx="2389200" cy="720000"/>
            </a:xfrm>
            <a:custGeom>
              <a:avLst/>
              <a:gdLst>
                <a:gd name="connsiteX0" fmla="*/ 0 w 2389200"/>
                <a:gd name="connsiteY0" fmla="*/ 0 h 720000"/>
                <a:gd name="connsiteX1" fmla="*/ 2389200 w 2389200"/>
                <a:gd name="connsiteY1" fmla="*/ 0 h 720000"/>
                <a:gd name="connsiteX2" fmla="*/ 2389200 w 2389200"/>
                <a:gd name="connsiteY2" fmla="*/ 720000 h 720000"/>
                <a:gd name="connsiteX3" fmla="*/ 0 w 2389200"/>
                <a:gd name="connsiteY3" fmla="*/ 720000 h 720000"/>
                <a:gd name="connsiteX4" fmla="*/ 0 w 23892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200" h="720000">
                  <a:moveTo>
                    <a:pt x="0" y="0"/>
                  </a:moveTo>
                  <a:lnTo>
                    <a:pt x="2389200" y="0"/>
                  </a:lnTo>
                  <a:lnTo>
                    <a:pt x="23892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A </a:t>
              </a:r>
              <a:r>
                <a:rPr lang="en-US" sz="1600" i="1" kern="1200" dirty="0"/>
                <a:t>collection</a:t>
              </a:r>
              <a:r>
                <a:rPr lang="en-US" sz="1600" kern="1200" dirty="0"/>
                <a:t> of algorithms </a:t>
              </a:r>
              <a:r>
                <a:rPr lang="en-US" sz="1600" b="1" kern="1200" dirty="0"/>
                <a:t>(exhaustive)</a:t>
              </a:r>
              <a:endParaRPr lang="en-US" sz="1600" kern="1200" dirty="0"/>
            </a:p>
          </p:txBody>
        </p:sp>
        <p:sp>
          <p:nvSpPr>
            <p:cNvPr id="10" name="Oval 9">
              <a:extLst>
                <a:ext uri="{FF2B5EF4-FFF2-40B4-BE49-F238E27FC236}">
                  <a16:creationId xmlns:a16="http://schemas.microsoft.com/office/drawing/2014/main" id="{4C9A361F-81ED-464E-AD54-3A128F2A221B}"/>
                </a:ext>
              </a:extLst>
            </p:cNvPr>
            <p:cNvSpPr/>
            <p:nvPr/>
          </p:nvSpPr>
          <p:spPr>
            <a:xfrm>
              <a:off x="9126051" y="483626"/>
              <a:ext cx="1457412" cy="1457412"/>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1" name="Rectangle 10" descr="Processor">
              <a:extLst>
                <a:ext uri="{FF2B5EF4-FFF2-40B4-BE49-F238E27FC236}">
                  <a16:creationId xmlns:a16="http://schemas.microsoft.com/office/drawing/2014/main" id="{28464DA9-AAF7-454A-A84A-25AFEF0B3601}"/>
                </a:ext>
              </a:extLst>
            </p:cNvPr>
            <p:cNvSpPr/>
            <p:nvPr/>
          </p:nvSpPr>
          <p:spPr>
            <a:xfrm>
              <a:off x="9436647" y="794222"/>
              <a:ext cx="836220" cy="83622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4C5C26CB-F3D4-C14B-A771-6FCB5D9BB11D}"/>
                </a:ext>
              </a:extLst>
            </p:cNvPr>
            <p:cNvSpPr/>
            <p:nvPr/>
          </p:nvSpPr>
          <p:spPr>
            <a:xfrm>
              <a:off x="8660157" y="2394986"/>
              <a:ext cx="2389200" cy="720000"/>
            </a:xfrm>
            <a:custGeom>
              <a:avLst/>
              <a:gdLst>
                <a:gd name="connsiteX0" fmla="*/ 0 w 2389200"/>
                <a:gd name="connsiteY0" fmla="*/ 0 h 720000"/>
                <a:gd name="connsiteX1" fmla="*/ 2389200 w 2389200"/>
                <a:gd name="connsiteY1" fmla="*/ 0 h 720000"/>
                <a:gd name="connsiteX2" fmla="*/ 2389200 w 2389200"/>
                <a:gd name="connsiteY2" fmla="*/ 720000 h 720000"/>
                <a:gd name="connsiteX3" fmla="*/ 0 w 2389200"/>
                <a:gd name="connsiteY3" fmla="*/ 720000 h 720000"/>
                <a:gd name="connsiteX4" fmla="*/ 0 w 23892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200" h="720000">
                  <a:moveTo>
                    <a:pt x="0" y="0"/>
                  </a:moveTo>
                  <a:lnTo>
                    <a:pt x="2389200" y="0"/>
                  </a:lnTo>
                  <a:lnTo>
                    <a:pt x="23892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Several </a:t>
              </a:r>
              <a:r>
                <a:rPr lang="en-US" sz="1600" i="1" kern="1200"/>
                <a:t>implementations</a:t>
              </a:r>
              <a:r>
                <a:rPr lang="en-US" sz="1600" kern="1200"/>
                <a:t> </a:t>
              </a:r>
              <a:r>
                <a:rPr lang="en-US" sz="1600" b="1" kern="1200"/>
                <a:t>(multiplexing)</a:t>
              </a:r>
              <a:endParaRPr lang="en-US" sz="1600" kern="1200"/>
            </a:p>
          </p:txBody>
        </p:sp>
        <p:sp>
          <p:nvSpPr>
            <p:cNvPr id="13" name="Oval 12">
              <a:extLst>
                <a:ext uri="{FF2B5EF4-FFF2-40B4-BE49-F238E27FC236}">
                  <a16:creationId xmlns:a16="http://schemas.microsoft.com/office/drawing/2014/main" id="{9E59C767-D5F6-574E-AB2B-30545F0EFD0E}"/>
                </a:ext>
              </a:extLst>
            </p:cNvPr>
            <p:cNvSpPr/>
            <p:nvPr/>
          </p:nvSpPr>
          <p:spPr>
            <a:xfrm>
              <a:off x="6318740" y="3712287"/>
              <a:ext cx="1457412" cy="1457412"/>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4" name="Rectangle 13" descr="Hierarchy">
              <a:extLst>
                <a:ext uri="{FF2B5EF4-FFF2-40B4-BE49-F238E27FC236}">
                  <a16:creationId xmlns:a16="http://schemas.microsoft.com/office/drawing/2014/main" id="{8BFD9ADE-47E9-AD4B-92AD-B39E5F97A8AC}"/>
                </a:ext>
              </a:extLst>
            </p:cNvPr>
            <p:cNvSpPr/>
            <p:nvPr/>
          </p:nvSpPr>
          <p:spPr>
            <a:xfrm>
              <a:off x="6629336" y="4022883"/>
              <a:ext cx="836220" cy="83622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47D900E3-185D-864A-B82B-61272489BCB6}"/>
                </a:ext>
              </a:extLst>
            </p:cNvPr>
            <p:cNvSpPr/>
            <p:nvPr/>
          </p:nvSpPr>
          <p:spPr>
            <a:xfrm>
              <a:off x="5852846" y="5623647"/>
              <a:ext cx="2389200" cy="720000"/>
            </a:xfrm>
            <a:custGeom>
              <a:avLst/>
              <a:gdLst>
                <a:gd name="connsiteX0" fmla="*/ 0 w 2389200"/>
                <a:gd name="connsiteY0" fmla="*/ 0 h 720000"/>
                <a:gd name="connsiteX1" fmla="*/ 2389200 w 2389200"/>
                <a:gd name="connsiteY1" fmla="*/ 0 h 720000"/>
                <a:gd name="connsiteX2" fmla="*/ 2389200 w 2389200"/>
                <a:gd name="connsiteY2" fmla="*/ 720000 h 720000"/>
                <a:gd name="connsiteX3" fmla="*/ 0 w 2389200"/>
                <a:gd name="connsiteY3" fmla="*/ 720000 h 720000"/>
                <a:gd name="connsiteX4" fmla="*/ 0 w 23892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200" h="720000">
                  <a:moveTo>
                    <a:pt x="0" y="0"/>
                  </a:moveTo>
                  <a:lnTo>
                    <a:pt x="2389200" y="0"/>
                  </a:lnTo>
                  <a:lnTo>
                    <a:pt x="23892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APIs grouped by </a:t>
              </a:r>
              <a:r>
                <a:rPr lang="en-US" sz="1600" i="1" kern="1200"/>
                <a:t>family </a:t>
              </a:r>
              <a:r>
                <a:rPr lang="en-US" sz="1600" b="1" kern="1200"/>
                <a:t>(agility)</a:t>
              </a:r>
              <a:endParaRPr lang="en-US" sz="1600" kern="1200"/>
            </a:p>
          </p:txBody>
        </p:sp>
        <p:sp>
          <p:nvSpPr>
            <p:cNvPr id="17" name="Oval 16">
              <a:extLst>
                <a:ext uri="{FF2B5EF4-FFF2-40B4-BE49-F238E27FC236}">
                  <a16:creationId xmlns:a16="http://schemas.microsoft.com/office/drawing/2014/main" id="{453BB76F-EBEC-EA47-AC52-944AD334465C}"/>
                </a:ext>
              </a:extLst>
            </p:cNvPr>
            <p:cNvSpPr/>
            <p:nvPr/>
          </p:nvSpPr>
          <p:spPr>
            <a:xfrm>
              <a:off x="9126051" y="3712287"/>
              <a:ext cx="1457412" cy="1457412"/>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8" name="Rectangle 17" descr="Computer">
              <a:extLst>
                <a:ext uri="{FF2B5EF4-FFF2-40B4-BE49-F238E27FC236}">
                  <a16:creationId xmlns:a16="http://schemas.microsoft.com/office/drawing/2014/main" id="{2F7270FE-23F6-164F-B3DA-6BE6794A9862}"/>
                </a:ext>
              </a:extLst>
            </p:cNvPr>
            <p:cNvSpPr/>
            <p:nvPr/>
          </p:nvSpPr>
          <p:spPr>
            <a:xfrm>
              <a:off x="9436647" y="4022883"/>
              <a:ext cx="836220" cy="83622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9" name="Freeform 18">
              <a:extLst>
                <a:ext uri="{FF2B5EF4-FFF2-40B4-BE49-F238E27FC236}">
                  <a16:creationId xmlns:a16="http://schemas.microsoft.com/office/drawing/2014/main" id="{854EC91F-CC15-324E-ABE3-BBD5994FCEC8}"/>
                </a:ext>
              </a:extLst>
            </p:cNvPr>
            <p:cNvSpPr/>
            <p:nvPr/>
          </p:nvSpPr>
          <p:spPr>
            <a:xfrm>
              <a:off x="8660157" y="5623647"/>
              <a:ext cx="2389200" cy="720000"/>
            </a:xfrm>
            <a:custGeom>
              <a:avLst/>
              <a:gdLst>
                <a:gd name="connsiteX0" fmla="*/ 0 w 2389200"/>
                <a:gd name="connsiteY0" fmla="*/ 0 h 720000"/>
                <a:gd name="connsiteX1" fmla="*/ 2389200 w 2389200"/>
                <a:gd name="connsiteY1" fmla="*/ 0 h 720000"/>
                <a:gd name="connsiteX2" fmla="*/ 2389200 w 2389200"/>
                <a:gd name="connsiteY2" fmla="*/ 720000 h 720000"/>
                <a:gd name="connsiteX3" fmla="*/ 0 w 2389200"/>
                <a:gd name="connsiteY3" fmla="*/ 720000 h 720000"/>
                <a:gd name="connsiteX4" fmla="*/ 0 w 23892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200" h="720000">
                  <a:moveTo>
                    <a:pt x="0" y="0"/>
                  </a:moveTo>
                  <a:lnTo>
                    <a:pt x="2389200" y="0"/>
                  </a:lnTo>
                  <a:lnTo>
                    <a:pt x="23892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Easy-to-use API</a:t>
              </a:r>
              <a:br>
                <a:rPr lang="en-US" sz="1600" kern="1200" dirty="0"/>
              </a:br>
              <a:r>
                <a:rPr lang="en-US" sz="1600" b="1" kern="1200" dirty="0"/>
                <a:t>(CPU auto-detection)</a:t>
              </a:r>
              <a:endParaRPr lang="en-US" sz="1600" kern="1200" dirty="0"/>
            </a:p>
          </p:txBody>
        </p:sp>
      </p:grpSp>
      <p:pic>
        <p:nvPicPr>
          <p:cNvPr id="4" name="Graphic 3" descr="Bug under magnifying glass">
            <a:extLst>
              <a:ext uri="{FF2B5EF4-FFF2-40B4-BE49-F238E27FC236}">
                <a16:creationId xmlns:a16="http://schemas.microsoft.com/office/drawing/2014/main" id="{3217E604-8008-114B-BE86-67168460A2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72508" y="724736"/>
            <a:ext cx="914400" cy="914400"/>
          </a:xfrm>
          <a:prstGeom prst="rect">
            <a:avLst/>
          </a:prstGeom>
        </p:spPr>
      </p:pic>
    </p:spTree>
    <p:extLst>
      <p:ext uri="{BB962C8B-B14F-4D97-AF65-F5344CB8AC3E}">
        <p14:creationId xmlns:p14="http://schemas.microsoft.com/office/powerpoint/2010/main" val="247175070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09F1-B1B6-AD46-9A9D-FCC59AB6C44A}"/>
              </a:ext>
            </a:extLst>
          </p:cNvPr>
          <p:cNvSpPr>
            <a:spLocks noGrp="1"/>
          </p:cNvSpPr>
          <p:nvPr>
            <p:ph type="title"/>
          </p:nvPr>
        </p:nvSpPr>
        <p:spPr>
          <a:xfrm>
            <a:off x="655320" y="365125"/>
            <a:ext cx="9013052" cy="1623312"/>
          </a:xfrm>
        </p:spPr>
        <p:txBody>
          <a:bodyPr vert="horz" lIns="91440" tIns="45720" rIns="91440" bIns="45720" rtlCol="0" anchor="b">
            <a:normAutofit/>
          </a:bodyPr>
          <a:lstStyle/>
          <a:p>
            <a:r>
              <a:rPr lang="en-US" sz="4000" u="sng" kern="1200" dirty="0">
                <a:solidFill>
                  <a:schemeClr val="tx1"/>
                </a:solidFill>
                <a:latin typeface="+mj-lt"/>
                <a:ea typeface="+mj-ea"/>
                <a:cs typeface="+mj-cs"/>
              </a:rPr>
              <a:t>An essential piece of software</a:t>
            </a:r>
          </a:p>
        </p:txBody>
      </p:sp>
      <p:sp>
        <p:nvSpPr>
          <p:cNvPr id="3" name="Content Placeholder 2">
            <a:extLst>
              <a:ext uri="{FF2B5EF4-FFF2-40B4-BE49-F238E27FC236}">
                <a16:creationId xmlns:a16="http://schemas.microsoft.com/office/drawing/2014/main" id="{E3EF7B5A-B7A7-204A-940E-7AD1E7E1CA4C}"/>
              </a:ext>
            </a:extLst>
          </p:cNvPr>
          <p:cNvSpPr>
            <a:spLocks noGrp="1"/>
          </p:cNvSpPr>
          <p:nvPr>
            <p:ph sz="quarter" idx="10"/>
          </p:nvPr>
        </p:nvSpPr>
        <p:spPr>
          <a:xfrm>
            <a:off x="655320" y="2644518"/>
            <a:ext cx="9013052" cy="3327251"/>
          </a:xfrm>
        </p:spPr>
        <p:txBody>
          <a:bodyPr vert="horz" lIns="91440" tIns="45720" rIns="91440" bIns="45720" rtlCol="0">
            <a:normAutofit/>
          </a:bodyPr>
          <a:lstStyle/>
          <a:p>
            <a:pPr marL="0" indent="0">
              <a:buNone/>
            </a:pPr>
            <a:r>
              <a:rPr lang="en-US" sz="2000" dirty="0"/>
              <a:t>A cryptographic provider is useful </a:t>
            </a:r>
            <a:r>
              <a:rPr lang="en-US" sz="2000" b="1" dirty="0"/>
              <a:t>beyond secure communications</a:t>
            </a:r>
            <a:r>
              <a:rPr lang="en-US" sz="2000" dirty="0"/>
              <a:t>, e.g.</a:t>
            </a:r>
          </a:p>
          <a:p>
            <a:r>
              <a:rPr lang="en-US" sz="2000" dirty="0"/>
              <a:t>file encryption</a:t>
            </a:r>
          </a:p>
          <a:p>
            <a:r>
              <a:rPr lang="en-US" sz="2000" dirty="0"/>
              <a:t>secure enclaves</a:t>
            </a:r>
          </a:p>
          <a:p>
            <a:r>
              <a:rPr lang="en-US" sz="2000" dirty="0"/>
              <a:t>document signatures</a:t>
            </a:r>
          </a:p>
          <a:p>
            <a:r>
              <a:rPr lang="en-US" sz="2000" dirty="0"/>
              <a:t>cryptocurrencies</a:t>
            </a:r>
          </a:p>
          <a:p>
            <a:r>
              <a:rPr lang="en-US" sz="2000" dirty="0"/>
              <a:t>any modern piece of software</a:t>
            </a:r>
          </a:p>
        </p:txBody>
      </p:sp>
    </p:spTree>
    <p:extLst>
      <p:ext uri="{BB962C8B-B14F-4D97-AF65-F5344CB8AC3E}">
        <p14:creationId xmlns:p14="http://schemas.microsoft.com/office/powerpoint/2010/main" val="296525941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CB94D-7DDC-9B42-A38D-949C7026D6BB}"/>
              </a:ext>
            </a:extLst>
          </p:cNvPr>
          <p:cNvSpPr>
            <a:spLocks noGrp="1"/>
          </p:cNvSpPr>
          <p:nvPr>
            <p:ph type="title"/>
          </p:nvPr>
        </p:nvSpPr>
        <p:spPr/>
        <p:txBody>
          <a:bodyPr/>
          <a:lstStyle/>
          <a:p>
            <a:r>
              <a:rPr lang="en-US" dirty="0"/>
              <a:t>What is a cryptographic </a:t>
            </a:r>
            <a:r>
              <a:rPr lang="en-US" i="1" dirty="0"/>
              <a:t>provider?</a:t>
            </a:r>
            <a:endParaRPr lang="en-US" dirty="0"/>
          </a:p>
        </p:txBody>
      </p:sp>
      <p:sp>
        <p:nvSpPr>
          <p:cNvPr id="6" name="Text Placeholder 5">
            <a:extLst>
              <a:ext uri="{FF2B5EF4-FFF2-40B4-BE49-F238E27FC236}">
                <a16:creationId xmlns:a16="http://schemas.microsoft.com/office/drawing/2014/main" id="{56738578-8197-2244-B06E-7716A38F72D3}"/>
              </a:ext>
            </a:extLst>
          </p:cNvPr>
          <p:cNvSpPr>
            <a:spLocks noGrp="1"/>
          </p:cNvSpPr>
          <p:nvPr>
            <p:ph type="body" sz="quarter" idx="10"/>
          </p:nvPr>
        </p:nvSpPr>
        <p:spPr/>
        <p:txBody>
          <a:bodyPr/>
          <a:lstStyle/>
          <a:p>
            <a:endParaRPr lang="en-US"/>
          </a:p>
        </p:txBody>
      </p:sp>
      <p:pic>
        <p:nvPicPr>
          <p:cNvPr id="1026" name="Picture 2" descr="libsodium">
            <a:extLst>
              <a:ext uri="{FF2B5EF4-FFF2-40B4-BE49-F238E27FC236}">
                <a16:creationId xmlns:a16="http://schemas.microsoft.com/office/drawing/2014/main" id="{48D56DD1-79E2-D848-B849-FC3601FB1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22" y="1666904"/>
            <a:ext cx="4432515" cy="1080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PENSSL logo">
            <a:extLst>
              <a:ext uri="{FF2B5EF4-FFF2-40B4-BE49-F238E27FC236}">
                <a16:creationId xmlns:a16="http://schemas.microsoft.com/office/drawing/2014/main" id="{D475CD88-DBAD-094C-8D54-C2463DFF1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070" y="1566660"/>
            <a:ext cx="5496835" cy="1244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bed logo">
            <a:extLst>
              <a:ext uri="{FF2B5EF4-FFF2-40B4-BE49-F238E27FC236}">
                <a16:creationId xmlns:a16="http://schemas.microsoft.com/office/drawing/2014/main" id="{B7FE40F5-8EEE-FB46-B620-09ABE11E7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233" y="3429000"/>
            <a:ext cx="3937273" cy="23632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75FDEC6-CE4B-174F-853A-276D57B38000}"/>
              </a:ext>
            </a:extLst>
          </p:cNvPr>
          <p:cNvSpPr txBox="1"/>
          <p:nvPr/>
        </p:nvSpPr>
        <p:spPr>
          <a:xfrm>
            <a:off x="9717438" y="2672984"/>
            <a:ext cx="1658467"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t>
            </a:r>
            <a:r>
              <a:rPr lang="en-US" sz="2400" dirty="0" err="1">
                <a:gradFill>
                  <a:gsLst>
                    <a:gs pos="2917">
                      <a:schemeClr val="tx1"/>
                    </a:gs>
                    <a:gs pos="30000">
                      <a:schemeClr val="tx1"/>
                    </a:gs>
                  </a:gsLst>
                  <a:lin ang="5400000" scaled="0"/>
                </a:gradFill>
              </a:rPr>
              <a:t>libcrypto</a:t>
            </a:r>
            <a:r>
              <a:rPr lang="en-US" sz="2400" dirty="0">
                <a:gradFill>
                  <a:gsLst>
                    <a:gs pos="2917">
                      <a:schemeClr val="tx1"/>
                    </a:gs>
                    <a:gs pos="30000">
                      <a:schemeClr val="tx1"/>
                    </a:gs>
                  </a:gsLst>
                  <a:lin ang="5400000" scaled="0"/>
                </a:gradFill>
              </a:rPr>
              <a:t>)</a:t>
            </a:r>
          </a:p>
        </p:txBody>
      </p:sp>
      <p:pic>
        <p:nvPicPr>
          <p:cNvPr id="9" name="Picture 8">
            <a:extLst>
              <a:ext uri="{FF2B5EF4-FFF2-40B4-BE49-F238E27FC236}">
                <a16:creationId xmlns:a16="http://schemas.microsoft.com/office/drawing/2014/main" id="{A0017152-D20F-D449-8045-3DB7955174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4137" y="3785138"/>
            <a:ext cx="5359400" cy="1651000"/>
          </a:xfrm>
          <a:prstGeom prst="rect">
            <a:avLst/>
          </a:prstGeom>
        </p:spPr>
      </p:pic>
      <p:pic>
        <p:nvPicPr>
          <p:cNvPr id="13" name="Graphic 12">
            <a:extLst>
              <a:ext uri="{FF2B5EF4-FFF2-40B4-BE49-F238E27FC236}">
                <a16:creationId xmlns:a16="http://schemas.microsoft.com/office/drawing/2014/main" id="{65616CE7-3457-6745-B447-8DE1483FAE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9398" y="1675057"/>
            <a:ext cx="2608740" cy="3051435"/>
          </a:xfrm>
          <a:prstGeom prst="rect">
            <a:avLst/>
          </a:prstGeom>
        </p:spPr>
      </p:pic>
    </p:spTree>
    <p:extLst>
      <p:ext uri="{BB962C8B-B14F-4D97-AF65-F5344CB8AC3E}">
        <p14:creationId xmlns:p14="http://schemas.microsoft.com/office/powerpoint/2010/main" val="2145491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2F548-AC98-7B42-85F7-D8BF1FA9B9A6}"/>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A brief reminder: why verify cryptographic algorithms?</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514093"/>
      </p:ext>
    </p:extLst>
  </p:cSld>
  <p:clrMapOvr>
    <a:overrideClrMapping bg1="dk1" tx1="lt1" bg2="dk2" tx2="lt2" accent1="accent1" accent2="accent2" accent3="accent3" accent4="accent4" accent5="accent5" accent6="accent6" hlink="hlink" folHlink="folHlink"/>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A0A4-540E-D444-A3B6-4D84EDF01B92}"/>
              </a:ext>
            </a:extLst>
          </p:cNvPr>
          <p:cNvSpPr>
            <a:spLocks noGrp="1"/>
          </p:cNvSpPr>
          <p:nvPr>
            <p:ph type="title"/>
          </p:nvPr>
        </p:nvSpPr>
        <p:spPr/>
        <p:txBody>
          <a:bodyPr/>
          <a:lstStyle/>
          <a:p>
            <a:r>
              <a:rPr lang="en-US" dirty="0"/>
              <a:t>Circa 2006 (undergrad) throwback</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8D79384-1649-5545-8C19-BB52DF8C5357}"/>
                  </a:ext>
                </a:extLst>
              </p:cNvPr>
              <p:cNvSpPr>
                <a:spLocks noGrp="1"/>
              </p:cNvSpPr>
              <p:nvPr>
                <p:ph type="body" sz="quarter" idx="10"/>
              </p:nvPr>
            </p:nvSpPr>
            <p:spPr>
              <a:xfrm>
                <a:off x="709752" y="1593082"/>
                <a:ext cx="4479010" cy="727700"/>
              </a:xfrm>
            </p:spPr>
            <p:txBody>
              <a:bodyPr>
                <a:normAutofit/>
              </a:bodyPr>
              <a:lstStyle/>
              <a:p>
                <a:pPr/>
                <a14:m>
                  <m:oMathPara xmlns:m="http://schemas.openxmlformats.org/officeDocument/2006/math">
                    <m:oMathParaPr>
                      <m:jc m:val="left"/>
                    </m:oMathParaPr>
                    <m:oMath xmlns:m="http://schemas.openxmlformats.org/officeDocument/2006/math">
                      <m:r>
                        <a:rPr lang="fr-FR" sz="3200" b="0" i="1" smtClean="0">
                          <a:latin typeface="Cambria Math" panose="02040503050406030204" pitchFamily="18" charset="0"/>
                        </a:rPr>
                        <m:t>𝐺𝐹</m:t>
                      </m:r>
                      <m:d>
                        <m:dPr>
                          <m:ctrlPr>
                            <a:rPr lang="fr-FR" sz="3200" b="0" i="1" smtClean="0">
                              <a:latin typeface="Cambria Math" panose="02040503050406030204" pitchFamily="18" charset="0"/>
                            </a:rPr>
                          </m:ctrlPr>
                        </m:dPr>
                        <m:e>
                          <m:r>
                            <a:rPr lang="fr-FR" sz="3200" b="0" i="1" smtClean="0">
                              <a:latin typeface="Cambria Math" panose="02040503050406030204" pitchFamily="18" charset="0"/>
                            </a:rPr>
                            <m:t>𝑞</m:t>
                          </m:r>
                        </m:e>
                      </m:d>
                      <m:r>
                        <m:rPr>
                          <m:nor/>
                        </m:rPr>
                        <a:rPr lang="fr-FR" sz="3200" b="0" i="0" smtClean="0">
                          <a:latin typeface="Cambria Math" panose="02040503050406030204" pitchFamily="18" charset="0"/>
                        </a:rPr>
                        <m:t> </m:t>
                      </m:r>
                      <m:r>
                        <m:rPr>
                          <m:nor/>
                        </m:rPr>
                        <a:rPr lang="fr-FR" sz="3200" b="0" i="0" smtClean="0">
                          <a:latin typeface="Cambria Math" panose="02040503050406030204" pitchFamily="18" charset="0"/>
                        </a:rPr>
                        <m:t>when</m:t>
                      </m:r>
                      <m:r>
                        <m:rPr>
                          <m:nor/>
                        </m:rPr>
                        <a:rPr lang="fr-FR" sz="3200" b="0" i="0" smtClean="0">
                          <a:latin typeface="Cambria Math" panose="02040503050406030204" pitchFamily="18" charset="0"/>
                        </a:rPr>
                        <m:t> </m:t>
                      </m:r>
                      <m:r>
                        <m:rPr>
                          <m:nor/>
                        </m:rPr>
                        <a:rPr lang="fr-FR" sz="3200" b="0" i="0" smtClean="0">
                          <a:latin typeface="Cambria Math" panose="02040503050406030204" pitchFamily="18" charset="0"/>
                        </a:rPr>
                        <m:t>q</m:t>
                      </m:r>
                      <m:r>
                        <m:rPr>
                          <m:nor/>
                        </m:rPr>
                        <a:rPr lang="fr-FR" sz="3200" b="0" i="0" smtClean="0">
                          <a:latin typeface="Cambria Math" panose="02040503050406030204" pitchFamily="18" charset="0"/>
                        </a:rPr>
                        <m:t> = </m:t>
                      </m:r>
                      <m:sSup>
                        <m:sSupPr>
                          <m:ctrlPr>
                            <a:rPr lang="fr-FR" sz="3200" b="0" i="1" smtClean="0">
                              <a:latin typeface="Cambria Math" panose="02040503050406030204" pitchFamily="18" charset="0"/>
                            </a:rPr>
                          </m:ctrlPr>
                        </m:sSupPr>
                        <m:e>
                          <m:r>
                            <a:rPr lang="fr-FR" sz="3200" b="0" i="1" smtClean="0">
                              <a:latin typeface="Cambria Math" panose="02040503050406030204" pitchFamily="18" charset="0"/>
                            </a:rPr>
                            <m:t>𝑝</m:t>
                          </m:r>
                        </m:e>
                        <m:sup>
                          <m:r>
                            <a:rPr lang="fr-FR" sz="3200" b="0" i="1" smtClean="0">
                              <a:latin typeface="Cambria Math" panose="02040503050406030204" pitchFamily="18" charset="0"/>
                            </a:rPr>
                            <m:t>𝑛</m:t>
                          </m:r>
                        </m:sup>
                      </m:sSup>
                    </m:oMath>
                  </m:oMathPara>
                </a14:m>
                <a:endParaRPr lang="en-US" sz="3200" dirty="0"/>
              </a:p>
            </p:txBody>
          </p:sp>
        </mc:Choice>
        <mc:Fallback xmlns="">
          <p:sp>
            <p:nvSpPr>
              <p:cNvPr id="3" name="Text Placeholder 2">
                <a:extLst>
                  <a:ext uri="{FF2B5EF4-FFF2-40B4-BE49-F238E27FC236}">
                    <a16:creationId xmlns:a16="http://schemas.microsoft.com/office/drawing/2014/main" id="{58D79384-1649-5545-8C19-BB52DF8C5357}"/>
                  </a:ext>
                </a:extLst>
              </p:cNvPr>
              <p:cNvSpPr>
                <a:spLocks noGrp="1" noRot="1" noChangeAspect="1" noMove="1" noResize="1" noEditPoints="1" noAdjustHandles="1" noChangeArrowheads="1" noChangeShapeType="1" noTextEdit="1"/>
              </p:cNvSpPr>
              <p:nvPr>
                <p:ph type="body" sz="quarter" idx="10"/>
              </p:nvPr>
            </p:nvSpPr>
            <p:spPr>
              <a:xfrm>
                <a:off x="709752" y="1593082"/>
                <a:ext cx="4479010" cy="727700"/>
              </a:xfrm>
              <a:blipFill>
                <a:blip r:embed="rId2"/>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69EA0660-E665-804A-8C80-A63C68597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1371" y="291102"/>
            <a:ext cx="1600200" cy="1790700"/>
          </a:xfrm>
          <a:prstGeom prst="rect">
            <a:avLst/>
          </a:prstGeom>
        </p:spPr>
      </p:pic>
      <p:sp>
        <p:nvSpPr>
          <p:cNvPr id="6" name="TextBox 5">
            <a:extLst>
              <a:ext uri="{FF2B5EF4-FFF2-40B4-BE49-F238E27FC236}">
                <a16:creationId xmlns:a16="http://schemas.microsoft.com/office/drawing/2014/main" id="{02044894-4B89-A144-BD49-8B3EF85761E0}"/>
              </a:ext>
            </a:extLst>
          </p:cNvPr>
          <p:cNvSpPr txBox="1"/>
          <p:nvPr/>
        </p:nvSpPr>
        <p:spPr>
          <a:xfrm>
            <a:off x="619933" y="2223175"/>
            <a:ext cx="862281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can be defined using the polynomial ring with coefficients in GF(p):</a:t>
            </a:r>
          </a:p>
        </p:txBody>
      </p:sp>
      <mc:AlternateContent xmlns:mc="http://schemas.openxmlformats.org/markup-compatibility/2006" xmlns:a14="http://schemas.microsoft.com/office/drawing/2010/main">
        <mc:Choice Requires="a14">
          <p:sp>
            <p:nvSpPr>
              <p:cNvPr id="7" name="Text Placeholder 2">
                <a:extLst>
                  <a:ext uri="{FF2B5EF4-FFF2-40B4-BE49-F238E27FC236}">
                    <a16:creationId xmlns:a16="http://schemas.microsoft.com/office/drawing/2014/main" id="{A6FDD76C-5A62-1A44-B55C-904AB978ECB8}"/>
                  </a:ext>
                </a:extLst>
              </p:cNvPr>
              <p:cNvSpPr txBox="1">
                <a:spLocks/>
              </p:cNvSpPr>
              <p:nvPr/>
            </p:nvSpPr>
            <p:spPr>
              <a:xfrm>
                <a:off x="619933" y="2952609"/>
                <a:ext cx="2495228" cy="727700"/>
              </a:xfrm>
              <a:prstGeom prst="rect">
                <a:avLst/>
              </a:prstGeom>
            </p:spPr>
            <p:txBody>
              <a:bodyPr vert="horz" wrap="square" lIns="146304" tIns="91440" rIns="146304"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r>
                        <a:rPr lang="fr-FR" i="1" smtClean="0">
                          <a:latin typeface="Cambria Math" panose="02040503050406030204" pitchFamily="18" charset="0"/>
                        </a:rPr>
                        <m:t>𝐺𝐹</m:t>
                      </m:r>
                      <m:d>
                        <m:dPr>
                          <m:ctrlPr>
                            <a:rPr lang="fr-FR" i="1" smtClean="0">
                              <a:latin typeface="Cambria Math" panose="02040503050406030204" pitchFamily="18" charset="0"/>
                            </a:rPr>
                          </m:ctrlPr>
                        </m:dPr>
                        <m:e>
                          <m:r>
                            <a:rPr lang="fr-FR" b="0" i="1" smtClean="0">
                              <a:latin typeface="Cambria Math" panose="02040503050406030204" pitchFamily="18" charset="0"/>
                            </a:rPr>
                            <m:t>𝑝</m:t>
                          </m:r>
                        </m:e>
                      </m:d>
                      <m:r>
                        <a:rPr lang="fr-FR" b="0" i="1" smtClean="0">
                          <a:latin typeface="Cambria Math" panose="02040503050406030204" pitchFamily="18" charset="0"/>
                        </a:rPr>
                        <m:t>[</m:t>
                      </m:r>
                      <m:r>
                        <a:rPr lang="fr-FR" b="0" i="1" smtClean="0">
                          <a:latin typeface="Cambria Math" panose="02040503050406030204" pitchFamily="18" charset="0"/>
                        </a:rPr>
                        <m:t>𝑋</m:t>
                      </m:r>
                      <m:r>
                        <a:rPr lang="fr-FR" b="0" i="1" smtClean="0">
                          <a:latin typeface="Cambria Math" panose="02040503050406030204" pitchFamily="18" charset="0"/>
                        </a:rPr>
                        <m:t>]</m:t>
                      </m:r>
                    </m:oMath>
                  </m:oMathPara>
                </a14:m>
                <a:endParaRPr lang="en-US" dirty="0"/>
              </a:p>
            </p:txBody>
          </p:sp>
        </mc:Choice>
        <mc:Fallback xmlns="">
          <p:sp>
            <p:nvSpPr>
              <p:cNvPr id="7" name="Text Placeholder 2">
                <a:extLst>
                  <a:ext uri="{FF2B5EF4-FFF2-40B4-BE49-F238E27FC236}">
                    <a16:creationId xmlns:a16="http://schemas.microsoft.com/office/drawing/2014/main" id="{A6FDD76C-5A62-1A44-B55C-904AB978ECB8}"/>
                  </a:ext>
                </a:extLst>
              </p:cNvPr>
              <p:cNvSpPr txBox="1">
                <a:spLocks noRot="1" noChangeAspect="1" noMove="1" noResize="1" noEditPoints="1" noAdjustHandles="1" noChangeArrowheads="1" noChangeShapeType="1" noTextEdit="1"/>
              </p:cNvSpPr>
              <p:nvPr/>
            </p:nvSpPr>
            <p:spPr>
              <a:xfrm>
                <a:off x="619933" y="2952609"/>
                <a:ext cx="2495228" cy="727700"/>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C478D42B-C589-7E4F-82E7-B88A30FE2B9C}"/>
              </a:ext>
            </a:extLst>
          </p:cNvPr>
          <p:cNvSpPr txBox="1"/>
          <p:nvPr/>
        </p:nvSpPr>
        <p:spPr>
          <a:xfrm>
            <a:off x="619933" y="3781879"/>
            <a:ext cx="9879692" cy="627864"/>
          </a:xfrm>
          <a:prstGeom prst="rect">
            <a:avLst/>
          </a:prstGeom>
          <a:noFill/>
        </p:spPr>
        <p:txBody>
          <a:bodyPr wrap="none" lIns="182880" tIns="146304" rIns="182880" bIns="146304" rtlCol="0">
            <a:spAutoFit/>
          </a:bodyPr>
          <a:lstStyle/>
          <a:p>
            <a:pPr>
              <a:lnSpc>
                <a:spcPct val="90000"/>
              </a:lnSpc>
              <a:spcAft>
                <a:spcPts val="600"/>
              </a:spcAft>
            </a:pPr>
            <a:r>
              <a:rPr lang="en-US" sz="2400" dirty="0" err="1">
                <a:gradFill>
                  <a:gsLst>
                    <a:gs pos="2917">
                      <a:schemeClr val="tx1"/>
                    </a:gs>
                    <a:gs pos="30000">
                      <a:schemeClr val="tx1"/>
                    </a:gs>
                  </a:gsLst>
                  <a:lin ang="5400000" scaled="0"/>
                </a:gradFill>
              </a:rPr>
              <a:t>quotiented</a:t>
            </a:r>
            <a:r>
              <a:rPr lang="en-US" sz="2400" dirty="0">
                <a:gradFill>
                  <a:gsLst>
                    <a:gs pos="2917">
                      <a:schemeClr val="tx1"/>
                    </a:gs>
                    <a:gs pos="30000">
                      <a:schemeClr val="tx1"/>
                    </a:gs>
                  </a:gsLst>
                  <a:lin ang="5400000" scaled="0"/>
                </a:gradFill>
              </a:rPr>
              <a:t> by the ideal generated by an irreducible polynomial P of degree n</a:t>
            </a:r>
          </a:p>
        </p:txBody>
      </p:sp>
      <mc:AlternateContent xmlns:mc="http://schemas.openxmlformats.org/markup-compatibility/2006" xmlns:a14="http://schemas.microsoft.com/office/drawing/2010/main">
        <mc:Choice Requires="a14">
          <p:sp>
            <p:nvSpPr>
              <p:cNvPr id="9" name="Text Placeholder 2">
                <a:extLst>
                  <a:ext uri="{FF2B5EF4-FFF2-40B4-BE49-F238E27FC236}">
                    <a16:creationId xmlns:a16="http://schemas.microsoft.com/office/drawing/2014/main" id="{16FCA08C-04CB-EF44-ACDA-9201C046FE53}"/>
                  </a:ext>
                </a:extLst>
              </p:cNvPr>
              <p:cNvSpPr txBox="1">
                <a:spLocks/>
              </p:cNvSpPr>
              <p:nvPr/>
            </p:nvSpPr>
            <p:spPr>
              <a:xfrm>
                <a:off x="619932" y="4511313"/>
                <a:ext cx="3223647" cy="727700"/>
              </a:xfrm>
              <a:prstGeom prst="rect">
                <a:avLst/>
              </a:prstGeom>
            </p:spPr>
            <p:txBody>
              <a:bodyPr vert="horz" wrap="square" lIns="146304" tIns="91440" rIns="146304"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r>
                        <a:rPr lang="fr-FR" i="1" smtClean="0">
                          <a:latin typeface="Cambria Math" panose="02040503050406030204" pitchFamily="18" charset="0"/>
                        </a:rPr>
                        <m:t>𝐺𝐹</m:t>
                      </m:r>
                      <m:d>
                        <m:dPr>
                          <m:ctrlPr>
                            <a:rPr lang="fr-FR" i="1" smtClean="0">
                              <a:latin typeface="Cambria Math" panose="02040503050406030204" pitchFamily="18" charset="0"/>
                            </a:rPr>
                          </m:ctrlPr>
                        </m:dPr>
                        <m:e>
                          <m:r>
                            <a:rPr lang="fr-FR" b="0" i="1" smtClean="0">
                              <a:latin typeface="Cambria Math" panose="02040503050406030204" pitchFamily="18" charset="0"/>
                            </a:rPr>
                            <m:t>𝑝</m:t>
                          </m:r>
                        </m:e>
                      </m:d>
                      <m:d>
                        <m:dPr>
                          <m:begChr m:val="["/>
                          <m:endChr m:val="]"/>
                          <m:ctrlPr>
                            <a:rPr lang="fr-FR" b="0" i="1" smtClean="0">
                              <a:latin typeface="Cambria Math" panose="02040503050406030204" pitchFamily="18" charset="0"/>
                            </a:rPr>
                          </m:ctrlPr>
                        </m:dPr>
                        <m:e>
                          <m:r>
                            <a:rPr lang="fr-FR" b="0" i="1" smtClean="0">
                              <a:latin typeface="Cambria Math" panose="02040503050406030204" pitchFamily="18" charset="0"/>
                            </a:rPr>
                            <m:t>𝑋</m:t>
                          </m:r>
                        </m:e>
                      </m:d>
                      <m:r>
                        <a:rPr lang="fr-FR" b="0" i="1" smtClean="0">
                          <a:latin typeface="Cambria Math" panose="02040503050406030204" pitchFamily="18" charset="0"/>
                        </a:rPr>
                        <m:t>/</m:t>
                      </m:r>
                      <m:r>
                        <a:rPr lang="fr-FR" b="0" i="1" smtClean="0">
                          <a:latin typeface="Cambria Math" panose="02040503050406030204" pitchFamily="18" charset="0"/>
                        </a:rPr>
                        <m:t>𝑃</m:t>
                      </m:r>
                    </m:oMath>
                  </m:oMathPara>
                </a14:m>
                <a:endParaRPr lang="en-US" dirty="0"/>
              </a:p>
            </p:txBody>
          </p:sp>
        </mc:Choice>
        <mc:Fallback xmlns="">
          <p:sp>
            <p:nvSpPr>
              <p:cNvPr id="9" name="Text Placeholder 2">
                <a:extLst>
                  <a:ext uri="{FF2B5EF4-FFF2-40B4-BE49-F238E27FC236}">
                    <a16:creationId xmlns:a16="http://schemas.microsoft.com/office/drawing/2014/main" id="{16FCA08C-04CB-EF44-ACDA-9201C046FE53}"/>
                  </a:ext>
                </a:extLst>
              </p:cNvPr>
              <p:cNvSpPr txBox="1">
                <a:spLocks noRot="1" noChangeAspect="1" noMove="1" noResize="1" noEditPoints="1" noAdjustHandles="1" noChangeArrowheads="1" noChangeShapeType="1" noTextEdit="1"/>
              </p:cNvSpPr>
              <p:nvPr/>
            </p:nvSpPr>
            <p:spPr>
              <a:xfrm>
                <a:off x="619932" y="4511313"/>
                <a:ext cx="3223647" cy="727700"/>
              </a:xfrm>
              <a:prstGeom prst="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F5A8023-8AC2-6543-B25C-83328C64CF8C}"/>
              </a:ext>
            </a:extLst>
          </p:cNvPr>
          <p:cNvSpPr txBox="1"/>
          <p:nvPr/>
        </p:nvSpPr>
        <p:spPr>
          <a:xfrm>
            <a:off x="619932" y="5340583"/>
            <a:ext cx="652659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and that’s a field (younger me used to know why)</a:t>
            </a:r>
          </a:p>
        </p:txBody>
      </p:sp>
      <p:sp>
        <p:nvSpPr>
          <p:cNvPr id="11" name="TextBox 10">
            <a:extLst>
              <a:ext uri="{FF2B5EF4-FFF2-40B4-BE49-F238E27FC236}">
                <a16:creationId xmlns:a16="http://schemas.microsoft.com/office/drawing/2014/main" id="{208DCF1D-B409-5F4D-B50B-F613A7DC91B4}"/>
              </a:ext>
            </a:extLst>
          </p:cNvPr>
          <p:cNvSpPr txBox="1"/>
          <p:nvPr/>
        </p:nvSpPr>
        <p:spPr>
          <a:xfrm>
            <a:off x="8260597" y="5340583"/>
            <a:ext cx="3599383" cy="1043363"/>
          </a:xfrm>
          <a:prstGeom prst="rect">
            <a:avLst/>
          </a:prstGeom>
          <a:noFill/>
        </p:spPr>
        <p:txBody>
          <a:bodyPr wrap="none" lIns="182880" tIns="146304" rIns="182880" bIns="146304" rtlCol="0">
            <a:spAutoFit/>
          </a:bodyPr>
          <a:lstStyle/>
          <a:p>
            <a:pPr>
              <a:lnSpc>
                <a:spcPct val="90000"/>
              </a:lnSpc>
              <a:spcAft>
                <a:spcPts val="600"/>
              </a:spcAft>
            </a:pPr>
            <a:r>
              <a:rPr lang="en-US" sz="5400" b="1" dirty="0">
                <a:solidFill>
                  <a:schemeClr val="tx2">
                    <a:lumMod val="50000"/>
                  </a:schemeClr>
                </a:solidFill>
              </a:rPr>
              <a:t>“the math”</a:t>
            </a:r>
          </a:p>
        </p:txBody>
      </p:sp>
    </p:spTree>
    <p:extLst>
      <p:ext uri="{BB962C8B-B14F-4D97-AF65-F5344CB8AC3E}">
        <p14:creationId xmlns:p14="http://schemas.microsoft.com/office/powerpoint/2010/main" val="2853722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1B4DE-900C-A749-8C87-8B1D9C1C1010}"/>
              </a:ext>
            </a:extLst>
          </p:cNvPr>
          <p:cNvSpPr>
            <a:spLocks noGrp="1"/>
          </p:cNvSpPr>
          <p:nvPr>
            <p:ph type="title"/>
          </p:nvPr>
        </p:nvSpPr>
        <p:spPr>
          <a:xfrm>
            <a:off x="269238" y="0"/>
            <a:ext cx="11084562" cy="1325563"/>
          </a:xfrm>
        </p:spPr>
        <p:txBody>
          <a:bodyPr/>
          <a:lstStyle/>
          <a:p>
            <a:r>
              <a:rPr lang="en-US" sz="4400" dirty="0"/>
              <a:t>My former self didn’t know this would be useful!</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B4FC80BD-AFCB-894E-8911-CD1D489C9EBE}"/>
                  </a:ext>
                </a:extLst>
              </p:cNvPr>
              <p:cNvSpPr>
                <a:spLocks noGrp="1"/>
              </p:cNvSpPr>
              <p:nvPr>
                <p:ph type="body" sz="quarter" idx="10"/>
              </p:nvPr>
            </p:nvSpPr>
            <p:spPr>
              <a:xfrm>
                <a:off x="269239" y="1189177"/>
                <a:ext cx="11653523" cy="3925562"/>
              </a:xfrm>
            </p:spPr>
            <p:txBody>
              <a:bodyPr/>
              <a:lstStyle/>
              <a:p>
                <a:r>
                  <a:rPr lang="en-US" dirty="0"/>
                  <a:t>Evaluate polynomials in this field to get an </a:t>
                </a:r>
                <a:r>
                  <a:rPr lang="en-US" b="1" dirty="0"/>
                  <a:t>authentication code! </a:t>
                </a:r>
                <a:r>
                  <a:rPr lang="en-US" dirty="0"/>
                  <a:t>(see also: Poly1305)</a:t>
                </a:r>
                <a:endParaRPr lang="en-US" b="1" dirty="0"/>
              </a:p>
              <a:p>
                <a:endParaRPr lang="en-US" b="1" dirty="0"/>
              </a:p>
              <a:p>
                <a:r>
                  <a:rPr lang="en-US" b="1" dirty="0"/>
                  <a:t>GHASH (AES-GCM):</a:t>
                </a:r>
              </a:p>
              <a:p>
                <a:pPr marL="571500" indent="-571500">
                  <a:buFontTx/>
                  <a:buChar char="-"/>
                </a:pPr>
                <a14:m>
                  <m:oMath xmlns:m="http://schemas.openxmlformats.org/officeDocument/2006/math">
                    <m:r>
                      <a:rPr lang="en-US" i="1" dirty="0" smtClean="0">
                        <a:latin typeface="Cambria Math" panose="02040503050406030204" pitchFamily="18" charset="0"/>
                      </a:rPr>
                      <m:t>𝑝</m:t>
                    </m:r>
                    <m:r>
                      <a:rPr lang="en-US" i="1" dirty="0" smtClean="0">
                        <a:latin typeface="Cambria Math" panose="02040503050406030204" pitchFamily="18" charset="0"/>
                      </a:rPr>
                      <m:t> = </m:t>
                    </m:r>
                    <m:sSup>
                      <m:sSupPr>
                        <m:ctrlPr>
                          <a:rPr lang="en-US" i="1" dirty="0" smtClean="0">
                            <a:latin typeface="Cambria Math" panose="02040503050406030204" pitchFamily="18" charset="0"/>
                          </a:rPr>
                        </m:ctrlPr>
                      </m:sSupPr>
                      <m:e>
                        <m:r>
                          <a:rPr lang="fr-FR" b="0" i="1" dirty="0" smtClean="0">
                            <a:latin typeface="Cambria Math" panose="02040503050406030204" pitchFamily="18" charset="0"/>
                          </a:rPr>
                          <m:t>2</m:t>
                        </m:r>
                      </m:e>
                      <m:sup>
                        <m:r>
                          <a:rPr lang="fr-FR" b="0" i="1" dirty="0" smtClean="0">
                            <a:latin typeface="Cambria Math" panose="02040503050406030204" pitchFamily="18" charset="0"/>
                          </a:rPr>
                          <m:t>128</m:t>
                        </m:r>
                      </m:sup>
                    </m:sSup>
                    <m:r>
                      <a:rPr lang="en-US" i="1" dirty="0" smtClean="0">
                        <a:latin typeface="Cambria Math" panose="02040503050406030204" pitchFamily="18" charset="0"/>
                      </a:rPr>
                      <m:t> (</m:t>
                    </m:r>
                    <m:r>
                      <a:rPr lang="en-US" i="1" dirty="0" smtClean="0">
                        <a:latin typeface="Cambria Math" panose="02040503050406030204" pitchFamily="18" charset="0"/>
                      </a:rPr>
                      <m:t>𝑞</m:t>
                    </m:r>
                    <m:r>
                      <a:rPr lang="en-US" i="1" dirty="0" smtClean="0">
                        <a:latin typeface="Cambria Math" panose="02040503050406030204" pitchFamily="18" charset="0"/>
                      </a:rPr>
                      <m:t>=2, </m:t>
                    </m:r>
                    <m:r>
                      <a:rPr lang="en-US" i="1" dirty="0" smtClean="0">
                        <a:latin typeface="Cambria Math" panose="02040503050406030204" pitchFamily="18" charset="0"/>
                      </a:rPr>
                      <m:t>𝑛</m:t>
                    </m:r>
                    <m:r>
                      <a:rPr lang="en-US" i="1" dirty="0" smtClean="0">
                        <a:latin typeface="Cambria Math" panose="02040503050406030204" pitchFamily="18" charset="0"/>
                      </a:rPr>
                      <m:t>=128)</m:t>
                    </m:r>
                  </m:oMath>
                </a14:m>
                <a:endParaRPr lang="en-US" dirty="0"/>
              </a:p>
              <a:p>
                <a:pPr marL="571500" indent="-571500">
                  <a:buFontTx/>
                  <a:buChar char="-"/>
                </a:pPr>
                <a:r>
                  <a:rPr lang="en-US" dirty="0"/>
                  <a:t>P = </a:t>
                </a:r>
                <a14:m>
                  <m:oMath xmlns:m="http://schemas.openxmlformats.org/officeDocument/2006/math">
                    <m:sSup>
                      <m:sSupPr>
                        <m:ctrlPr>
                          <a:rPr lang="en-US" i="1" smtClean="0">
                            <a:latin typeface="Cambria Math" panose="02040503050406030204" pitchFamily="18" charset="0"/>
                          </a:rPr>
                        </m:ctrlPr>
                      </m:sSupPr>
                      <m:e>
                        <m:r>
                          <a:rPr lang="fr-FR" b="0" i="1" smtClean="0">
                            <a:latin typeface="Cambria Math" panose="02040503050406030204" pitchFamily="18" charset="0"/>
                          </a:rPr>
                          <m:t>𝑥</m:t>
                        </m:r>
                      </m:e>
                      <m:sup>
                        <m:r>
                          <a:rPr lang="fr-FR" b="0" i="1" smtClean="0">
                            <a:latin typeface="Cambria Math" panose="02040503050406030204" pitchFamily="18" charset="0"/>
                          </a:rPr>
                          <m:t>128</m:t>
                        </m:r>
                      </m:sup>
                    </m:sSup>
                    <m:r>
                      <a:rPr lang="fr-FR" b="0" i="1" smtClean="0">
                        <a:latin typeface="Cambria Math" panose="02040503050406030204" pitchFamily="18" charset="0"/>
                      </a:rPr>
                      <m:t>+</m:t>
                    </m:r>
                    <m:sSup>
                      <m:sSupPr>
                        <m:ctrlPr>
                          <a:rPr lang="en-US" i="1" smtClean="0">
                            <a:latin typeface="Cambria Math" panose="02040503050406030204" pitchFamily="18" charset="0"/>
                          </a:rPr>
                        </m:ctrlPr>
                      </m:sSupPr>
                      <m:e>
                        <m:r>
                          <a:rPr lang="fr-FR" b="0" i="1" smtClean="0">
                            <a:latin typeface="Cambria Math" panose="02040503050406030204" pitchFamily="18" charset="0"/>
                          </a:rPr>
                          <m:t>𝑥</m:t>
                        </m:r>
                      </m:e>
                      <m:sup>
                        <m:r>
                          <a:rPr lang="fr-FR" b="0" i="1" smtClean="0">
                            <a:latin typeface="Cambria Math" panose="02040503050406030204" pitchFamily="18" charset="0"/>
                          </a:rPr>
                          <m:t>7</m:t>
                        </m:r>
                      </m:sup>
                    </m:sSup>
                    <m:r>
                      <a:rPr lang="fr-FR" b="0" i="1" smtClean="0">
                        <a:latin typeface="Cambria Math" panose="02040503050406030204" pitchFamily="18" charset="0"/>
                      </a:rPr>
                      <m:t>+</m:t>
                    </m:r>
                    <m:sSup>
                      <m:sSupPr>
                        <m:ctrlPr>
                          <a:rPr lang="en-US" i="1" smtClean="0">
                            <a:latin typeface="Cambria Math" panose="02040503050406030204" pitchFamily="18" charset="0"/>
                          </a:rPr>
                        </m:ctrlPr>
                      </m:sSupPr>
                      <m:e>
                        <m:r>
                          <a:rPr lang="fr-FR" b="0" i="1" smtClean="0">
                            <a:latin typeface="Cambria Math" panose="02040503050406030204" pitchFamily="18" charset="0"/>
                          </a:rPr>
                          <m:t>𝑥</m:t>
                        </m:r>
                      </m:e>
                      <m:sup>
                        <m:r>
                          <a:rPr lang="fr-FR" b="0" i="1" smtClean="0">
                            <a:latin typeface="Cambria Math" panose="02040503050406030204" pitchFamily="18" charset="0"/>
                          </a:rPr>
                          <m:t>2</m:t>
                        </m:r>
                      </m:sup>
                    </m:sSup>
                    <m:r>
                      <a:rPr lang="fr-FR" b="0" i="1" smtClean="0">
                        <a:latin typeface="Cambria Math" panose="02040503050406030204" pitchFamily="18" charset="0"/>
                      </a:rPr>
                      <m:t>+</m:t>
                    </m:r>
                    <m:r>
                      <a:rPr lang="fr-FR" b="0" i="1" smtClean="0">
                        <a:latin typeface="Cambria Math" panose="02040503050406030204" pitchFamily="18" charset="0"/>
                      </a:rPr>
                      <m:t>𝑥</m:t>
                    </m:r>
                    <m:r>
                      <a:rPr lang="fr-FR" b="0" i="1" smtClean="0">
                        <a:latin typeface="Cambria Math" panose="02040503050406030204" pitchFamily="18" charset="0"/>
                      </a:rPr>
                      <m:t>+1</m:t>
                    </m:r>
                  </m:oMath>
                </a14:m>
                <a:endParaRPr lang="en-US" dirty="0"/>
              </a:p>
            </p:txBody>
          </p:sp>
        </mc:Choice>
        <mc:Fallback xmlns="">
          <p:sp>
            <p:nvSpPr>
              <p:cNvPr id="3" name="Text Placeholder 2">
                <a:extLst>
                  <a:ext uri="{FF2B5EF4-FFF2-40B4-BE49-F238E27FC236}">
                    <a16:creationId xmlns:a16="http://schemas.microsoft.com/office/drawing/2014/main" id="{B4FC80BD-AFCB-894E-8911-CD1D489C9EBE}"/>
                  </a:ext>
                </a:extLst>
              </p:cNvPr>
              <p:cNvSpPr>
                <a:spLocks noGrp="1" noRot="1" noChangeAspect="1" noMove="1" noResize="1" noEditPoints="1" noAdjustHandles="1" noChangeArrowheads="1" noChangeShapeType="1" noTextEdit="1"/>
              </p:cNvSpPr>
              <p:nvPr>
                <p:ph type="body" sz="quarter" idx="10"/>
              </p:nvPr>
            </p:nvSpPr>
            <p:spPr>
              <a:xfrm>
                <a:off x="269239" y="1189177"/>
                <a:ext cx="11653523" cy="3925562"/>
              </a:xfrm>
              <a:blipFill>
                <a:blip r:embed="rId2"/>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42C916F7-7D37-8146-8D0C-9A84580B6D63}"/>
              </a:ext>
            </a:extLst>
          </p:cNvPr>
          <p:cNvSpPr txBox="1"/>
          <p:nvPr/>
        </p:nvSpPr>
        <p:spPr>
          <a:xfrm>
            <a:off x="6634047" y="5356081"/>
            <a:ext cx="5289718" cy="1043363"/>
          </a:xfrm>
          <a:prstGeom prst="rect">
            <a:avLst/>
          </a:prstGeom>
          <a:noFill/>
        </p:spPr>
        <p:txBody>
          <a:bodyPr wrap="none" lIns="182880" tIns="146304" rIns="182880" bIns="146304" rtlCol="0">
            <a:spAutoFit/>
          </a:bodyPr>
          <a:lstStyle/>
          <a:p>
            <a:pPr>
              <a:lnSpc>
                <a:spcPct val="90000"/>
              </a:lnSpc>
              <a:spcAft>
                <a:spcPts val="600"/>
              </a:spcAft>
            </a:pPr>
            <a:r>
              <a:rPr lang="en-US" sz="5400" b="1" dirty="0">
                <a:solidFill>
                  <a:schemeClr val="tx2">
                    <a:lumMod val="50000"/>
                  </a:schemeClr>
                </a:solidFill>
              </a:rPr>
              <a:t>“the application”</a:t>
            </a:r>
          </a:p>
        </p:txBody>
      </p:sp>
    </p:spTree>
    <p:extLst>
      <p:ext uri="{BB962C8B-B14F-4D97-AF65-F5344CB8AC3E}">
        <p14:creationId xmlns:p14="http://schemas.microsoft.com/office/powerpoint/2010/main" val="342545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BF7D-C891-8B4C-B37F-03EFAE250423}"/>
              </a:ext>
            </a:extLst>
          </p:cNvPr>
          <p:cNvSpPr>
            <a:spLocks noGrp="1"/>
          </p:cNvSpPr>
          <p:nvPr>
            <p:ph type="title"/>
          </p:nvPr>
        </p:nvSpPr>
        <p:spPr/>
        <p:txBody>
          <a:bodyPr/>
          <a:lstStyle/>
          <a:p>
            <a:r>
              <a:rPr lang="en-US" dirty="0"/>
              <a:t>Distilling the math for implementors</a:t>
            </a:r>
          </a:p>
        </p:txBody>
      </p:sp>
      <p:sp>
        <p:nvSpPr>
          <p:cNvPr id="3" name="Text Placeholder 2">
            <a:extLst>
              <a:ext uri="{FF2B5EF4-FFF2-40B4-BE49-F238E27FC236}">
                <a16:creationId xmlns:a16="http://schemas.microsoft.com/office/drawing/2014/main" id="{9FEB4490-3933-9B4C-A65A-B0254C3E6295}"/>
              </a:ext>
            </a:extLst>
          </p:cNvPr>
          <p:cNvSpPr>
            <a:spLocks noGrp="1"/>
          </p:cNvSpPr>
          <p:nvPr>
            <p:ph type="body" sz="quarter" idx="10"/>
          </p:nvPr>
        </p:nvSpPr>
        <p:spPr/>
        <p:txBody>
          <a:bodyPr/>
          <a:lstStyle/>
          <a:p>
            <a:endParaRPr lang="en-US"/>
          </a:p>
        </p:txBody>
      </p:sp>
      <p:pic>
        <p:nvPicPr>
          <p:cNvPr id="7" name="Picture 6">
            <a:extLst>
              <a:ext uri="{FF2B5EF4-FFF2-40B4-BE49-F238E27FC236}">
                <a16:creationId xmlns:a16="http://schemas.microsoft.com/office/drawing/2014/main" id="{0D91D43F-D7E5-0A47-8D94-8CD5B2DB2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32" y="1176058"/>
            <a:ext cx="6283813" cy="4130298"/>
          </a:xfrm>
          <a:prstGeom prst="rect">
            <a:avLst/>
          </a:prstGeom>
        </p:spPr>
      </p:pic>
      <p:pic>
        <p:nvPicPr>
          <p:cNvPr id="9" name="Picture 8">
            <a:extLst>
              <a:ext uri="{FF2B5EF4-FFF2-40B4-BE49-F238E27FC236}">
                <a16:creationId xmlns:a16="http://schemas.microsoft.com/office/drawing/2014/main" id="{EED596A7-212E-8244-807E-F8C2DB623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217" y="1828037"/>
            <a:ext cx="6294101" cy="4130298"/>
          </a:xfrm>
          <a:prstGeom prst="rect">
            <a:avLst/>
          </a:prstGeom>
        </p:spPr>
      </p:pic>
      <p:pic>
        <p:nvPicPr>
          <p:cNvPr id="11" name="Picture 10">
            <a:extLst>
              <a:ext uri="{FF2B5EF4-FFF2-40B4-BE49-F238E27FC236}">
                <a16:creationId xmlns:a16="http://schemas.microsoft.com/office/drawing/2014/main" id="{25EC7195-3906-0D4D-8253-AD49F5184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7744" y="2465307"/>
            <a:ext cx="6297552" cy="4130298"/>
          </a:xfrm>
          <a:prstGeom prst="rect">
            <a:avLst/>
          </a:prstGeom>
        </p:spPr>
      </p:pic>
      <p:pic>
        <p:nvPicPr>
          <p:cNvPr id="13" name="Picture 12">
            <a:extLst>
              <a:ext uri="{FF2B5EF4-FFF2-40B4-BE49-F238E27FC236}">
                <a16:creationId xmlns:a16="http://schemas.microsoft.com/office/drawing/2014/main" id="{070C1586-CAE0-1E4F-8002-0B4B37522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3090" y="3102947"/>
            <a:ext cx="6283813" cy="4129928"/>
          </a:xfrm>
          <a:prstGeom prst="rect">
            <a:avLst/>
          </a:prstGeom>
        </p:spPr>
      </p:pic>
      <p:sp>
        <p:nvSpPr>
          <p:cNvPr id="14" name="TextBox 13">
            <a:extLst>
              <a:ext uri="{FF2B5EF4-FFF2-40B4-BE49-F238E27FC236}">
                <a16:creationId xmlns:a16="http://schemas.microsoft.com/office/drawing/2014/main" id="{09E9AA04-3EA5-AB40-86C1-58645C6C9747}"/>
              </a:ext>
            </a:extLst>
          </p:cNvPr>
          <p:cNvSpPr txBox="1"/>
          <p:nvPr/>
        </p:nvSpPr>
        <p:spPr>
          <a:xfrm>
            <a:off x="6999686" y="5527181"/>
            <a:ext cx="4886274" cy="1043363"/>
          </a:xfrm>
          <a:prstGeom prst="rect">
            <a:avLst/>
          </a:prstGeom>
          <a:noFill/>
        </p:spPr>
        <p:txBody>
          <a:bodyPr wrap="none" lIns="182880" tIns="146304" rIns="182880" bIns="146304" rtlCol="0">
            <a:spAutoFit/>
          </a:bodyPr>
          <a:lstStyle/>
          <a:p>
            <a:pPr>
              <a:lnSpc>
                <a:spcPct val="90000"/>
              </a:lnSpc>
              <a:spcAft>
                <a:spcPts val="600"/>
              </a:spcAft>
            </a:pPr>
            <a:r>
              <a:rPr lang="en-US" sz="5400" b="1" dirty="0">
                <a:solidFill>
                  <a:schemeClr val="tx2">
                    <a:lumMod val="50000"/>
                  </a:schemeClr>
                </a:solidFill>
              </a:rPr>
              <a:t>“the algorithm”</a:t>
            </a:r>
          </a:p>
        </p:txBody>
      </p:sp>
    </p:spTree>
    <p:extLst>
      <p:ext uri="{BB962C8B-B14F-4D97-AF65-F5344CB8AC3E}">
        <p14:creationId xmlns:p14="http://schemas.microsoft.com/office/powerpoint/2010/main" val="3644977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5873E-FFE7-BB44-BCBF-07819DA9FBA5}"/>
              </a:ext>
            </a:extLst>
          </p:cNvPr>
          <p:cNvSpPr>
            <a:spLocks noGrp="1"/>
          </p:cNvSpPr>
          <p:nvPr>
            <p:ph type="title"/>
          </p:nvPr>
        </p:nvSpPr>
        <p:spPr>
          <a:xfrm>
            <a:off x="268928" y="291102"/>
            <a:ext cx="5155479" cy="899665"/>
          </a:xfrm>
        </p:spPr>
        <p:txBody>
          <a:bodyPr>
            <a:normAutofit fontScale="90000"/>
          </a:bodyPr>
          <a:lstStyle/>
          <a:p>
            <a:r>
              <a:rPr lang="en-US" dirty="0"/>
              <a:t>Writing the actual code</a:t>
            </a:r>
          </a:p>
        </p:txBody>
      </p:sp>
      <p:sp>
        <p:nvSpPr>
          <p:cNvPr id="3" name="Text Placeholder 2">
            <a:extLst>
              <a:ext uri="{FF2B5EF4-FFF2-40B4-BE49-F238E27FC236}">
                <a16:creationId xmlns:a16="http://schemas.microsoft.com/office/drawing/2014/main" id="{2BCA05E5-0638-344E-B1A7-8EC661990971}"/>
              </a:ext>
            </a:extLst>
          </p:cNvPr>
          <p:cNvSpPr>
            <a:spLocks noGrp="1"/>
          </p:cNvSpPr>
          <p:nvPr>
            <p:ph type="body" sz="quarter" idx="10"/>
          </p:nvPr>
        </p:nvSpPr>
        <p:spPr>
          <a:xfrm>
            <a:off x="268928" y="2197030"/>
            <a:ext cx="5558435" cy="1813766"/>
          </a:xfrm>
        </p:spPr>
        <p:txBody>
          <a:bodyPr/>
          <a:lstStyle/>
          <a:p>
            <a:r>
              <a:rPr lang="en-US" dirty="0"/>
              <a:t>A long way from quotienting a ring by an ideal</a:t>
            </a:r>
          </a:p>
        </p:txBody>
      </p:sp>
      <p:pic>
        <p:nvPicPr>
          <p:cNvPr id="5" name="Picture 4">
            <a:extLst>
              <a:ext uri="{FF2B5EF4-FFF2-40B4-BE49-F238E27FC236}">
                <a16:creationId xmlns:a16="http://schemas.microsoft.com/office/drawing/2014/main" id="{172A829F-BFC3-F442-9B92-FC133616D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9191" y="0"/>
            <a:ext cx="6142809" cy="6858000"/>
          </a:xfrm>
          <a:prstGeom prst="rect">
            <a:avLst/>
          </a:prstGeom>
        </p:spPr>
      </p:pic>
      <p:sp>
        <p:nvSpPr>
          <p:cNvPr id="6" name="TextBox 5">
            <a:extLst>
              <a:ext uri="{FF2B5EF4-FFF2-40B4-BE49-F238E27FC236}">
                <a16:creationId xmlns:a16="http://schemas.microsoft.com/office/drawing/2014/main" id="{418F4058-8D9F-A24A-8C54-437FD0FC79BB}"/>
              </a:ext>
            </a:extLst>
          </p:cNvPr>
          <p:cNvSpPr txBox="1"/>
          <p:nvPr/>
        </p:nvSpPr>
        <p:spPr>
          <a:xfrm>
            <a:off x="403530" y="5294706"/>
            <a:ext cx="3948645" cy="1043363"/>
          </a:xfrm>
          <a:prstGeom prst="rect">
            <a:avLst/>
          </a:prstGeom>
          <a:noFill/>
        </p:spPr>
        <p:txBody>
          <a:bodyPr wrap="none" lIns="182880" tIns="146304" rIns="182880" bIns="146304" rtlCol="0">
            <a:spAutoFit/>
          </a:bodyPr>
          <a:lstStyle/>
          <a:p>
            <a:pPr>
              <a:lnSpc>
                <a:spcPct val="90000"/>
              </a:lnSpc>
              <a:spcAft>
                <a:spcPts val="600"/>
              </a:spcAft>
            </a:pPr>
            <a:r>
              <a:rPr lang="en-US" sz="5400" b="1" dirty="0">
                <a:solidFill>
                  <a:schemeClr val="tx2">
                    <a:lumMod val="50000"/>
                  </a:schemeClr>
                </a:solidFill>
              </a:rPr>
              <a:t>“the reality”</a:t>
            </a:r>
          </a:p>
        </p:txBody>
      </p:sp>
      <p:sp>
        <p:nvSpPr>
          <p:cNvPr id="7" name="Oval 6">
            <a:extLst>
              <a:ext uri="{FF2B5EF4-FFF2-40B4-BE49-F238E27FC236}">
                <a16:creationId xmlns:a16="http://schemas.microsoft.com/office/drawing/2014/main" id="{161ADC4D-8194-B846-BB06-AE363C5F6328}"/>
              </a:ext>
            </a:extLst>
          </p:cNvPr>
          <p:cNvSpPr/>
          <p:nvPr/>
        </p:nvSpPr>
        <p:spPr bwMode="auto">
          <a:xfrm>
            <a:off x="9120595" y="1189177"/>
            <a:ext cx="2503134" cy="1383542"/>
          </a:xfrm>
          <a:prstGeom prst="ellipse">
            <a:avLst/>
          </a:prstGeom>
          <a:noFill/>
          <a:ln w="5715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685453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32A2E-A8A6-DA4E-B81B-A00D8D51B24F}"/>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4800" kern="1200">
                <a:solidFill>
                  <a:schemeClr val="bg1"/>
                </a:solidFill>
                <a:latin typeface="+mj-lt"/>
                <a:ea typeface="+mj-ea"/>
                <a:cs typeface="+mj-cs"/>
              </a:rPr>
              <a:t>What could possibly go wrong?</a:t>
            </a:r>
          </a:p>
        </p:txBody>
      </p:sp>
      <p:cxnSp>
        <p:nvCxnSpPr>
          <p:cNvPr id="9" name="Straight Connector 8">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054388"/>
      </p:ext>
    </p:extLst>
  </p:cSld>
  <p:clrMapOvr>
    <a:overrideClrMapping bg1="lt1" tx1="dk1" bg2="lt2" tx2="dk2" accent1="accent1" accent2="accent2" accent3="accent3" accent4="accent4" accent5="accent5" accent6="accent6" hlink="hlink" folHlink="folHlink"/>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453ECA-4D9C-495F-84CF-2FF0DA82F303}"/>
              </a:ext>
            </a:extLst>
          </p:cNvPr>
          <p:cNvSpPr>
            <a:spLocks noGrp="1"/>
          </p:cNvSpPr>
          <p:nvPr>
            <p:ph sz="quarter" idx="10"/>
          </p:nvPr>
        </p:nvSpPr>
        <p:spPr>
          <a:xfrm>
            <a:off x="231613" y="582995"/>
            <a:ext cx="5864388" cy="6112443"/>
          </a:xfrm>
        </p:spPr>
        <p:txBody>
          <a:bodyPr/>
          <a:lstStyle/>
          <a:p>
            <a:r>
              <a:rPr lang="en-US" sz="3200" b="1" dirty="0">
                <a:solidFill>
                  <a:srgbClr val="000000"/>
                </a:solidFill>
              </a:rPr>
              <a:t>MSR Redmond</a:t>
            </a:r>
          </a:p>
          <a:p>
            <a:pPr lvl="1"/>
            <a:r>
              <a:rPr lang="en-US" sz="2000" dirty="0">
                <a:solidFill>
                  <a:srgbClr val="000000"/>
                </a:solidFill>
              </a:rPr>
              <a:t>Barry Bond</a:t>
            </a:r>
          </a:p>
          <a:p>
            <a:pPr lvl="1"/>
            <a:r>
              <a:rPr lang="en-US" sz="2000" dirty="0">
                <a:solidFill>
                  <a:srgbClr val="000000"/>
                </a:solidFill>
              </a:rPr>
              <a:t>Chris Hawblitzel</a:t>
            </a:r>
          </a:p>
          <a:p>
            <a:pPr lvl="1"/>
            <a:r>
              <a:rPr lang="en-US" sz="2000" dirty="0">
                <a:solidFill>
                  <a:srgbClr val="000000"/>
                </a:solidFill>
              </a:rPr>
              <a:t>Qunyan Magnus</a:t>
            </a:r>
          </a:p>
          <a:p>
            <a:pPr lvl="1"/>
            <a:r>
              <a:rPr lang="en-US" sz="2000" dirty="0">
                <a:solidFill>
                  <a:srgbClr val="000000"/>
                </a:solidFill>
              </a:rPr>
              <a:t>Kiran Muthabatulla</a:t>
            </a:r>
          </a:p>
          <a:p>
            <a:pPr lvl="1"/>
            <a:r>
              <a:rPr lang="en-US" sz="2000" dirty="0">
                <a:solidFill>
                  <a:srgbClr val="000000"/>
                </a:solidFill>
              </a:rPr>
              <a:t>Jonathan Protzenko</a:t>
            </a:r>
          </a:p>
          <a:p>
            <a:pPr lvl="1"/>
            <a:r>
              <a:rPr lang="en-US" sz="2000" dirty="0">
                <a:solidFill>
                  <a:srgbClr val="000000"/>
                </a:solidFill>
              </a:rPr>
              <a:t>Tahina Ramananandro</a:t>
            </a:r>
          </a:p>
          <a:p>
            <a:pPr lvl="1"/>
            <a:r>
              <a:rPr lang="en-US" sz="2000" dirty="0">
                <a:solidFill>
                  <a:srgbClr val="000000"/>
                </a:solidFill>
              </a:rPr>
              <a:t>Nikhil Swamy</a:t>
            </a:r>
          </a:p>
          <a:p>
            <a:pPr lvl="1"/>
            <a:r>
              <a:rPr lang="en-US" sz="2000" dirty="0">
                <a:solidFill>
                  <a:srgbClr val="000000"/>
                </a:solidFill>
              </a:rPr>
              <a:t>Gustavo Varo</a:t>
            </a:r>
            <a:endParaRPr lang="en-US" sz="2400" dirty="0">
              <a:solidFill>
                <a:srgbClr val="000000"/>
              </a:solidFill>
            </a:endParaRPr>
          </a:p>
          <a:p>
            <a:r>
              <a:rPr lang="en-US" sz="3200" b="1" dirty="0">
                <a:solidFill>
                  <a:srgbClr val="00B0F0"/>
                </a:solidFill>
              </a:rPr>
              <a:t>MSR Cambridge</a:t>
            </a:r>
          </a:p>
          <a:p>
            <a:pPr lvl="1"/>
            <a:r>
              <a:rPr lang="en-US" sz="2000" dirty="0">
                <a:solidFill>
                  <a:srgbClr val="00B0F0"/>
                </a:solidFill>
              </a:rPr>
              <a:t>Antoine Delignat-Lavaud</a:t>
            </a:r>
          </a:p>
          <a:p>
            <a:pPr lvl="1"/>
            <a:r>
              <a:rPr lang="en-US" sz="2000" dirty="0">
                <a:solidFill>
                  <a:srgbClr val="00B0F0"/>
                </a:solidFill>
              </a:rPr>
              <a:t>Cédric Fournet</a:t>
            </a:r>
          </a:p>
          <a:p>
            <a:pPr lvl="1"/>
            <a:r>
              <a:rPr lang="en-US" sz="2000" dirty="0">
                <a:solidFill>
                  <a:srgbClr val="00B0F0"/>
                </a:solidFill>
              </a:rPr>
              <a:t>Christoph M. Wintersteiger</a:t>
            </a:r>
          </a:p>
          <a:p>
            <a:pPr lvl="1"/>
            <a:r>
              <a:rPr lang="en-US" sz="2000" dirty="0">
                <a:solidFill>
                  <a:srgbClr val="00B0F0"/>
                </a:solidFill>
              </a:rPr>
              <a:t>Santiago Zanella-</a:t>
            </a:r>
            <a:r>
              <a:rPr lang="en-US" sz="2000" dirty="0" err="1">
                <a:solidFill>
                  <a:srgbClr val="00B0F0"/>
                </a:solidFill>
              </a:rPr>
              <a:t>Béguelin</a:t>
            </a:r>
            <a:endParaRPr lang="en-US" sz="2000" dirty="0">
              <a:solidFill>
                <a:srgbClr val="00B0F0"/>
              </a:solidFill>
            </a:endParaRPr>
          </a:p>
          <a:p>
            <a:r>
              <a:rPr lang="en-US" sz="3200" b="1" dirty="0">
                <a:solidFill>
                  <a:srgbClr val="51CD47"/>
                </a:solidFill>
              </a:rPr>
              <a:t>MSR India</a:t>
            </a:r>
          </a:p>
          <a:p>
            <a:pPr lvl="1"/>
            <a:r>
              <a:rPr lang="en-US" sz="2000" dirty="0">
                <a:solidFill>
                  <a:srgbClr val="51CD47"/>
                </a:solidFill>
              </a:rPr>
              <a:t>Aseem Rastogi</a:t>
            </a:r>
          </a:p>
        </p:txBody>
      </p:sp>
      <p:sp>
        <p:nvSpPr>
          <p:cNvPr id="4" name="Content Placeholder 2">
            <a:extLst>
              <a:ext uri="{FF2B5EF4-FFF2-40B4-BE49-F238E27FC236}">
                <a16:creationId xmlns:a16="http://schemas.microsoft.com/office/drawing/2014/main" id="{1BECE07A-235D-4533-AB30-587C7E26032B}"/>
              </a:ext>
            </a:extLst>
          </p:cNvPr>
          <p:cNvSpPr txBox="1">
            <a:spLocks/>
          </p:cNvSpPr>
          <p:nvPr/>
        </p:nvSpPr>
        <p:spPr>
          <a:xfrm>
            <a:off x="4085415" y="580114"/>
            <a:ext cx="4138708" cy="6039346"/>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3200" b="1" dirty="0">
                <a:solidFill>
                  <a:srgbClr val="C00000"/>
                </a:solidFill>
              </a:rPr>
              <a:t>INRIA Paris</a:t>
            </a:r>
          </a:p>
          <a:p>
            <a:pPr lvl="1"/>
            <a:r>
              <a:rPr lang="en-US" sz="2000" dirty="0">
                <a:solidFill>
                  <a:srgbClr val="C00000"/>
                </a:solidFill>
              </a:rPr>
              <a:t>Danel Ahman</a:t>
            </a:r>
          </a:p>
          <a:p>
            <a:pPr lvl="1"/>
            <a:r>
              <a:rPr lang="en-US" sz="2000" dirty="0">
                <a:solidFill>
                  <a:srgbClr val="C00000"/>
                </a:solidFill>
              </a:rPr>
              <a:t>Kenji Maillard</a:t>
            </a:r>
          </a:p>
          <a:p>
            <a:pPr lvl="1"/>
            <a:r>
              <a:rPr lang="en-US" sz="2000" dirty="0">
                <a:solidFill>
                  <a:srgbClr val="C00000"/>
                </a:solidFill>
              </a:rPr>
              <a:t>Benjamin Beurdouche</a:t>
            </a:r>
          </a:p>
          <a:p>
            <a:pPr lvl="1"/>
            <a:r>
              <a:rPr lang="en-US" sz="2000" dirty="0">
                <a:solidFill>
                  <a:srgbClr val="C00000"/>
                </a:solidFill>
              </a:rPr>
              <a:t>Karthikeyan Bhargavan</a:t>
            </a:r>
          </a:p>
          <a:p>
            <a:pPr lvl="1"/>
            <a:r>
              <a:rPr lang="en-US" sz="2000" dirty="0">
                <a:solidFill>
                  <a:srgbClr val="C00000"/>
                </a:solidFill>
              </a:rPr>
              <a:t>Victor Dumitrescu</a:t>
            </a:r>
          </a:p>
          <a:p>
            <a:pPr lvl="1"/>
            <a:r>
              <a:rPr lang="en-US" sz="2000" dirty="0" err="1">
                <a:solidFill>
                  <a:srgbClr val="C00000"/>
                </a:solidFill>
              </a:rPr>
              <a:t>Cătălin</a:t>
            </a:r>
            <a:r>
              <a:rPr lang="en-US" sz="2000" dirty="0">
                <a:solidFill>
                  <a:srgbClr val="C00000"/>
                </a:solidFill>
              </a:rPr>
              <a:t> </a:t>
            </a:r>
            <a:r>
              <a:rPr lang="en-US" sz="2000" dirty="0" err="1">
                <a:solidFill>
                  <a:srgbClr val="C00000"/>
                </a:solidFill>
              </a:rPr>
              <a:t>Hriţcu</a:t>
            </a:r>
            <a:endParaRPr lang="en-US" sz="2000" dirty="0">
              <a:solidFill>
                <a:srgbClr val="C00000"/>
              </a:solidFill>
            </a:endParaRPr>
          </a:p>
          <a:p>
            <a:pPr lvl="1"/>
            <a:r>
              <a:rPr lang="en-US" sz="2000" dirty="0">
                <a:solidFill>
                  <a:srgbClr val="C00000"/>
                </a:solidFill>
              </a:rPr>
              <a:t>Marina Polubelova</a:t>
            </a:r>
          </a:p>
          <a:p>
            <a:r>
              <a:rPr lang="en-US" sz="3200" b="1" dirty="0">
                <a:solidFill>
                  <a:srgbClr val="7030A0"/>
                </a:solidFill>
              </a:rPr>
              <a:t>CMU (Pittsburgh)</a:t>
            </a:r>
          </a:p>
          <a:p>
            <a:pPr lvl="1"/>
            <a:r>
              <a:rPr lang="en-US" sz="2000" dirty="0">
                <a:solidFill>
                  <a:srgbClr val="7030A0"/>
                </a:solidFill>
              </a:rPr>
              <a:t>Jay Bosamiya</a:t>
            </a:r>
          </a:p>
          <a:p>
            <a:pPr lvl="1"/>
            <a:r>
              <a:rPr lang="en-US" sz="2000" dirty="0">
                <a:solidFill>
                  <a:srgbClr val="7030A0"/>
                </a:solidFill>
              </a:rPr>
              <a:t>Aymeric Fromherz</a:t>
            </a:r>
          </a:p>
          <a:p>
            <a:pPr lvl="1"/>
            <a:r>
              <a:rPr lang="en-US" sz="2000" dirty="0">
                <a:solidFill>
                  <a:srgbClr val="7030A0"/>
                </a:solidFill>
              </a:rPr>
              <a:t>Bryan Parno</a:t>
            </a:r>
          </a:p>
          <a:p>
            <a:r>
              <a:rPr lang="en-US" sz="3200" dirty="0">
                <a:solidFill>
                  <a:schemeClr val="accent6">
                    <a:lumMod val="60000"/>
                    <a:lumOff val="40000"/>
                  </a:schemeClr>
                </a:solidFill>
              </a:rPr>
              <a:t>Edinburgh</a:t>
            </a:r>
          </a:p>
          <a:p>
            <a:pPr lvl="1"/>
            <a:r>
              <a:rPr lang="en-US" sz="2000" dirty="0">
                <a:solidFill>
                  <a:schemeClr val="accent6">
                    <a:lumMod val="60000"/>
                    <a:lumOff val="40000"/>
                  </a:schemeClr>
                </a:solidFill>
              </a:rPr>
              <a:t>Markulf Kohlweiss</a:t>
            </a:r>
          </a:p>
          <a:p>
            <a:endParaRPr lang="en-US" sz="3568" dirty="0">
              <a:solidFill>
                <a:schemeClr val="accent5">
                  <a:lumMod val="75000"/>
                </a:schemeClr>
              </a:solidFill>
            </a:endParaRPr>
          </a:p>
        </p:txBody>
      </p:sp>
      <p:sp>
        <p:nvSpPr>
          <p:cNvPr id="6" name="Content Placeholder 2">
            <a:extLst>
              <a:ext uri="{FF2B5EF4-FFF2-40B4-BE49-F238E27FC236}">
                <a16:creationId xmlns:a16="http://schemas.microsoft.com/office/drawing/2014/main" id="{2A9B4A57-48E1-4480-849F-69ACF38E025D}"/>
              </a:ext>
            </a:extLst>
          </p:cNvPr>
          <p:cNvSpPr txBox="1">
            <a:spLocks/>
          </p:cNvSpPr>
          <p:nvPr/>
        </p:nvSpPr>
        <p:spPr>
          <a:xfrm>
            <a:off x="8053292" y="524814"/>
            <a:ext cx="4138708" cy="6260175"/>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2400" dirty="0">
                <a:solidFill>
                  <a:srgbClr val="A24228"/>
                </a:solidFill>
              </a:rPr>
              <a:t>Interns, open-source contributors, visitors, </a:t>
            </a:r>
            <a:r>
              <a:rPr lang="en-US" sz="2400" dirty="0" err="1">
                <a:solidFill>
                  <a:srgbClr val="A24228"/>
                </a:solidFill>
              </a:rPr>
              <a:t>alumns</a:t>
            </a:r>
            <a:endParaRPr lang="en-US" sz="2400" dirty="0">
              <a:solidFill>
                <a:srgbClr val="A24228"/>
              </a:solidFill>
            </a:endParaRPr>
          </a:p>
          <a:p>
            <a:r>
              <a:rPr lang="en-US" sz="2000" dirty="0">
                <a:solidFill>
                  <a:srgbClr val="A24228"/>
                </a:solidFill>
                <a:latin typeface="+mn-lt"/>
              </a:rPr>
              <a:t>Guido Martinez</a:t>
            </a:r>
          </a:p>
          <a:p>
            <a:r>
              <a:rPr lang="en-US" sz="2000" dirty="0">
                <a:solidFill>
                  <a:srgbClr val="A24228"/>
                </a:solidFill>
                <a:latin typeface="+mn-lt"/>
              </a:rPr>
              <a:t>Zoe Paraskevopoulou</a:t>
            </a:r>
          </a:p>
          <a:p>
            <a:r>
              <a:rPr lang="en-US" sz="2000" dirty="0">
                <a:solidFill>
                  <a:srgbClr val="A24228"/>
                </a:solidFill>
                <a:latin typeface="+mn-lt"/>
              </a:rPr>
              <a:t>Yao Li</a:t>
            </a:r>
          </a:p>
          <a:p>
            <a:r>
              <a:rPr lang="en-US" sz="2000" dirty="0" err="1">
                <a:solidFill>
                  <a:srgbClr val="A24228"/>
                </a:solidFill>
                <a:latin typeface="+mn-lt"/>
              </a:rPr>
              <a:t>Joonwon</a:t>
            </a:r>
            <a:r>
              <a:rPr lang="en-US" sz="2000" dirty="0">
                <a:solidFill>
                  <a:srgbClr val="A24228"/>
                </a:solidFill>
                <a:latin typeface="+mn-lt"/>
              </a:rPr>
              <a:t> Choi</a:t>
            </a:r>
          </a:p>
          <a:p>
            <a:r>
              <a:rPr lang="en-US" sz="2000" dirty="0">
                <a:solidFill>
                  <a:srgbClr val="A24228"/>
                </a:solidFill>
                <a:latin typeface="+mn-lt"/>
              </a:rPr>
              <a:t>Clément Pit-Claudel</a:t>
            </a:r>
          </a:p>
          <a:p>
            <a:r>
              <a:rPr lang="en-US" sz="2000" dirty="0">
                <a:solidFill>
                  <a:srgbClr val="A24228"/>
                </a:solidFill>
                <a:latin typeface="+mn-lt"/>
              </a:rPr>
              <a:t>Nick Giannarakis</a:t>
            </a:r>
          </a:p>
          <a:p>
            <a:r>
              <a:rPr lang="en-US" sz="2000" dirty="0">
                <a:solidFill>
                  <a:srgbClr val="A24228"/>
                </a:solidFill>
                <a:latin typeface="+mn-lt"/>
              </a:rPr>
              <a:t>Niklas Grimm</a:t>
            </a:r>
          </a:p>
          <a:p>
            <a:r>
              <a:rPr lang="en-US" sz="2000" dirty="0">
                <a:solidFill>
                  <a:srgbClr val="A24228"/>
                </a:solidFill>
                <a:latin typeface="+mn-lt"/>
              </a:rPr>
              <a:t>Anita Gollamudi</a:t>
            </a:r>
          </a:p>
          <a:p>
            <a:r>
              <a:rPr lang="en-US" sz="2000" dirty="0">
                <a:solidFill>
                  <a:srgbClr val="A24228"/>
                </a:solidFill>
                <a:latin typeface="+mn-lt"/>
              </a:rPr>
              <a:t>Nadim Kobeissi</a:t>
            </a:r>
          </a:p>
          <a:p>
            <a:r>
              <a:rPr lang="en-US" sz="2000" dirty="0">
                <a:solidFill>
                  <a:srgbClr val="A24228"/>
                </a:solidFill>
                <a:latin typeface="+mn-lt"/>
              </a:rPr>
              <a:t>Matteo Maffei</a:t>
            </a:r>
          </a:p>
          <a:p>
            <a:r>
              <a:rPr lang="en-US" sz="2000" dirty="0">
                <a:solidFill>
                  <a:srgbClr val="A24228"/>
                </a:solidFill>
                <a:latin typeface="+mn-lt"/>
              </a:rPr>
              <a:t>Asher Manning</a:t>
            </a:r>
          </a:p>
          <a:p>
            <a:r>
              <a:rPr lang="en-US" sz="2000" dirty="0">
                <a:solidFill>
                  <a:srgbClr val="A24228"/>
                </a:solidFill>
                <a:latin typeface="+mn-lt"/>
              </a:rPr>
              <a:t>Monal Narasimhamurthy</a:t>
            </a:r>
          </a:p>
          <a:p>
            <a:r>
              <a:rPr lang="en-US" sz="2000" dirty="0">
                <a:solidFill>
                  <a:srgbClr val="A24228"/>
                </a:solidFill>
                <a:latin typeface="+mn-lt"/>
              </a:rPr>
              <a:t>Gordon Plotkin</a:t>
            </a:r>
          </a:p>
          <a:p>
            <a:r>
              <a:rPr lang="en-US" sz="2000" dirty="0">
                <a:solidFill>
                  <a:srgbClr val="A24228"/>
                </a:solidFill>
                <a:latin typeface="+mn-lt"/>
              </a:rPr>
              <a:t>Perry Wang</a:t>
            </a:r>
          </a:p>
          <a:p>
            <a:r>
              <a:rPr lang="en-US" sz="2000" dirty="0">
                <a:solidFill>
                  <a:srgbClr val="A24228"/>
                </a:solidFill>
                <a:latin typeface="+mn-lt"/>
              </a:rPr>
              <a:t>Jean-Karim </a:t>
            </a:r>
            <a:r>
              <a:rPr lang="en-US" sz="2000" dirty="0" err="1">
                <a:solidFill>
                  <a:srgbClr val="A24228"/>
                </a:solidFill>
                <a:latin typeface="+mn-lt"/>
              </a:rPr>
              <a:t>Zinzindohoue</a:t>
            </a:r>
            <a:endParaRPr lang="en-US" sz="2000" dirty="0">
              <a:solidFill>
                <a:srgbClr val="A24228"/>
              </a:solidFill>
              <a:latin typeface="+mn-lt"/>
            </a:endParaRPr>
          </a:p>
        </p:txBody>
      </p:sp>
      <p:sp>
        <p:nvSpPr>
          <p:cNvPr id="7" name="Rectangle: Rounded Corners 6">
            <a:extLst>
              <a:ext uri="{FF2B5EF4-FFF2-40B4-BE49-F238E27FC236}">
                <a16:creationId xmlns:a16="http://schemas.microsoft.com/office/drawing/2014/main" id="{CE44F60E-362E-463C-B746-09713B83CF5F}"/>
              </a:ext>
            </a:extLst>
          </p:cNvPr>
          <p:cNvSpPr/>
          <p:nvPr/>
        </p:nvSpPr>
        <p:spPr bwMode="auto">
          <a:xfrm>
            <a:off x="120460" y="6603392"/>
            <a:ext cx="1957522" cy="186165"/>
          </a:xfrm>
          <a:prstGeom prst="round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rgbClr val="A24228"/>
              </a:solidFill>
            </a:endParaRPr>
          </a:p>
        </p:txBody>
      </p:sp>
      <p:sp>
        <p:nvSpPr>
          <p:cNvPr id="2" name="TextBox 1">
            <a:extLst>
              <a:ext uri="{FF2B5EF4-FFF2-40B4-BE49-F238E27FC236}">
                <a16:creationId xmlns:a16="http://schemas.microsoft.com/office/drawing/2014/main" id="{9963B64B-FFD3-4BF2-90A7-139413A6A6ED}"/>
              </a:ext>
            </a:extLst>
          </p:cNvPr>
          <p:cNvSpPr txBox="1"/>
          <p:nvPr/>
        </p:nvSpPr>
        <p:spPr>
          <a:xfrm>
            <a:off x="4458410" y="6133014"/>
            <a:ext cx="3515613"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2016 -- present</a:t>
            </a:r>
          </a:p>
        </p:txBody>
      </p:sp>
      <p:pic>
        <p:nvPicPr>
          <p:cNvPr id="9" name="Picture 8">
            <a:extLst>
              <a:ext uri="{FF2B5EF4-FFF2-40B4-BE49-F238E27FC236}">
                <a16:creationId xmlns:a16="http://schemas.microsoft.com/office/drawing/2014/main" id="{734C24FE-DF37-4FA1-AF50-58EB4454B7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147" y="384915"/>
            <a:ext cx="10979898" cy="6234545"/>
          </a:xfrm>
          <a:prstGeom prst="rect">
            <a:avLst/>
          </a:prstGeom>
        </p:spPr>
      </p:pic>
    </p:spTree>
    <p:extLst>
      <p:ext uri="{BB962C8B-B14F-4D97-AF65-F5344CB8AC3E}">
        <p14:creationId xmlns:p14="http://schemas.microsoft.com/office/powerpoint/2010/main" val="2481292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57261" y="115605"/>
            <a:ext cx="11705439" cy="1097995"/>
          </a:xfrm>
        </p:spPr>
        <p:txBody>
          <a:bodyPr>
            <a:normAutofit/>
          </a:bodyPr>
          <a:lstStyle/>
          <a:p>
            <a:r>
              <a:rPr lang="en-IN" sz="4400" dirty="0">
                <a:solidFill>
                  <a:srgbClr val="000000"/>
                </a:solidFill>
                <a:latin typeface="Calibri Light" charset="0"/>
                <a:ea typeface="Calibri Light" charset="0"/>
                <a:cs typeface="Calibri Light" charset="0"/>
              </a:rPr>
              <a:t>Many bugs in Curve25519 </a:t>
            </a:r>
            <a:r>
              <a:rPr lang="en-IN" sz="4400" b="1" u="sng" dirty="0">
                <a:solidFill>
                  <a:srgbClr val="000000"/>
                </a:solidFill>
                <a:latin typeface="Calibri Light" charset="0"/>
                <a:ea typeface="Calibri Light" charset="0"/>
                <a:cs typeface="Calibri Light" charset="0"/>
              </a:rPr>
              <a:t>implementations</a:t>
            </a:r>
            <a:br>
              <a:rPr lang="en-IN" sz="4400" dirty="0">
                <a:solidFill>
                  <a:srgbClr val="000000"/>
                </a:solidFill>
                <a:latin typeface="Calibri Light" charset="0"/>
                <a:ea typeface="Calibri Light" charset="0"/>
                <a:cs typeface="Calibri Light" charset="0"/>
              </a:rPr>
            </a:br>
            <a:r>
              <a:rPr lang="en-IN" sz="2200" dirty="0">
                <a:solidFill>
                  <a:srgbClr val="000000"/>
                </a:solidFill>
                <a:latin typeface="Calibri Light" charset="0"/>
                <a:ea typeface="Calibri Light" charset="0"/>
                <a:cs typeface="Calibri Light" charset="0"/>
              </a:rPr>
              <a:t>(C and assembly)</a:t>
            </a:r>
            <a:endParaRPr lang="en-IN" sz="3100" dirty="0">
              <a:solidFill>
                <a:srgbClr val="00B0F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0498"/>
            <a:ext cx="9488557" cy="461654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555" y="2118621"/>
            <a:ext cx="4018346" cy="473937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0772" y="847483"/>
            <a:ext cx="5523914" cy="3931920"/>
          </a:xfrm>
          <a:prstGeom prst="rect">
            <a:avLst/>
          </a:prstGeom>
        </p:spPr>
      </p:pic>
      <p:sp>
        <p:nvSpPr>
          <p:cNvPr id="5" name="TextBox 4"/>
          <p:cNvSpPr txBox="1"/>
          <p:nvPr/>
        </p:nvSpPr>
        <p:spPr>
          <a:xfrm>
            <a:off x="1491176" y="4968240"/>
            <a:ext cx="2831544"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Segoe UI"/>
                <a:ea typeface="+mn-ea"/>
                <a:cs typeface="+mn-cs"/>
              </a:rPr>
              <a:t>Curve25519-donna</a:t>
            </a:r>
          </a:p>
        </p:txBody>
      </p:sp>
      <p:sp>
        <p:nvSpPr>
          <p:cNvPr id="8" name="TextBox 7"/>
          <p:cNvSpPr txBox="1"/>
          <p:nvPr/>
        </p:nvSpPr>
        <p:spPr>
          <a:xfrm>
            <a:off x="6949731" y="5059292"/>
            <a:ext cx="1713674"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Segoe UI"/>
                <a:ea typeface="+mn-ea"/>
                <a:cs typeface="+mn-cs"/>
              </a:rPr>
              <a:t>TweetNaCl</a:t>
            </a:r>
            <a:endParaRPr kumimoji="0" lang="en-US" sz="2400" b="0" i="0" u="none" strike="noStrike" kern="1200" cap="none" spc="0" normalizeH="0" baseline="0" noProof="0" dirty="0">
              <a:ln>
                <a:noFill/>
              </a:ln>
              <a:solidFill>
                <a:srgbClr val="FF0000"/>
              </a:solidFill>
              <a:effectLst/>
              <a:uLnTx/>
              <a:uFillTx/>
              <a:latin typeface="Segoe UI"/>
              <a:ea typeface="+mn-ea"/>
              <a:cs typeface="+mn-cs"/>
            </a:endParaRPr>
          </a:p>
        </p:txBody>
      </p:sp>
      <p:sp>
        <p:nvSpPr>
          <p:cNvPr id="9" name="TextBox 8"/>
          <p:cNvSpPr txBox="1"/>
          <p:nvPr/>
        </p:nvSpPr>
        <p:spPr>
          <a:xfrm>
            <a:off x="10249026" y="1392067"/>
            <a:ext cx="1717458"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Segoe UI"/>
                <a:ea typeface="+mn-ea"/>
                <a:cs typeface="+mn-cs"/>
              </a:rPr>
              <a:t>NaCl</a:t>
            </a:r>
            <a:r>
              <a:rPr kumimoji="0" lang="en-US" sz="2400" b="0" i="0" u="none" strike="noStrike" kern="1200" cap="none" spc="0" normalizeH="0" baseline="0" noProof="0" dirty="0">
                <a:ln>
                  <a:noFill/>
                </a:ln>
                <a:solidFill>
                  <a:srgbClr val="FF0000"/>
                </a:solidFill>
                <a:effectLst/>
                <a:uLnTx/>
                <a:uFillTx/>
                <a:latin typeface="Segoe UI"/>
                <a:ea typeface="+mn-ea"/>
                <a:cs typeface="+mn-cs"/>
              </a:rPr>
              <a:t> (</a:t>
            </a:r>
            <a:r>
              <a:rPr kumimoji="0" lang="en-US" sz="2400" b="0" i="0" u="none" strike="noStrike" kern="1200" cap="none" spc="0" normalizeH="0" baseline="0" noProof="0" dirty="0" err="1">
                <a:ln>
                  <a:noFill/>
                </a:ln>
                <a:solidFill>
                  <a:srgbClr val="FF0000"/>
                </a:solidFill>
                <a:effectLst/>
                <a:uLnTx/>
                <a:uFillTx/>
                <a:latin typeface="Segoe UI"/>
                <a:ea typeface="+mn-ea"/>
                <a:cs typeface="+mn-cs"/>
              </a:rPr>
              <a:t>asm</a:t>
            </a:r>
            <a:r>
              <a:rPr kumimoji="0" lang="en-US" sz="2400" b="0" i="0" u="none" strike="noStrike" kern="1200" cap="none" spc="0" normalizeH="0" baseline="0" noProof="0" dirty="0">
                <a:ln>
                  <a:noFill/>
                </a:ln>
                <a:solidFill>
                  <a:srgbClr val="FF0000"/>
                </a:solidFill>
                <a:effectLst/>
                <a:uLnTx/>
                <a:uFillTx/>
                <a:latin typeface="Segoe UI"/>
                <a:ea typeface="+mn-ea"/>
                <a:cs typeface="+mn-cs"/>
              </a:rPr>
              <a:t>)</a:t>
            </a:r>
          </a:p>
        </p:txBody>
      </p:sp>
    </p:spTree>
    <p:extLst>
      <p:ext uri="{BB962C8B-B14F-4D97-AF65-F5344CB8AC3E}">
        <p14:creationId xmlns:p14="http://schemas.microsoft.com/office/powerpoint/2010/main" val="245444445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261" y="115605"/>
            <a:ext cx="11705439" cy="1560795"/>
          </a:xfrm>
        </p:spPr>
        <p:txBody>
          <a:bodyPr>
            <a:normAutofit/>
          </a:bodyPr>
          <a:lstStyle/>
          <a:p>
            <a:r>
              <a:rPr lang="en-IN" dirty="0">
                <a:solidFill>
                  <a:srgbClr val="00B0F0"/>
                </a:solidFill>
              </a:rPr>
              <a:t>3 Bugs in OpenSSL </a:t>
            </a:r>
            <a:r>
              <a:rPr lang="en-IN" b="1" u="sng" dirty="0">
                <a:solidFill>
                  <a:srgbClr val="00B0F0"/>
                </a:solidFill>
              </a:rPr>
              <a:t>implementation</a:t>
            </a:r>
            <a:br>
              <a:rPr lang="en-IN" dirty="0">
                <a:solidFill>
                  <a:srgbClr val="00B0F0"/>
                </a:solidFill>
              </a:rPr>
            </a:br>
            <a:r>
              <a:rPr lang="en-IN" dirty="0">
                <a:solidFill>
                  <a:srgbClr val="00B0F0"/>
                </a:solidFill>
              </a:rPr>
              <a:t>of Poly1305 last year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extBox 7"/>
          <p:cNvSpPr txBox="1"/>
          <p:nvPr/>
        </p:nvSpPr>
        <p:spPr>
          <a:xfrm>
            <a:off x="5048657" y="1896898"/>
            <a:ext cx="8852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Calibri"/>
                <a:ea typeface="+mn-ea"/>
                <a:cs typeface="+mn-cs"/>
              </a:rPr>
              <a:t>Low*</a:t>
            </a:r>
          </a:p>
        </p:txBody>
      </p:sp>
      <p:pic>
        <p:nvPicPr>
          <p:cNvPr id="7" name="Picture 6"/>
          <p:cNvPicPr>
            <a:picLocks noChangeAspect="1"/>
          </p:cNvPicPr>
          <p:nvPr/>
        </p:nvPicPr>
        <p:blipFill>
          <a:blip r:embed="rId3"/>
          <a:stretch>
            <a:fillRect/>
          </a:stretch>
        </p:blipFill>
        <p:spPr>
          <a:xfrm>
            <a:off x="448627" y="2633970"/>
            <a:ext cx="8277225" cy="2600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2061856" y="3450888"/>
            <a:ext cx="7487309" cy="3127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a:off x="5392349" y="2315695"/>
            <a:ext cx="4543424" cy="4411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383892" y="2942419"/>
            <a:ext cx="10898433" cy="3493264"/>
          </a:xfrm>
          <a:prstGeom prst="rect">
            <a:avLst/>
          </a:prstGeom>
          <a:solidFill>
            <a:schemeClr val="bg1"/>
          </a:solidFill>
          <a:ln w="57150">
            <a:solidFill>
              <a:srgbClr val="000000"/>
            </a:solid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rPr>
              <a:t>“These produce wrong results. The first example does so only on 32 bit,</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rPr>
              <a:t> the other three also on 64 bit.”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rPr>
              <a:t>“I believe this affects both the SSE2 and AVX2 code. It does seem to be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rPr>
              <a:t> dependent on this input pattern.”</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rPr>
              <a:t>“I'm probably going to write something to generate random inputs and stress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rPr>
              <a:t> all your other poly1305 code paths against a reference implementation.”</a:t>
            </a:r>
          </a:p>
        </p:txBody>
      </p:sp>
    </p:spTree>
    <p:extLst>
      <p:ext uri="{BB962C8B-B14F-4D97-AF65-F5344CB8AC3E}">
        <p14:creationId xmlns:p14="http://schemas.microsoft.com/office/powerpoint/2010/main" val="172735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9139D-92AD-B14C-992F-164416AFD002}"/>
              </a:ext>
            </a:extLst>
          </p:cNvPr>
          <p:cNvSpPr>
            <a:spLocks noGrp="1"/>
          </p:cNvSpPr>
          <p:nvPr>
            <p:ph type="title"/>
          </p:nvPr>
        </p:nvSpPr>
        <p:spPr/>
        <p:txBody>
          <a:bodyPr/>
          <a:lstStyle/>
          <a:p>
            <a:r>
              <a:rPr lang="en-US" b="1" u="sng" dirty="0"/>
              <a:t>Implementation</a:t>
            </a:r>
            <a:r>
              <a:rPr lang="en-US" dirty="0"/>
              <a:t> bug in AES-GCM</a:t>
            </a:r>
          </a:p>
        </p:txBody>
      </p:sp>
      <p:pic>
        <p:nvPicPr>
          <p:cNvPr id="5" name="Content Placeholder 4">
            <a:extLst>
              <a:ext uri="{FF2B5EF4-FFF2-40B4-BE49-F238E27FC236}">
                <a16:creationId xmlns:a16="http://schemas.microsoft.com/office/drawing/2014/main" id="{9F4361FB-C19A-514F-8AA9-17E0AF046E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2013744"/>
            <a:ext cx="6858000" cy="3975100"/>
          </a:xfrm>
        </p:spPr>
      </p:pic>
    </p:spTree>
    <p:extLst>
      <p:ext uri="{BB962C8B-B14F-4D97-AF65-F5344CB8AC3E}">
        <p14:creationId xmlns:p14="http://schemas.microsoft.com/office/powerpoint/2010/main" val="1036572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C5C7E-9F03-C442-8688-579E1281CFE7}"/>
              </a:ext>
            </a:extLst>
          </p:cNvPr>
          <p:cNvSpPr>
            <a:spLocks noGrp="1"/>
          </p:cNvSpPr>
          <p:nvPr>
            <p:ph type="title"/>
          </p:nvPr>
        </p:nvSpPr>
        <p:spPr/>
        <p:txBody>
          <a:bodyPr/>
          <a:lstStyle/>
          <a:p>
            <a:r>
              <a:rPr lang="en-US" b="1" u="sng" dirty="0"/>
              <a:t>Implementation</a:t>
            </a:r>
            <a:r>
              <a:rPr lang="en-US" dirty="0"/>
              <a:t> bug in Windows </a:t>
            </a:r>
            <a:r>
              <a:rPr lang="en-US" dirty="0" err="1"/>
              <a:t>SymCrypt</a:t>
            </a:r>
            <a:endParaRPr lang="en-US" dirty="0"/>
          </a:p>
        </p:txBody>
      </p:sp>
      <p:sp>
        <p:nvSpPr>
          <p:cNvPr id="3" name="Content Placeholder 2">
            <a:extLst>
              <a:ext uri="{FF2B5EF4-FFF2-40B4-BE49-F238E27FC236}">
                <a16:creationId xmlns:a16="http://schemas.microsoft.com/office/drawing/2014/main" id="{2093F589-C808-C046-BAC3-39084DB0038E}"/>
              </a:ext>
            </a:extLst>
          </p:cNvPr>
          <p:cNvSpPr>
            <a:spLocks noGrp="1"/>
          </p:cNvSpPr>
          <p:nvPr>
            <p:ph idx="1"/>
          </p:nvPr>
        </p:nvSpPr>
        <p:spPr/>
        <p:txBody>
          <a:bodyPr/>
          <a:lstStyle/>
          <a:p>
            <a:pPr marL="0" indent="0">
              <a:buNone/>
            </a:pPr>
            <a:r>
              <a:rPr lang="en-US" dirty="0"/>
              <a:t>Potential DDOS. </a:t>
            </a:r>
          </a:p>
        </p:txBody>
      </p:sp>
      <p:pic>
        <p:nvPicPr>
          <p:cNvPr id="5" name="Picture 4">
            <a:extLst>
              <a:ext uri="{FF2B5EF4-FFF2-40B4-BE49-F238E27FC236}">
                <a16:creationId xmlns:a16="http://schemas.microsoft.com/office/drawing/2014/main" id="{D7163F41-7032-B54D-AE79-6DE8EA7AE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7168" y="1825625"/>
            <a:ext cx="6375400" cy="469900"/>
          </a:xfrm>
          <a:prstGeom prst="rect">
            <a:avLst/>
          </a:prstGeom>
        </p:spPr>
      </p:pic>
      <p:pic>
        <p:nvPicPr>
          <p:cNvPr id="7" name="Picture 6">
            <a:extLst>
              <a:ext uri="{FF2B5EF4-FFF2-40B4-BE49-F238E27FC236}">
                <a16:creationId xmlns:a16="http://schemas.microsoft.com/office/drawing/2014/main" id="{AFDE9E4B-8174-6744-9E7B-D24B47FBC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8006"/>
            <a:ext cx="12192000" cy="2226575"/>
          </a:xfrm>
          <a:prstGeom prst="rect">
            <a:avLst/>
          </a:prstGeom>
        </p:spPr>
      </p:pic>
      <p:sp>
        <p:nvSpPr>
          <p:cNvPr id="8" name="Rectangle 7">
            <a:extLst>
              <a:ext uri="{FF2B5EF4-FFF2-40B4-BE49-F238E27FC236}">
                <a16:creationId xmlns:a16="http://schemas.microsoft.com/office/drawing/2014/main" id="{199648DF-3DE1-4B43-8082-F5B071E3C504}"/>
              </a:ext>
            </a:extLst>
          </p:cNvPr>
          <p:cNvSpPr/>
          <p:nvPr/>
        </p:nvSpPr>
        <p:spPr>
          <a:xfrm>
            <a:off x="5904854" y="3580108"/>
            <a:ext cx="867905" cy="232475"/>
          </a:xfrm>
          <a:prstGeom prst="rect">
            <a:avLst/>
          </a:prstGeom>
          <a:solidFill>
            <a:schemeClr val="accent4">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700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32A2E-A8A6-DA4E-B81B-A00D8D51B24F}"/>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4800" kern="1200" dirty="0">
                <a:solidFill>
                  <a:schemeClr val="bg1"/>
                </a:solidFill>
                <a:latin typeface="+mj-lt"/>
                <a:ea typeface="+mj-ea"/>
                <a:cs typeface="+mj-cs"/>
              </a:rPr>
              <a:t>Program verification!</a:t>
            </a:r>
          </a:p>
        </p:txBody>
      </p:sp>
      <p:cxnSp>
        <p:nvCxnSpPr>
          <p:cNvPr id="9" name="Straight Connector 8">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482869"/>
      </p:ext>
    </p:extLst>
  </p:cSld>
  <p:clrMapOvr>
    <a:overrideClrMapping bg1="lt1" tx1="dk1" bg2="lt2" tx2="dk2" accent1="accent1" accent2="accent2" accent3="accent3" accent4="accent4" accent5="accent5" accent6="accent6" hlink="hlink" folHlink="folHlink"/>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F0D468B-DF08-F84A-9AE9-C44DD52FB54A}"/>
                  </a:ext>
                </a:extLst>
              </p:cNvPr>
              <p:cNvSpPr txBox="1"/>
              <p:nvPr/>
            </p:nvSpPr>
            <p:spPr>
              <a:xfrm>
                <a:off x="139484" y="1487837"/>
                <a:ext cx="5114441" cy="1037207"/>
              </a:xfrm>
              <a:prstGeom prst="rect">
                <a:avLst/>
              </a:prstGeom>
              <a:noFill/>
              <a:ln w="12700">
                <a:solidFill>
                  <a:schemeClr val="bg2">
                    <a:lumMod val="50000"/>
                  </a:schemeClr>
                </a:solidFill>
              </a:ln>
            </p:spPr>
            <p:txBody>
              <a:bodyPr wrap="square" lIns="182880" tIns="146304" rIns="182880" bIns="146304" rtlCol="0">
                <a:spAutoFit/>
              </a:bodyPr>
              <a:lstStyle/>
              <a:p>
                <a:pPr>
                  <a:lnSpc>
                    <a:spcPct val="90000"/>
                  </a:lnSpc>
                  <a:spcAft>
                    <a:spcPts val="600"/>
                  </a:spcAft>
                </a:pPr>
                <a14:m>
                  <m:oMath xmlns:m="http://schemas.openxmlformats.org/officeDocument/2006/math">
                    <m:r>
                      <a:rPr lang="en-US" sz="2400" i="1" dirty="0" smtClean="0">
                        <a:gradFill>
                          <a:gsLst>
                            <a:gs pos="2917">
                              <a:schemeClr val="tx1"/>
                            </a:gs>
                            <a:gs pos="30000">
                              <a:schemeClr val="tx1"/>
                            </a:gs>
                          </a:gsLst>
                          <a:lin ang="5400000" scaled="0"/>
                        </a:gradFill>
                        <a:latin typeface="Cambria Math" panose="02040503050406030204" pitchFamily="18" charset="0"/>
                      </a:rPr>
                      <m:t>𝐺𝐹</m:t>
                    </m:r>
                    <m:d>
                      <m:dPr>
                        <m:ctrlPr>
                          <a:rPr lang="en-US" sz="2400" i="1" dirty="0" smtClean="0">
                            <a:gradFill>
                              <a:gsLst>
                                <a:gs pos="2917">
                                  <a:schemeClr val="tx1"/>
                                </a:gs>
                                <a:gs pos="30000">
                                  <a:schemeClr val="tx1"/>
                                </a:gs>
                              </a:gsLst>
                              <a:lin ang="5400000" scaled="0"/>
                            </a:gradFill>
                            <a:latin typeface="Cambria Math" panose="02040503050406030204" pitchFamily="18" charset="0"/>
                          </a:rPr>
                        </m:ctrlPr>
                      </m:dPr>
                      <m:e>
                        <m:sSup>
                          <m:sSupPr>
                            <m:ctrlPr>
                              <a:rPr lang="en-US" sz="2400" i="1" dirty="0" smtClean="0">
                                <a:gradFill>
                                  <a:gsLst>
                                    <a:gs pos="2917">
                                      <a:schemeClr val="tx1"/>
                                    </a:gs>
                                    <a:gs pos="30000">
                                      <a:schemeClr val="tx1"/>
                                    </a:gs>
                                  </a:gsLst>
                                  <a:lin ang="5400000" scaled="0"/>
                                </a:gradFill>
                                <a:latin typeface="Cambria Math" panose="02040503050406030204" pitchFamily="18" charset="0"/>
                              </a:rPr>
                            </m:ctrlPr>
                          </m:sSupPr>
                          <m:e>
                            <m:r>
                              <a:rPr lang="fr-FR" sz="2400" b="0" i="1" dirty="0" smtClean="0">
                                <a:gradFill>
                                  <a:gsLst>
                                    <a:gs pos="2917">
                                      <a:schemeClr val="tx1"/>
                                    </a:gs>
                                    <a:gs pos="30000">
                                      <a:schemeClr val="tx1"/>
                                    </a:gs>
                                  </a:gsLst>
                                  <a:lin ang="5400000" scaled="0"/>
                                </a:gradFill>
                                <a:latin typeface="Cambria Math" panose="02040503050406030204" pitchFamily="18" charset="0"/>
                              </a:rPr>
                              <m:t>2</m:t>
                            </m:r>
                          </m:e>
                          <m:sup>
                            <m:r>
                              <a:rPr lang="fr-FR" sz="2400" b="0" i="1" dirty="0" smtClean="0">
                                <a:gradFill>
                                  <a:gsLst>
                                    <a:gs pos="2917">
                                      <a:schemeClr val="tx1"/>
                                    </a:gs>
                                    <a:gs pos="30000">
                                      <a:schemeClr val="tx1"/>
                                    </a:gs>
                                  </a:gsLst>
                                  <a:lin ang="5400000" scaled="0"/>
                                </a:gradFill>
                                <a:latin typeface="Cambria Math" panose="02040503050406030204" pitchFamily="18" charset="0"/>
                              </a:rPr>
                              <m:t>128</m:t>
                            </m:r>
                          </m:sup>
                        </m:sSup>
                      </m:e>
                    </m:d>
                  </m:oMath>
                </a14:m>
                <a:r>
                  <a:rPr lang="fr-FR" sz="2400" b="0" i="1" dirty="0">
                    <a:gradFill>
                      <a:gsLst>
                        <a:gs pos="2917">
                          <a:schemeClr val="tx1"/>
                        </a:gs>
                        <a:gs pos="30000">
                          <a:schemeClr val="tx1"/>
                        </a:gs>
                      </a:gsLst>
                      <a:lin ang="5400000" scaled="0"/>
                    </a:gradFill>
                    <a:latin typeface="Cambria Math" panose="02040503050406030204" pitchFamily="18" charset="0"/>
                  </a:rPr>
                  <a:t> =</a:t>
                </a:r>
                <a:br>
                  <a:rPr lang="fr-FR" sz="2400" i="1" dirty="0">
                    <a:gradFill>
                      <a:gsLst>
                        <a:gs pos="2917">
                          <a:schemeClr val="tx1"/>
                        </a:gs>
                        <a:gs pos="30000">
                          <a:schemeClr val="tx1"/>
                        </a:gs>
                      </a:gsLst>
                      <a:lin ang="5400000" scaled="0"/>
                    </a:gradFill>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sz="2400" i="1" dirty="0" smtClean="0">
                          <a:gradFill>
                            <a:gsLst>
                              <a:gs pos="2917">
                                <a:schemeClr val="tx1"/>
                              </a:gs>
                              <a:gs pos="30000">
                                <a:schemeClr val="tx1"/>
                              </a:gs>
                            </a:gsLst>
                            <a:lin ang="5400000" scaled="0"/>
                          </a:gradFill>
                          <a:latin typeface="Cambria Math" panose="02040503050406030204" pitchFamily="18" charset="0"/>
                        </a:rPr>
                        <m:t>𝐺𝐹</m:t>
                      </m:r>
                      <m:r>
                        <a:rPr lang="en-US" sz="2400" i="1" dirty="0" smtClean="0">
                          <a:gradFill>
                            <a:gsLst>
                              <a:gs pos="2917">
                                <a:schemeClr val="tx1"/>
                              </a:gs>
                              <a:gs pos="30000">
                                <a:schemeClr val="tx1"/>
                              </a:gs>
                            </a:gsLst>
                            <a:lin ang="5400000" scaled="0"/>
                          </a:gradFill>
                          <a:latin typeface="Cambria Math" panose="02040503050406030204" pitchFamily="18" charset="0"/>
                        </a:rPr>
                        <m:t>(2)[</m:t>
                      </m:r>
                      <m:r>
                        <a:rPr lang="en-US" sz="2400" i="1" dirty="0" smtClean="0">
                          <a:gradFill>
                            <a:gsLst>
                              <a:gs pos="2917">
                                <a:schemeClr val="tx1"/>
                              </a:gs>
                              <a:gs pos="30000">
                                <a:schemeClr val="tx1"/>
                              </a:gs>
                            </a:gsLst>
                            <a:lin ang="5400000" scaled="0"/>
                          </a:gradFill>
                          <a:latin typeface="Cambria Math" panose="02040503050406030204" pitchFamily="18" charset="0"/>
                        </a:rPr>
                        <m:t>𝑋</m:t>
                      </m:r>
                      <m:r>
                        <a:rPr lang="en-US" sz="2400" i="1" dirty="0" smtClean="0">
                          <a:gradFill>
                            <a:gsLst>
                              <a:gs pos="2917">
                                <a:schemeClr val="tx1"/>
                              </a:gs>
                              <a:gs pos="30000">
                                <a:schemeClr val="tx1"/>
                              </a:gs>
                            </a:gsLst>
                            <a:lin ang="5400000" scaled="0"/>
                          </a:gradFill>
                          <a:latin typeface="Cambria Math" panose="02040503050406030204" pitchFamily="18" charset="0"/>
                        </a:rPr>
                        <m:t>]/(</m:t>
                      </m:r>
                      <m:sSup>
                        <m:sSupPr>
                          <m:ctrlPr>
                            <a:rPr lang="en-US" sz="2400" i="1" dirty="0" smtClean="0">
                              <a:gradFill>
                                <a:gsLst>
                                  <a:gs pos="2917">
                                    <a:schemeClr val="tx1"/>
                                  </a:gs>
                                  <a:gs pos="30000">
                                    <a:schemeClr val="tx1"/>
                                  </a:gs>
                                </a:gsLst>
                                <a:lin ang="5400000" scaled="0"/>
                              </a:gradFill>
                              <a:latin typeface="Cambria Math" panose="02040503050406030204" pitchFamily="18" charset="0"/>
                            </a:rPr>
                          </m:ctrlPr>
                        </m:sSupPr>
                        <m:e>
                          <m:r>
                            <a:rPr lang="fr-FR" sz="2400" b="0" i="1" dirty="0" smtClean="0">
                              <a:gradFill>
                                <a:gsLst>
                                  <a:gs pos="2917">
                                    <a:schemeClr val="tx1"/>
                                  </a:gs>
                                  <a:gs pos="30000">
                                    <a:schemeClr val="tx1"/>
                                  </a:gs>
                                </a:gsLst>
                                <a:lin ang="5400000" scaled="0"/>
                              </a:gradFill>
                              <a:latin typeface="Cambria Math" panose="02040503050406030204" pitchFamily="18" charset="0"/>
                            </a:rPr>
                            <m:t>𝑥</m:t>
                          </m:r>
                        </m:e>
                        <m:sup>
                          <m:r>
                            <a:rPr lang="fr-FR" sz="2400" b="0" i="1" dirty="0" smtClean="0">
                              <a:gradFill>
                                <a:gsLst>
                                  <a:gs pos="2917">
                                    <a:schemeClr val="tx1"/>
                                  </a:gs>
                                  <a:gs pos="30000">
                                    <a:schemeClr val="tx1"/>
                                  </a:gs>
                                </a:gsLst>
                                <a:lin ang="5400000" scaled="0"/>
                              </a:gradFill>
                              <a:latin typeface="Cambria Math" panose="02040503050406030204" pitchFamily="18" charset="0"/>
                            </a:rPr>
                            <m:t>128</m:t>
                          </m:r>
                        </m:sup>
                      </m:sSup>
                      <m:r>
                        <a:rPr lang="fr-FR" sz="2400" b="0" i="1" dirty="0" smtClean="0">
                          <a:gradFill>
                            <a:gsLst>
                              <a:gs pos="2917">
                                <a:schemeClr val="tx1"/>
                              </a:gs>
                              <a:gs pos="30000">
                                <a:schemeClr val="tx1"/>
                              </a:gs>
                            </a:gsLst>
                            <a:lin ang="5400000" scaled="0"/>
                          </a:gradFill>
                          <a:latin typeface="Cambria Math" panose="02040503050406030204" pitchFamily="18" charset="0"/>
                        </a:rPr>
                        <m:t>+</m:t>
                      </m:r>
                      <m:sSup>
                        <m:sSupPr>
                          <m:ctrlPr>
                            <a:rPr lang="en-US" sz="2400" i="1" dirty="0" smtClean="0">
                              <a:gradFill>
                                <a:gsLst>
                                  <a:gs pos="2917">
                                    <a:schemeClr val="tx1"/>
                                  </a:gs>
                                  <a:gs pos="30000">
                                    <a:schemeClr val="tx1"/>
                                  </a:gs>
                                </a:gsLst>
                                <a:lin ang="5400000" scaled="0"/>
                              </a:gradFill>
                              <a:latin typeface="Cambria Math" panose="02040503050406030204" pitchFamily="18" charset="0"/>
                            </a:rPr>
                          </m:ctrlPr>
                        </m:sSupPr>
                        <m:e>
                          <m:r>
                            <a:rPr lang="fr-FR" sz="2400" b="0" i="1" dirty="0" smtClean="0">
                              <a:gradFill>
                                <a:gsLst>
                                  <a:gs pos="2917">
                                    <a:schemeClr val="tx1"/>
                                  </a:gs>
                                  <a:gs pos="30000">
                                    <a:schemeClr val="tx1"/>
                                  </a:gs>
                                </a:gsLst>
                                <a:lin ang="5400000" scaled="0"/>
                              </a:gradFill>
                              <a:latin typeface="Cambria Math" panose="02040503050406030204" pitchFamily="18" charset="0"/>
                            </a:rPr>
                            <m:t>𝑥</m:t>
                          </m:r>
                        </m:e>
                        <m:sup>
                          <m:r>
                            <a:rPr lang="fr-FR" sz="2400" b="0" i="1" dirty="0" smtClean="0">
                              <a:gradFill>
                                <a:gsLst>
                                  <a:gs pos="2917">
                                    <a:schemeClr val="tx1"/>
                                  </a:gs>
                                  <a:gs pos="30000">
                                    <a:schemeClr val="tx1"/>
                                  </a:gs>
                                </a:gsLst>
                                <a:lin ang="5400000" scaled="0"/>
                              </a:gradFill>
                              <a:latin typeface="Cambria Math" panose="02040503050406030204" pitchFamily="18" charset="0"/>
                            </a:rPr>
                            <m:t>7</m:t>
                          </m:r>
                        </m:sup>
                      </m:sSup>
                      <m:r>
                        <a:rPr lang="fr-FR" sz="2400" b="0" i="1" dirty="0" smtClean="0">
                          <a:gradFill>
                            <a:gsLst>
                              <a:gs pos="2917">
                                <a:schemeClr val="tx1"/>
                              </a:gs>
                              <a:gs pos="30000">
                                <a:schemeClr val="tx1"/>
                              </a:gs>
                            </a:gsLst>
                            <a:lin ang="5400000" scaled="0"/>
                          </a:gradFill>
                          <a:latin typeface="Cambria Math" panose="02040503050406030204" pitchFamily="18" charset="0"/>
                        </a:rPr>
                        <m:t>+</m:t>
                      </m:r>
                      <m:sSup>
                        <m:sSupPr>
                          <m:ctrlPr>
                            <a:rPr lang="en-US" sz="2400" i="1" dirty="0" smtClean="0">
                              <a:gradFill>
                                <a:gsLst>
                                  <a:gs pos="2917">
                                    <a:schemeClr val="tx1"/>
                                  </a:gs>
                                  <a:gs pos="30000">
                                    <a:schemeClr val="tx1"/>
                                  </a:gs>
                                </a:gsLst>
                                <a:lin ang="5400000" scaled="0"/>
                              </a:gradFill>
                              <a:latin typeface="Cambria Math" panose="02040503050406030204" pitchFamily="18" charset="0"/>
                            </a:rPr>
                          </m:ctrlPr>
                        </m:sSupPr>
                        <m:e>
                          <m:r>
                            <a:rPr lang="fr-FR" sz="2400" b="0" i="1" dirty="0" smtClean="0">
                              <a:gradFill>
                                <a:gsLst>
                                  <a:gs pos="2917">
                                    <a:schemeClr val="tx1"/>
                                  </a:gs>
                                  <a:gs pos="30000">
                                    <a:schemeClr val="tx1"/>
                                  </a:gs>
                                </a:gsLst>
                                <a:lin ang="5400000" scaled="0"/>
                              </a:gradFill>
                              <a:latin typeface="Cambria Math" panose="02040503050406030204" pitchFamily="18" charset="0"/>
                            </a:rPr>
                            <m:t>𝑥</m:t>
                          </m:r>
                        </m:e>
                        <m:sup>
                          <m:r>
                            <a:rPr lang="fr-FR" sz="2400" b="0" i="1" dirty="0" smtClean="0">
                              <a:gradFill>
                                <a:gsLst>
                                  <a:gs pos="2917">
                                    <a:schemeClr val="tx1"/>
                                  </a:gs>
                                  <a:gs pos="30000">
                                    <a:schemeClr val="tx1"/>
                                  </a:gs>
                                </a:gsLst>
                                <a:lin ang="5400000" scaled="0"/>
                              </a:gradFill>
                              <a:latin typeface="Cambria Math" panose="02040503050406030204" pitchFamily="18" charset="0"/>
                            </a:rPr>
                            <m:t>2</m:t>
                          </m:r>
                        </m:sup>
                      </m:sSup>
                      <m:r>
                        <a:rPr lang="fr-FR" sz="2400" b="0" i="1" dirty="0" smtClean="0">
                          <a:gradFill>
                            <a:gsLst>
                              <a:gs pos="2917">
                                <a:schemeClr val="tx1"/>
                              </a:gs>
                              <a:gs pos="30000">
                                <a:schemeClr val="tx1"/>
                              </a:gs>
                            </a:gsLst>
                            <a:lin ang="5400000" scaled="0"/>
                          </a:gradFill>
                          <a:latin typeface="Cambria Math" panose="02040503050406030204" pitchFamily="18" charset="0"/>
                        </a:rPr>
                        <m:t>+</m:t>
                      </m:r>
                      <m:r>
                        <a:rPr lang="fr-FR" sz="2400" b="0" i="1" dirty="0" smtClean="0">
                          <a:gradFill>
                            <a:gsLst>
                              <a:gs pos="2917">
                                <a:schemeClr val="tx1"/>
                              </a:gs>
                              <a:gs pos="30000">
                                <a:schemeClr val="tx1"/>
                              </a:gs>
                            </a:gsLst>
                            <a:lin ang="5400000" scaled="0"/>
                          </a:gradFill>
                          <a:latin typeface="Cambria Math" panose="02040503050406030204" pitchFamily="18" charset="0"/>
                        </a:rPr>
                        <m:t>𝑥</m:t>
                      </m:r>
                      <m:r>
                        <a:rPr lang="fr-FR" sz="2400" b="0" i="1" dirty="0" smtClean="0">
                          <a:gradFill>
                            <a:gsLst>
                              <a:gs pos="2917">
                                <a:schemeClr val="tx1"/>
                              </a:gs>
                              <a:gs pos="30000">
                                <a:schemeClr val="tx1"/>
                              </a:gs>
                            </a:gsLst>
                            <a:lin ang="5400000" scaled="0"/>
                          </a:gradFill>
                          <a:latin typeface="Cambria Math" panose="02040503050406030204" pitchFamily="18" charset="0"/>
                        </a:rPr>
                        <m:t>+1)</m:t>
                      </m:r>
                    </m:oMath>
                  </m:oMathPara>
                </a14:m>
                <a:endParaRPr lang="en-US" sz="2400" dirty="0">
                  <a:gradFill>
                    <a:gsLst>
                      <a:gs pos="2917">
                        <a:schemeClr val="tx1"/>
                      </a:gs>
                      <a:gs pos="30000">
                        <a:schemeClr val="tx1"/>
                      </a:gs>
                    </a:gsLst>
                    <a:lin ang="5400000" scaled="0"/>
                  </a:gradFill>
                </a:endParaRPr>
              </a:p>
            </p:txBody>
          </p:sp>
        </mc:Choice>
        <mc:Fallback xmlns="">
          <p:sp>
            <p:nvSpPr>
              <p:cNvPr id="4" name="TextBox 3">
                <a:extLst>
                  <a:ext uri="{FF2B5EF4-FFF2-40B4-BE49-F238E27FC236}">
                    <a16:creationId xmlns:a16="http://schemas.microsoft.com/office/drawing/2014/main" id="{7F0D468B-DF08-F84A-9AE9-C44DD52FB54A}"/>
                  </a:ext>
                </a:extLst>
              </p:cNvPr>
              <p:cNvSpPr txBox="1">
                <a:spLocks noRot="1" noChangeAspect="1" noMove="1" noResize="1" noEditPoints="1" noAdjustHandles="1" noChangeArrowheads="1" noChangeShapeType="1" noTextEdit="1"/>
              </p:cNvSpPr>
              <p:nvPr/>
            </p:nvSpPr>
            <p:spPr>
              <a:xfrm>
                <a:off x="139484" y="1487837"/>
                <a:ext cx="5114441" cy="1037207"/>
              </a:xfrm>
              <a:prstGeom prst="rect">
                <a:avLst/>
              </a:prstGeom>
              <a:blipFill>
                <a:blip r:embed="rId2"/>
                <a:stretch>
                  <a:fillRect/>
                </a:stretch>
              </a:blipFill>
              <a:ln w="12700">
                <a:solidFill>
                  <a:schemeClr val="bg2">
                    <a:lumMod val="50000"/>
                  </a:schemeClr>
                </a:solid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8F37B6CC-383A-0E4B-862E-A29117670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366" y="2696788"/>
            <a:ext cx="3356244" cy="3272338"/>
          </a:xfrm>
          <a:prstGeom prst="rect">
            <a:avLst/>
          </a:prstGeom>
          <a:ln w="12700">
            <a:solidFill>
              <a:schemeClr val="bg2">
                <a:lumMod val="50000"/>
              </a:schemeClr>
            </a:solidFill>
          </a:ln>
        </p:spPr>
      </p:pic>
      <p:pic>
        <p:nvPicPr>
          <p:cNvPr id="8" name="Picture 7">
            <a:extLst>
              <a:ext uri="{FF2B5EF4-FFF2-40B4-BE49-F238E27FC236}">
                <a16:creationId xmlns:a16="http://schemas.microsoft.com/office/drawing/2014/main" id="{FA776CFF-B715-7C4A-9268-C765F9341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2854" y="3189957"/>
            <a:ext cx="3619500" cy="2286000"/>
          </a:xfrm>
          <a:prstGeom prst="rect">
            <a:avLst/>
          </a:prstGeom>
        </p:spPr>
      </p:pic>
      <p:cxnSp>
        <p:nvCxnSpPr>
          <p:cNvPr id="10" name="Curved Connector 9">
            <a:extLst>
              <a:ext uri="{FF2B5EF4-FFF2-40B4-BE49-F238E27FC236}">
                <a16:creationId xmlns:a16="http://schemas.microsoft.com/office/drawing/2014/main" id="{E262BCC3-CB57-4445-916D-E0DD56BD0112}"/>
              </a:ext>
            </a:extLst>
          </p:cNvPr>
          <p:cNvCxnSpPr>
            <a:stCxn id="6" idx="1"/>
          </p:cNvCxnSpPr>
          <p:nvPr/>
        </p:nvCxnSpPr>
        <p:spPr>
          <a:xfrm rot="10800000">
            <a:off x="1673818" y="2525045"/>
            <a:ext cx="1328549" cy="1807913"/>
          </a:xfrm>
          <a:prstGeom prst="curvedConnector2">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24D57E4B-9A4A-DB4D-9114-691380743C9E}"/>
              </a:ext>
            </a:extLst>
          </p:cNvPr>
          <p:cNvCxnSpPr>
            <a:cxnSpLocks/>
            <a:endCxn id="6" idx="3"/>
          </p:cNvCxnSpPr>
          <p:nvPr/>
        </p:nvCxnSpPr>
        <p:spPr>
          <a:xfrm rot="10800000">
            <a:off x="6358611" y="4332958"/>
            <a:ext cx="1554247" cy="5"/>
          </a:xfrm>
          <a:prstGeom prst="curvedConnector3">
            <a:avLst>
              <a:gd name="adj1" fmla="val 50000"/>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8E4CFC-E6C1-2D43-B7F5-8C84987F7D5C}"/>
              </a:ext>
            </a:extLst>
          </p:cNvPr>
          <p:cNvSpPr txBox="1"/>
          <p:nvPr/>
        </p:nvSpPr>
        <p:spPr>
          <a:xfrm>
            <a:off x="711737" y="3705093"/>
            <a:ext cx="122501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refines</a:t>
            </a:r>
          </a:p>
        </p:txBody>
      </p:sp>
      <p:sp>
        <p:nvSpPr>
          <p:cNvPr id="15" name="TextBox 14">
            <a:extLst>
              <a:ext uri="{FF2B5EF4-FFF2-40B4-BE49-F238E27FC236}">
                <a16:creationId xmlns:a16="http://schemas.microsoft.com/office/drawing/2014/main" id="{BF4DA258-857D-B84E-88BB-C5817D2A1F4E}"/>
              </a:ext>
            </a:extLst>
          </p:cNvPr>
          <p:cNvSpPr txBox="1"/>
          <p:nvPr/>
        </p:nvSpPr>
        <p:spPr>
          <a:xfrm>
            <a:off x="6523224" y="4332957"/>
            <a:ext cx="122501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refines</a:t>
            </a:r>
          </a:p>
        </p:txBody>
      </p:sp>
      <p:sp>
        <p:nvSpPr>
          <p:cNvPr id="17" name="Title 16">
            <a:extLst>
              <a:ext uri="{FF2B5EF4-FFF2-40B4-BE49-F238E27FC236}">
                <a16:creationId xmlns:a16="http://schemas.microsoft.com/office/drawing/2014/main" id="{BFEAC9AA-EB2B-9845-9C47-226F3F0EBAC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7348520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 Logo">
            <a:extLst>
              <a:ext uri="{FF2B5EF4-FFF2-40B4-BE49-F238E27FC236}">
                <a16:creationId xmlns:a16="http://schemas.microsoft.com/office/drawing/2014/main" id="{1840AB7F-263D-AF44-8185-4742F9678F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551" y="615204"/>
            <a:ext cx="1505324" cy="1505324"/>
          </a:xfrm>
          <a:prstGeom prst="rect">
            <a:avLst/>
          </a:prstGeom>
          <a:ln w="28575" cap="sq">
            <a:noFill/>
            <a:miter lim="800000"/>
          </a:ln>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E6965F7-B0EF-DB43-858D-B19A3CB16B43}"/>
              </a:ext>
            </a:extLst>
          </p:cNvPr>
          <p:cNvSpPr txBox="1"/>
          <p:nvPr/>
        </p:nvSpPr>
        <p:spPr>
          <a:xfrm>
            <a:off x="2526222" y="615205"/>
            <a:ext cx="2975676" cy="646331"/>
          </a:xfrm>
          <a:prstGeom prst="rect">
            <a:avLst/>
          </a:prstGeom>
          <a:solidFill>
            <a:schemeClr val="accent4">
              <a:lumMod val="40000"/>
              <a:lumOff val="60000"/>
            </a:schemeClr>
          </a:solidFill>
          <a:ln w="25400">
            <a:solidFill>
              <a:schemeClr val="accent4">
                <a:lumMod val="50000"/>
              </a:schemeClr>
            </a:solidFill>
          </a:ln>
        </p:spPr>
        <p:txBody>
          <a:bodyPr wrap="square" rtlCol="0">
            <a:spAutoFit/>
          </a:bodyPr>
          <a:lstStyle/>
          <a:p>
            <a:r>
              <a:rPr lang="en-US" dirty="0"/>
              <a:t>Specification</a:t>
            </a:r>
            <a:br>
              <a:rPr lang="en-US" dirty="0"/>
            </a:br>
            <a:r>
              <a:rPr lang="en-US" i="1" dirty="0"/>
              <a:t>(“the mathematical truth”)</a:t>
            </a:r>
            <a:endParaRPr lang="en-US" dirty="0"/>
          </a:p>
        </p:txBody>
      </p:sp>
      <p:pic>
        <p:nvPicPr>
          <p:cNvPr id="10" name="Picture 9">
            <a:extLst>
              <a:ext uri="{FF2B5EF4-FFF2-40B4-BE49-F238E27FC236}">
                <a16:creationId xmlns:a16="http://schemas.microsoft.com/office/drawing/2014/main" id="{1CA6838C-4952-1D45-B1E8-565E4ECEB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465" y="0"/>
            <a:ext cx="6703077" cy="3683108"/>
          </a:xfrm>
          <a:prstGeom prst="rect">
            <a:avLst/>
          </a:prstGeom>
        </p:spPr>
      </p:pic>
      <p:sp>
        <p:nvSpPr>
          <p:cNvPr id="11" name="Right Arrow 10">
            <a:extLst>
              <a:ext uri="{FF2B5EF4-FFF2-40B4-BE49-F238E27FC236}">
                <a16:creationId xmlns:a16="http://schemas.microsoft.com/office/drawing/2014/main" id="{130C8CAA-74CF-A94D-A56E-12EDE5BB3167}"/>
              </a:ext>
            </a:extLst>
          </p:cNvPr>
          <p:cNvSpPr/>
          <p:nvPr/>
        </p:nvSpPr>
        <p:spPr>
          <a:xfrm>
            <a:off x="5689465" y="776787"/>
            <a:ext cx="2168176" cy="323166"/>
          </a:xfrm>
          <a:prstGeom prst="rightArrow">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lumMod val="50000"/>
                  </a:schemeClr>
                </a:solidFill>
              </a:rPr>
              <a:t>via </a:t>
            </a:r>
            <a:r>
              <a:rPr lang="en-US" sz="1400" dirty="0" err="1">
                <a:solidFill>
                  <a:schemeClr val="accent1">
                    <a:lumMod val="50000"/>
                  </a:schemeClr>
                </a:solidFill>
              </a:rPr>
              <a:t>ocaml</a:t>
            </a:r>
            <a:endParaRPr lang="en-US" sz="1400" dirty="0">
              <a:solidFill>
                <a:schemeClr val="accent1">
                  <a:lumMod val="50000"/>
                </a:schemeClr>
              </a:solidFill>
            </a:endParaRPr>
          </a:p>
        </p:txBody>
      </p:sp>
      <p:sp>
        <p:nvSpPr>
          <p:cNvPr id="12" name="TextBox 11">
            <a:extLst>
              <a:ext uri="{FF2B5EF4-FFF2-40B4-BE49-F238E27FC236}">
                <a16:creationId xmlns:a16="http://schemas.microsoft.com/office/drawing/2014/main" id="{96DAC0A6-92F2-9A49-82BB-75685A14FB20}"/>
              </a:ext>
            </a:extLst>
          </p:cNvPr>
          <p:cNvSpPr txBox="1"/>
          <p:nvPr/>
        </p:nvSpPr>
        <p:spPr>
          <a:xfrm>
            <a:off x="8180912" y="615204"/>
            <a:ext cx="2552457" cy="646331"/>
          </a:xfrm>
          <a:prstGeom prst="rect">
            <a:avLst/>
          </a:prstGeom>
          <a:solidFill>
            <a:schemeClr val="accent5">
              <a:lumMod val="20000"/>
              <a:lumOff val="80000"/>
            </a:schemeClr>
          </a:solidFill>
          <a:ln w="25400">
            <a:solidFill>
              <a:schemeClr val="accent5">
                <a:lumMod val="50000"/>
              </a:schemeClr>
            </a:solidFill>
          </a:ln>
        </p:spPr>
        <p:txBody>
          <a:bodyPr wrap="square" rtlCol="0">
            <a:spAutoFit/>
          </a:bodyPr>
          <a:lstStyle/>
          <a:p>
            <a:r>
              <a:rPr lang="en-US" dirty="0"/>
              <a:t>spec-</a:t>
            </a:r>
            <a:r>
              <a:rPr lang="en-US" dirty="0" err="1"/>
              <a:t>test.exe</a:t>
            </a:r>
            <a:br>
              <a:rPr lang="en-US" dirty="0"/>
            </a:br>
            <a:r>
              <a:rPr lang="en-US" dirty="0"/>
              <a:t>(“testable specification”)</a:t>
            </a:r>
          </a:p>
        </p:txBody>
      </p:sp>
      <p:pic>
        <p:nvPicPr>
          <p:cNvPr id="16" name="Graphic 15" descr="Checkmark">
            <a:extLst>
              <a:ext uri="{FF2B5EF4-FFF2-40B4-BE49-F238E27FC236}">
                <a16:creationId xmlns:a16="http://schemas.microsoft.com/office/drawing/2014/main" id="{37418226-7044-A645-ABCA-DC79316A10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98484" y="-137613"/>
            <a:ext cx="914400" cy="914400"/>
          </a:xfrm>
          <a:prstGeom prst="rect">
            <a:avLst/>
          </a:prstGeom>
        </p:spPr>
      </p:pic>
      <p:sp>
        <p:nvSpPr>
          <p:cNvPr id="17" name="TextBox 16">
            <a:extLst>
              <a:ext uri="{FF2B5EF4-FFF2-40B4-BE49-F238E27FC236}">
                <a16:creationId xmlns:a16="http://schemas.microsoft.com/office/drawing/2014/main" id="{15568AEF-B6E8-CA40-8577-F7BAEE477A0B}"/>
              </a:ext>
            </a:extLst>
          </p:cNvPr>
          <p:cNvSpPr txBox="1"/>
          <p:nvPr/>
        </p:nvSpPr>
        <p:spPr>
          <a:xfrm>
            <a:off x="2526221" y="1841554"/>
            <a:ext cx="2975677" cy="646331"/>
          </a:xfrm>
          <a:prstGeom prst="rect">
            <a:avLst/>
          </a:prstGeom>
          <a:solidFill>
            <a:schemeClr val="accent4">
              <a:lumMod val="40000"/>
              <a:lumOff val="60000"/>
            </a:schemeClr>
          </a:solidFill>
          <a:ln w="25400">
            <a:solidFill>
              <a:schemeClr val="accent4">
                <a:lumMod val="50000"/>
              </a:schemeClr>
            </a:solidFill>
          </a:ln>
        </p:spPr>
        <p:txBody>
          <a:bodyPr wrap="square" rtlCol="0">
            <a:spAutoFit/>
          </a:bodyPr>
          <a:lstStyle/>
          <a:p>
            <a:r>
              <a:rPr lang="en-US" dirty="0"/>
              <a:t>Pseudo-code</a:t>
            </a:r>
            <a:br>
              <a:rPr lang="en-US" dirty="0"/>
            </a:br>
            <a:r>
              <a:rPr lang="en-US" i="1" dirty="0"/>
              <a:t>(“implementation blueprint”)</a:t>
            </a:r>
            <a:endParaRPr lang="en-US" dirty="0"/>
          </a:p>
        </p:txBody>
      </p:sp>
      <p:sp>
        <p:nvSpPr>
          <p:cNvPr id="18" name="Right Arrow 17">
            <a:extLst>
              <a:ext uri="{FF2B5EF4-FFF2-40B4-BE49-F238E27FC236}">
                <a16:creationId xmlns:a16="http://schemas.microsoft.com/office/drawing/2014/main" id="{E2BF739F-1AD3-174B-9C8A-7EFD0BF4381B}"/>
              </a:ext>
            </a:extLst>
          </p:cNvPr>
          <p:cNvSpPr/>
          <p:nvPr/>
        </p:nvSpPr>
        <p:spPr>
          <a:xfrm rot="5400000" flipH="1">
            <a:off x="3721622" y="1446615"/>
            <a:ext cx="582819" cy="207059"/>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C6E8AC8-E35D-5A4E-9009-DDE37A336A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9788" y="0"/>
            <a:ext cx="7127602" cy="6858000"/>
          </a:xfrm>
          <a:prstGeom prst="rect">
            <a:avLst/>
          </a:prstGeom>
        </p:spPr>
      </p:pic>
      <p:sp>
        <p:nvSpPr>
          <p:cNvPr id="21" name="TextBox 20">
            <a:extLst>
              <a:ext uri="{FF2B5EF4-FFF2-40B4-BE49-F238E27FC236}">
                <a16:creationId xmlns:a16="http://schemas.microsoft.com/office/drawing/2014/main" id="{9B4161F6-DDE7-3E40-AEEF-91D2287E7F2D}"/>
              </a:ext>
            </a:extLst>
          </p:cNvPr>
          <p:cNvSpPr txBox="1"/>
          <p:nvPr/>
        </p:nvSpPr>
        <p:spPr>
          <a:xfrm>
            <a:off x="4083253" y="1366879"/>
            <a:ext cx="689612" cy="369332"/>
          </a:xfrm>
          <a:prstGeom prst="rect">
            <a:avLst/>
          </a:prstGeom>
          <a:noFill/>
        </p:spPr>
        <p:txBody>
          <a:bodyPr wrap="none" rtlCol="0">
            <a:spAutoFit/>
          </a:bodyPr>
          <a:lstStyle/>
          <a:p>
            <a:r>
              <a:rPr lang="en-US" i="1" dirty="0"/>
              <a:t>proof</a:t>
            </a:r>
          </a:p>
        </p:txBody>
      </p:sp>
      <p:pic>
        <p:nvPicPr>
          <p:cNvPr id="22" name="Picture 21">
            <a:extLst>
              <a:ext uri="{FF2B5EF4-FFF2-40B4-BE49-F238E27FC236}">
                <a16:creationId xmlns:a16="http://schemas.microsoft.com/office/drawing/2014/main" id="{E0A1741A-E8AF-844F-BAD3-C5D94167D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4530" y="104600"/>
            <a:ext cx="747166" cy="429973"/>
          </a:xfrm>
          <a:prstGeom prst="rect">
            <a:avLst/>
          </a:prstGeom>
          <a:ln w="28575" cap="sq">
            <a:solidFill>
              <a:srgbClr val="000000"/>
            </a:solidFill>
            <a:miter lim="800000"/>
          </a:ln>
          <a:effectLst>
            <a:outerShdw blurRad="57150" dist="50800" dir="2700000" algn="tl" rotWithShape="0">
              <a:srgbClr val="000000">
                <a:alpha val="40000"/>
              </a:srgbClr>
            </a:outerShdw>
          </a:effectLst>
        </p:spPr>
      </p:pic>
      <p:cxnSp>
        <p:nvCxnSpPr>
          <p:cNvPr id="24" name="Straight Arrow Connector 23">
            <a:extLst>
              <a:ext uri="{FF2B5EF4-FFF2-40B4-BE49-F238E27FC236}">
                <a16:creationId xmlns:a16="http://schemas.microsoft.com/office/drawing/2014/main" id="{AD093C1E-2D00-F246-AF90-CA48063DE2F1}"/>
              </a:ext>
            </a:extLst>
          </p:cNvPr>
          <p:cNvCxnSpPr>
            <a:cxnSpLocks/>
          </p:cNvCxnSpPr>
          <p:nvPr/>
        </p:nvCxnSpPr>
        <p:spPr>
          <a:xfrm flipH="1">
            <a:off x="1270862" y="615204"/>
            <a:ext cx="273668" cy="323165"/>
          </a:xfrm>
          <a:prstGeom prst="straightConnector1">
            <a:avLst/>
          </a:prstGeom>
          <a:ln w="25400">
            <a:solidFill>
              <a:schemeClr val="tx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908E3D5-6B43-AF4C-BF96-C514F17D1F9D}"/>
              </a:ext>
            </a:extLst>
          </p:cNvPr>
          <p:cNvSpPr txBox="1"/>
          <p:nvPr/>
        </p:nvSpPr>
        <p:spPr>
          <a:xfrm>
            <a:off x="2152528" y="3213419"/>
            <a:ext cx="1865097" cy="646331"/>
          </a:xfrm>
          <a:prstGeom prst="rect">
            <a:avLst/>
          </a:prstGeom>
          <a:solidFill>
            <a:schemeClr val="accent6">
              <a:lumMod val="40000"/>
              <a:lumOff val="60000"/>
            </a:schemeClr>
          </a:solidFill>
          <a:ln w="25400">
            <a:solidFill>
              <a:schemeClr val="accent6">
                <a:lumMod val="50000"/>
              </a:schemeClr>
            </a:solidFill>
          </a:ln>
        </p:spPr>
        <p:txBody>
          <a:bodyPr wrap="square" rtlCol="0">
            <a:spAutoFit/>
          </a:bodyPr>
          <a:lstStyle/>
          <a:p>
            <a:r>
              <a:rPr lang="en-US" dirty="0"/>
              <a:t>Vale/F*</a:t>
            </a:r>
            <a:br>
              <a:rPr lang="en-US" dirty="0"/>
            </a:br>
            <a:r>
              <a:rPr lang="en-US" dirty="0"/>
              <a:t>(“assembly-like”)</a:t>
            </a:r>
          </a:p>
        </p:txBody>
      </p:sp>
      <p:sp>
        <p:nvSpPr>
          <p:cNvPr id="28" name="TextBox 27">
            <a:extLst>
              <a:ext uri="{FF2B5EF4-FFF2-40B4-BE49-F238E27FC236}">
                <a16:creationId xmlns:a16="http://schemas.microsoft.com/office/drawing/2014/main" id="{A0D6BDB6-5C27-0B4D-B0EB-1F5FF40E6448}"/>
              </a:ext>
            </a:extLst>
          </p:cNvPr>
          <p:cNvSpPr txBox="1"/>
          <p:nvPr/>
        </p:nvSpPr>
        <p:spPr>
          <a:xfrm>
            <a:off x="2386363" y="2664585"/>
            <a:ext cx="689612" cy="369332"/>
          </a:xfrm>
          <a:prstGeom prst="rect">
            <a:avLst/>
          </a:prstGeom>
          <a:noFill/>
        </p:spPr>
        <p:txBody>
          <a:bodyPr wrap="none" rtlCol="0">
            <a:spAutoFit/>
          </a:bodyPr>
          <a:lstStyle/>
          <a:p>
            <a:r>
              <a:rPr lang="en-US" i="1" dirty="0"/>
              <a:t>proof</a:t>
            </a:r>
          </a:p>
        </p:txBody>
      </p:sp>
      <p:cxnSp>
        <p:nvCxnSpPr>
          <p:cNvPr id="30" name="Straight Arrow Connector 29">
            <a:extLst>
              <a:ext uri="{FF2B5EF4-FFF2-40B4-BE49-F238E27FC236}">
                <a16:creationId xmlns:a16="http://schemas.microsoft.com/office/drawing/2014/main" id="{DA9EC746-C015-0143-8342-24EACFE57DED}"/>
              </a:ext>
            </a:extLst>
          </p:cNvPr>
          <p:cNvCxnSpPr>
            <a:cxnSpLocks/>
            <a:stCxn id="26" idx="0"/>
          </p:cNvCxnSpPr>
          <p:nvPr/>
        </p:nvCxnSpPr>
        <p:spPr>
          <a:xfrm flipV="1">
            <a:off x="3085077" y="2485084"/>
            <a:ext cx="315657" cy="728335"/>
          </a:xfrm>
          <a:prstGeom prst="straightConnector1">
            <a:avLst/>
          </a:prstGeom>
          <a:ln w="666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23F34B9-0C32-1647-A164-B72F564161C6}"/>
              </a:ext>
            </a:extLst>
          </p:cNvPr>
          <p:cNvSpPr txBox="1"/>
          <p:nvPr/>
        </p:nvSpPr>
        <p:spPr>
          <a:xfrm>
            <a:off x="224551" y="3244196"/>
            <a:ext cx="926023" cy="584775"/>
          </a:xfrm>
          <a:prstGeom prst="rect">
            <a:avLst/>
          </a:prstGeom>
          <a:noFill/>
        </p:spPr>
        <p:txBody>
          <a:bodyPr wrap="none" rtlCol="0">
            <a:spAutoFit/>
          </a:bodyPr>
          <a:lstStyle/>
          <a:p>
            <a:r>
              <a:rPr lang="en-US" sz="3200" b="1" i="1" dirty="0"/>
              <a:t>Vale</a:t>
            </a:r>
          </a:p>
        </p:txBody>
      </p:sp>
      <p:pic>
        <p:nvPicPr>
          <p:cNvPr id="35" name="Picture 34">
            <a:extLst>
              <a:ext uri="{FF2B5EF4-FFF2-40B4-BE49-F238E27FC236}">
                <a16:creationId xmlns:a16="http://schemas.microsoft.com/office/drawing/2014/main" id="{E47306C4-3CC1-5A45-A16C-F7E88DA7C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6586" y="32464"/>
            <a:ext cx="6242971" cy="6858000"/>
          </a:xfrm>
          <a:prstGeom prst="rect">
            <a:avLst/>
          </a:prstGeom>
        </p:spPr>
      </p:pic>
      <p:cxnSp>
        <p:nvCxnSpPr>
          <p:cNvPr id="37" name="Straight Arrow Connector 36">
            <a:extLst>
              <a:ext uri="{FF2B5EF4-FFF2-40B4-BE49-F238E27FC236}">
                <a16:creationId xmlns:a16="http://schemas.microsoft.com/office/drawing/2014/main" id="{209FD314-BFF7-D646-A2EC-2C8A55070688}"/>
              </a:ext>
            </a:extLst>
          </p:cNvPr>
          <p:cNvCxnSpPr>
            <a:stCxn id="33" idx="3"/>
            <a:endCxn id="26" idx="1"/>
          </p:cNvCxnSpPr>
          <p:nvPr/>
        </p:nvCxnSpPr>
        <p:spPr>
          <a:xfrm>
            <a:off x="1150574" y="3536584"/>
            <a:ext cx="1001954" cy="1"/>
          </a:xfrm>
          <a:prstGeom prst="straightConnector1">
            <a:avLst/>
          </a:prstGeom>
          <a:ln w="5080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51ABF60-2616-F74C-A571-62EACAB75250}"/>
              </a:ext>
            </a:extLst>
          </p:cNvPr>
          <p:cNvSpPr txBox="1"/>
          <p:nvPr/>
        </p:nvSpPr>
        <p:spPr>
          <a:xfrm>
            <a:off x="4604102" y="3200465"/>
            <a:ext cx="1865097" cy="646331"/>
          </a:xfrm>
          <a:prstGeom prst="rect">
            <a:avLst/>
          </a:prstGeom>
          <a:solidFill>
            <a:schemeClr val="accent6">
              <a:lumMod val="40000"/>
              <a:lumOff val="60000"/>
            </a:schemeClr>
          </a:solidFill>
          <a:ln w="25400">
            <a:solidFill>
              <a:schemeClr val="accent6">
                <a:lumMod val="50000"/>
              </a:schemeClr>
            </a:solidFill>
          </a:ln>
        </p:spPr>
        <p:txBody>
          <a:bodyPr wrap="square" rtlCol="0">
            <a:spAutoFit/>
          </a:bodyPr>
          <a:lstStyle/>
          <a:p>
            <a:r>
              <a:rPr lang="en-US" dirty="0"/>
              <a:t>Low*</a:t>
            </a:r>
            <a:br>
              <a:rPr lang="en-US" dirty="0"/>
            </a:br>
            <a:r>
              <a:rPr lang="en-US" dirty="0"/>
              <a:t>(“C-like”)</a:t>
            </a:r>
          </a:p>
        </p:txBody>
      </p:sp>
      <p:sp>
        <p:nvSpPr>
          <p:cNvPr id="41" name="TextBox 40">
            <a:extLst>
              <a:ext uri="{FF2B5EF4-FFF2-40B4-BE49-F238E27FC236}">
                <a16:creationId xmlns:a16="http://schemas.microsoft.com/office/drawing/2014/main" id="{B27AD59C-B284-4344-88E4-786015A4FF0E}"/>
              </a:ext>
            </a:extLst>
          </p:cNvPr>
          <p:cNvSpPr txBox="1"/>
          <p:nvPr/>
        </p:nvSpPr>
        <p:spPr>
          <a:xfrm>
            <a:off x="5374075" y="2625498"/>
            <a:ext cx="689612" cy="369332"/>
          </a:xfrm>
          <a:prstGeom prst="rect">
            <a:avLst/>
          </a:prstGeom>
          <a:noFill/>
        </p:spPr>
        <p:txBody>
          <a:bodyPr wrap="none" rtlCol="0">
            <a:spAutoFit/>
          </a:bodyPr>
          <a:lstStyle/>
          <a:p>
            <a:r>
              <a:rPr lang="en-US" i="1" dirty="0"/>
              <a:t>proof</a:t>
            </a:r>
          </a:p>
        </p:txBody>
      </p:sp>
      <p:cxnSp>
        <p:nvCxnSpPr>
          <p:cNvPr id="42" name="Straight Arrow Connector 41">
            <a:extLst>
              <a:ext uri="{FF2B5EF4-FFF2-40B4-BE49-F238E27FC236}">
                <a16:creationId xmlns:a16="http://schemas.microsoft.com/office/drawing/2014/main" id="{C9D9C7AC-1AC8-4642-AC6F-B843DAAAE13A}"/>
              </a:ext>
            </a:extLst>
          </p:cNvPr>
          <p:cNvCxnSpPr>
            <a:cxnSpLocks/>
            <a:stCxn id="40" idx="0"/>
          </p:cNvCxnSpPr>
          <p:nvPr/>
        </p:nvCxnSpPr>
        <p:spPr>
          <a:xfrm flipH="1" flipV="1">
            <a:off x="4955023" y="2485084"/>
            <a:ext cx="581628" cy="715381"/>
          </a:xfrm>
          <a:prstGeom prst="straightConnector1">
            <a:avLst/>
          </a:prstGeom>
          <a:ln w="666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139F7CAC-6253-644E-B511-4F7057DB46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9437" y="32464"/>
            <a:ext cx="4925723" cy="6858000"/>
          </a:xfrm>
          <a:prstGeom prst="rect">
            <a:avLst/>
          </a:prstGeom>
        </p:spPr>
      </p:pic>
      <p:sp>
        <p:nvSpPr>
          <p:cNvPr id="46" name="TextBox 45">
            <a:extLst>
              <a:ext uri="{FF2B5EF4-FFF2-40B4-BE49-F238E27FC236}">
                <a16:creationId xmlns:a16="http://schemas.microsoft.com/office/drawing/2014/main" id="{5F27BCF6-D7F7-DF45-8D50-17F10C8F4422}"/>
              </a:ext>
            </a:extLst>
          </p:cNvPr>
          <p:cNvSpPr txBox="1"/>
          <p:nvPr/>
        </p:nvSpPr>
        <p:spPr>
          <a:xfrm>
            <a:off x="2143426" y="4560083"/>
            <a:ext cx="1865097" cy="369332"/>
          </a:xfrm>
          <a:prstGeom prst="rect">
            <a:avLst/>
          </a:prstGeom>
          <a:solidFill>
            <a:schemeClr val="accent5">
              <a:lumMod val="20000"/>
              <a:lumOff val="80000"/>
            </a:schemeClr>
          </a:solidFill>
          <a:ln w="25400">
            <a:solidFill>
              <a:schemeClr val="accent5">
                <a:lumMod val="50000"/>
              </a:schemeClr>
            </a:solidFill>
          </a:ln>
        </p:spPr>
        <p:txBody>
          <a:bodyPr wrap="square" rtlCol="0">
            <a:spAutoFit/>
          </a:bodyPr>
          <a:lstStyle/>
          <a:p>
            <a:r>
              <a:rPr lang="en-US" dirty="0"/>
              <a:t>Assembly (.</a:t>
            </a:r>
            <a:r>
              <a:rPr lang="en-US" dirty="0" err="1"/>
              <a:t>asm</a:t>
            </a:r>
            <a:r>
              <a:rPr lang="en-US" dirty="0"/>
              <a:t>)</a:t>
            </a:r>
          </a:p>
        </p:txBody>
      </p:sp>
      <p:cxnSp>
        <p:nvCxnSpPr>
          <p:cNvPr id="47" name="Straight Arrow Connector 46">
            <a:extLst>
              <a:ext uri="{FF2B5EF4-FFF2-40B4-BE49-F238E27FC236}">
                <a16:creationId xmlns:a16="http://schemas.microsoft.com/office/drawing/2014/main" id="{AD9A0E78-4956-9246-8BBA-CD17526F51FE}"/>
              </a:ext>
            </a:extLst>
          </p:cNvPr>
          <p:cNvCxnSpPr>
            <a:cxnSpLocks/>
          </p:cNvCxnSpPr>
          <p:nvPr/>
        </p:nvCxnSpPr>
        <p:spPr>
          <a:xfrm rot="10800000" flipV="1">
            <a:off x="3075975" y="3859750"/>
            <a:ext cx="9102" cy="700333"/>
          </a:xfrm>
          <a:prstGeom prst="straightConnector1">
            <a:avLst/>
          </a:prstGeom>
          <a:ln w="666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D25F322-E88A-9746-B41E-0529F5B8D4BA}"/>
              </a:ext>
            </a:extLst>
          </p:cNvPr>
          <p:cNvSpPr txBox="1"/>
          <p:nvPr/>
        </p:nvSpPr>
        <p:spPr>
          <a:xfrm>
            <a:off x="4617709" y="4560083"/>
            <a:ext cx="1865097" cy="369332"/>
          </a:xfrm>
          <a:prstGeom prst="rect">
            <a:avLst/>
          </a:prstGeom>
          <a:solidFill>
            <a:schemeClr val="accent5">
              <a:lumMod val="20000"/>
              <a:lumOff val="80000"/>
            </a:schemeClr>
          </a:solidFill>
          <a:ln w="25400">
            <a:solidFill>
              <a:schemeClr val="accent5">
                <a:lumMod val="50000"/>
              </a:schemeClr>
            </a:solidFill>
          </a:ln>
        </p:spPr>
        <p:txBody>
          <a:bodyPr wrap="square" rtlCol="0">
            <a:spAutoFit/>
          </a:bodyPr>
          <a:lstStyle/>
          <a:p>
            <a:r>
              <a:rPr lang="en-US" dirty="0"/>
              <a:t>C code (.c, .h)</a:t>
            </a:r>
          </a:p>
        </p:txBody>
      </p:sp>
      <p:cxnSp>
        <p:nvCxnSpPr>
          <p:cNvPr id="50" name="Straight Arrow Connector 49">
            <a:extLst>
              <a:ext uri="{FF2B5EF4-FFF2-40B4-BE49-F238E27FC236}">
                <a16:creationId xmlns:a16="http://schemas.microsoft.com/office/drawing/2014/main" id="{58716350-E005-2649-A453-70C6AD538144}"/>
              </a:ext>
            </a:extLst>
          </p:cNvPr>
          <p:cNvCxnSpPr>
            <a:cxnSpLocks/>
          </p:cNvCxnSpPr>
          <p:nvPr/>
        </p:nvCxnSpPr>
        <p:spPr>
          <a:xfrm rot="10800000" flipV="1">
            <a:off x="5550258" y="3859750"/>
            <a:ext cx="9102" cy="700333"/>
          </a:xfrm>
          <a:prstGeom prst="straightConnector1">
            <a:avLst/>
          </a:prstGeom>
          <a:ln w="666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0AC843A-8BCA-9C4D-8A18-02E6A7374DD8}"/>
              </a:ext>
            </a:extLst>
          </p:cNvPr>
          <p:cNvSpPr txBox="1"/>
          <p:nvPr/>
        </p:nvSpPr>
        <p:spPr>
          <a:xfrm>
            <a:off x="2123763" y="3886751"/>
            <a:ext cx="902811" cy="646331"/>
          </a:xfrm>
          <a:prstGeom prst="rect">
            <a:avLst/>
          </a:prstGeom>
          <a:noFill/>
        </p:spPr>
        <p:txBody>
          <a:bodyPr wrap="none" rtlCol="0">
            <a:spAutoFit/>
          </a:bodyPr>
          <a:lstStyle/>
          <a:p>
            <a:r>
              <a:rPr lang="en-US" dirty="0"/>
              <a:t>via Vale</a:t>
            </a:r>
            <a:br>
              <a:rPr lang="en-US" dirty="0"/>
            </a:br>
            <a:r>
              <a:rPr lang="en-US" dirty="0"/>
              <a:t>printer</a:t>
            </a:r>
          </a:p>
        </p:txBody>
      </p:sp>
      <p:sp>
        <p:nvSpPr>
          <p:cNvPr id="52" name="TextBox 51">
            <a:extLst>
              <a:ext uri="{FF2B5EF4-FFF2-40B4-BE49-F238E27FC236}">
                <a16:creationId xmlns:a16="http://schemas.microsoft.com/office/drawing/2014/main" id="{0FFBAB77-2F70-C843-A43F-AEE6C6298DEA}"/>
              </a:ext>
            </a:extLst>
          </p:cNvPr>
          <p:cNvSpPr txBox="1"/>
          <p:nvPr/>
        </p:nvSpPr>
        <p:spPr>
          <a:xfrm>
            <a:off x="5626586" y="3897520"/>
            <a:ext cx="1284134" cy="646331"/>
          </a:xfrm>
          <a:prstGeom prst="rect">
            <a:avLst/>
          </a:prstGeom>
          <a:noFill/>
        </p:spPr>
        <p:txBody>
          <a:bodyPr wrap="none" rtlCol="0">
            <a:spAutoFit/>
          </a:bodyPr>
          <a:lstStyle/>
          <a:p>
            <a:r>
              <a:rPr lang="en-US" dirty="0"/>
              <a:t>via </a:t>
            </a:r>
            <a:r>
              <a:rPr lang="en-US" dirty="0" err="1"/>
              <a:t>KreMLin</a:t>
            </a:r>
            <a:br>
              <a:rPr lang="en-US" dirty="0"/>
            </a:br>
            <a:r>
              <a:rPr lang="en-US" dirty="0"/>
              <a:t>compiler</a:t>
            </a:r>
          </a:p>
        </p:txBody>
      </p:sp>
      <p:pic>
        <p:nvPicPr>
          <p:cNvPr id="54" name="Picture 53">
            <a:extLst>
              <a:ext uri="{FF2B5EF4-FFF2-40B4-BE49-F238E27FC236}">
                <a16:creationId xmlns:a16="http://schemas.microsoft.com/office/drawing/2014/main" id="{E5CEF285-DE69-CC45-A8E3-40E16E1B45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1551" y="1132417"/>
            <a:ext cx="5143116" cy="3476679"/>
          </a:xfrm>
          <a:prstGeom prst="rect">
            <a:avLst/>
          </a:prstGeom>
        </p:spPr>
      </p:pic>
      <p:pic>
        <p:nvPicPr>
          <p:cNvPr id="56" name="Picture 55">
            <a:extLst>
              <a:ext uri="{FF2B5EF4-FFF2-40B4-BE49-F238E27FC236}">
                <a16:creationId xmlns:a16="http://schemas.microsoft.com/office/drawing/2014/main" id="{9F18FC10-7C74-4F4B-85EB-2C4EB52DDE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0335" y="3946647"/>
            <a:ext cx="5154468" cy="3158229"/>
          </a:xfrm>
          <a:prstGeom prst="rect">
            <a:avLst/>
          </a:prstGeom>
        </p:spPr>
      </p:pic>
    </p:spTree>
    <p:extLst>
      <p:ext uri="{BB962C8B-B14F-4D97-AF65-F5344CB8AC3E}">
        <p14:creationId xmlns:p14="http://schemas.microsoft.com/office/powerpoint/2010/main" val="3385254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18" grpId="0" animBg="1"/>
      <p:bldP spid="21" grpId="0"/>
      <p:bldP spid="26" grpId="0" animBg="1"/>
      <p:bldP spid="28" grpId="0"/>
      <p:bldP spid="33" grpId="0"/>
      <p:bldP spid="40" grpId="0" animBg="1"/>
      <p:bldP spid="41" grpId="0"/>
      <p:bldP spid="46" grpId="0" animBg="1"/>
      <p:bldP spid="49" grpId="0" animBg="1"/>
      <p:bldP spid="51" grpId="0"/>
      <p:bldP spid="5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32A2E-A8A6-DA4E-B81B-A00D8D51B24F}"/>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4800" kern="1200" dirty="0">
                <a:solidFill>
                  <a:schemeClr val="bg1"/>
                </a:solidFill>
                <a:latin typeface="+mj-lt"/>
                <a:ea typeface="+mj-ea"/>
                <a:cs typeface="+mj-cs"/>
              </a:rPr>
              <a:t>What is verified?</a:t>
            </a:r>
          </a:p>
        </p:txBody>
      </p:sp>
      <p:cxnSp>
        <p:nvCxnSpPr>
          <p:cNvPr id="9" name="Straight Connector 8">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226742"/>
      </p:ext>
    </p:extLst>
  </p:cSld>
  <p:clrMapOvr>
    <a:overrideClrMapping bg1="lt1" tx1="dk1" bg2="lt2" tx2="dk2" accent1="accent1" accent2="accent2" accent3="accent3" accent4="accent4" accent5="accent5" accent6="accent6" hlink="hlink" folHlink="folHlink"/>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EBB9E1-47D2-43BC-8DBF-5653E5D50E50}"/>
              </a:ext>
            </a:extLst>
          </p:cNvPr>
          <p:cNvSpPr>
            <a:spLocks noGrp="1"/>
          </p:cNvSpPr>
          <p:nvPr>
            <p:ph type="body" sz="quarter" idx="10"/>
          </p:nvPr>
        </p:nvSpPr>
        <p:spPr>
          <a:xfrm>
            <a:off x="123987" y="1189177"/>
            <a:ext cx="12068014" cy="4002121"/>
          </a:xfrm>
        </p:spPr>
        <p:txBody>
          <a:bodyPr/>
          <a:lstStyle/>
          <a:p>
            <a:pPr marL="0" indent="0">
              <a:buNone/>
            </a:pPr>
            <a:r>
              <a:rPr lang="en-US" dirty="0"/>
              <a:t>Safety</a:t>
            </a:r>
          </a:p>
          <a:p>
            <a:pPr marL="336145" lvl="1" indent="0">
              <a:buNone/>
            </a:pPr>
            <a:r>
              <a:rPr lang="en-US" sz="2000" dirty="0"/>
              <a:t>Memory- and type-safety.  Mitigates buffer overruns, dangling pointers, code injections. No undefined behavior.</a:t>
            </a:r>
          </a:p>
          <a:p>
            <a:pPr marL="0" indent="0">
              <a:buNone/>
            </a:pPr>
            <a:r>
              <a:rPr lang="en-US" dirty="0"/>
              <a:t>Functional correctness</a:t>
            </a:r>
          </a:p>
          <a:p>
            <a:pPr marL="336145" lvl="1" indent="0">
              <a:buNone/>
            </a:pPr>
            <a:r>
              <a:rPr lang="en-US" sz="2000" dirty="0"/>
              <a:t>Our fast implementations behave precisely as our simpler specifications.</a:t>
            </a:r>
          </a:p>
          <a:p>
            <a:pPr marL="0" indent="0">
              <a:buNone/>
            </a:pPr>
            <a:r>
              <a:rPr lang="en-US" dirty="0"/>
              <a:t>Secrecy</a:t>
            </a:r>
          </a:p>
          <a:p>
            <a:pPr marL="336145" lvl="1" indent="0">
              <a:buNone/>
            </a:pPr>
            <a:r>
              <a:rPr lang="en-US" sz="2000" dirty="0"/>
              <a:t>Access to secrets, including crypto keys and private app data is restricted according to design.</a:t>
            </a:r>
          </a:p>
          <a:p>
            <a:pPr marL="336145" lvl="1" indent="0">
              <a:buNone/>
            </a:pPr>
            <a:endParaRPr lang="en-US" dirty="0"/>
          </a:p>
          <a:p>
            <a:pPr marL="99599" indent="0">
              <a:buNone/>
            </a:pPr>
            <a:r>
              <a:rPr lang="en-US" sz="2400" dirty="0">
                <a:gradFill>
                  <a:gsLst>
                    <a:gs pos="1250">
                      <a:schemeClr val="tx1"/>
                    </a:gs>
                    <a:gs pos="100000">
                      <a:schemeClr val="tx1"/>
                    </a:gs>
                  </a:gsLst>
                  <a:lin ang="5400000" scaled="0"/>
                </a:gradFill>
                <a:latin typeface="+mn-lt"/>
              </a:rPr>
              <a:t>Our specifications and implementations are written together, in one language (F*)</a:t>
            </a:r>
            <a:br>
              <a:rPr lang="en-US" sz="2400" dirty="0">
                <a:gradFill>
                  <a:gsLst>
                    <a:gs pos="1250">
                      <a:schemeClr val="tx1"/>
                    </a:gs>
                    <a:gs pos="100000">
                      <a:schemeClr val="tx1"/>
                    </a:gs>
                  </a:gsLst>
                  <a:lin ang="5400000" scaled="0"/>
                </a:gradFill>
                <a:latin typeface="+mn-lt"/>
              </a:rPr>
            </a:br>
            <a:r>
              <a:rPr lang="en-US" sz="2400" dirty="0">
                <a:gradFill>
                  <a:gsLst>
                    <a:gs pos="1250">
                      <a:schemeClr val="tx1"/>
                    </a:gs>
                    <a:gs pos="100000">
                      <a:schemeClr val="tx1"/>
                    </a:gs>
                  </a:gsLst>
                  <a:lin ang="5400000" scaled="0"/>
                </a:gradFill>
                <a:latin typeface="+mn-lt"/>
              </a:rPr>
              <a:t>Drift between spec and implementation cannot happen.</a:t>
            </a:r>
          </a:p>
        </p:txBody>
      </p:sp>
      <p:sp>
        <p:nvSpPr>
          <p:cNvPr id="3" name="Title 2">
            <a:extLst>
              <a:ext uri="{FF2B5EF4-FFF2-40B4-BE49-F238E27FC236}">
                <a16:creationId xmlns:a16="http://schemas.microsoft.com/office/drawing/2014/main" id="{F1636557-E570-4EC2-B5D9-E821C685E589}"/>
              </a:ext>
            </a:extLst>
          </p:cNvPr>
          <p:cNvSpPr>
            <a:spLocks noGrp="1"/>
          </p:cNvSpPr>
          <p:nvPr>
            <p:ph type="title"/>
          </p:nvPr>
        </p:nvSpPr>
        <p:spPr>
          <a:xfrm>
            <a:off x="269238" y="0"/>
            <a:ext cx="10515600" cy="1325563"/>
          </a:xfrm>
        </p:spPr>
        <p:txBody>
          <a:bodyPr/>
          <a:lstStyle/>
          <a:p>
            <a:r>
              <a:rPr lang="en-US" dirty="0"/>
              <a:t>What do we verify?</a:t>
            </a:r>
          </a:p>
        </p:txBody>
      </p:sp>
      <p:sp>
        <p:nvSpPr>
          <p:cNvPr id="4" name="TextBox 3">
            <a:extLst>
              <a:ext uri="{FF2B5EF4-FFF2-40B4-BE49-F238E27FC236}">
                <a16:creationId xmlns:a16="http://schemas.microsoft.com/office/drawing/2014/main" id="{BC7882DE-56AE-764D-87DA-5347C4E89F66}"/>
              </a:ext>
            </a:extLst>
          </p:cNvPr>
          <p:cNvSpPr txBox="1"/>
          <p:nvPr/>
        </p:nvSpPr>
        <p:spPr>
          <a:xfrm>
            <a:off x="393224" y="5052447"/>
            <a:ext cx="8859264" cy="1631216"/>
          </a:xfrm>
          <a:prstGeom prst="rect">
            <a:avLst/>
          </a:prstGeom>
          <a:noFill/>
        </p:spPr>
        <p:txBody>
          <a:bodyPr wrap="square" rtlCol="0">
            <a:spAutoFit/>
          </a:bodyPr>
          <a:lstStyle/>
          <a:p>
            <a:r>
              <a:rPr lang="en-US" sz="2000" dirty="0"/>
              <a:t>Each application can do custom proofs beyond functional correctness and safety:</a:t>
            </a:r>
          </a:p>
          <a:p>
            <a:pPr marL="285750" indent="-285750">
              <a:buFontTx/>
              <a:buChar char="-"/>
            </a:pPr>
            <a:r>
              <a:rPr lang="en-US" sz="2000" dirty="0"/>
              <a:t>non malleability (parsers)</a:t>
            </a:r>
          </a:p>
          <a:p>
            <a:pPr marL="285750" indent="-285750">
              <a:buFontTx/>
              <a:buChar char="-"/>
            </a:pPr>
            <a:r>
              <a:rPr lang="en-US" sz="2000" dirty="0"/>
              <a:t>crypto games (TLS)</a:t>
            </a:r>
          </a:p>
          <a:p>
            <a:pPr marL="285750" indent="-285750">
              <a:buFontTx/>
              <a:buChar char="-"/>
            </a:pPr>
            <a:r>
              <a:rPr lang="en-US" sz="2000" dirty="0"/>
              <a:t>security reduction (Merkle Trees)</a:t>
            </a:r>
          </a:p>
          <a:p>
            <a:pPr marL="285750" indent="-285750">
              <a:buFontTx/>
              <a:buChar char="-"/>
            </a:pPr>
            <a:r>
              <a:rPr lang="en-US" sz="2000" dirty="0"/>
              <a:t>etc. etc.</a:t>
            </a:r>
          </a:p>
        </p:txBody>
      </p:sp>
    </p:spTree>
    <p:extLst>
      <p:ext uri="{BB962C8B-B14F-4D97-AF65-F5344CB8AC3E}">
        <p14:creationId xmlns:p14="http://schemas.microsoft.com/office/powerpoint/2010/main" val="227949387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8FDCA6-B11A-46AA-BD64-59730B6A0D2C}"/>
              </a:ext>
            </a:extLst>
          </p:cNvPr>
          <p:cNvSpPr>
            <a:spLocks noGrp="1"/>
          </p:cNvSpPr>
          <p:nvPr>
            <p:ph type="body" sz="quarter" idx="10"/>
          </p:nvPr>
        </p:nvSpPr>
        <p:spPr>
          <a:xfrm>
            <a:off x="269239" y="1189177"/>
            <a:ext cx="11653523" cy="5675080"/>
          </a:xfrm>
        </p:spPr>
        <p:txBody>
          <a:bodyPr/>
          <a:lstStyle/>
          <a:p>
            <a:pPr marL="0" indent="0">
              <a:buNone/>
            </a:pPr>
            <a:r>
              <a:rPr lang="en-US" sz="3600" dirty="0"/>
              <a:t>Our models make assumptions, e.g.</a:t>
            </a:r>
          </a:p>
          <a:p>
            <a:pPr lvl="1"/>
            <a:r>
              <a:rPr lang="en-US" sz="2000" dirty="0"/>
              <a:t>The private signing key must remain private and not used in other protocols</a:t>
            </a:r>
          </a:p>
          <a:p>
            <a:pPr lvl="1"/>
            <a:r>
              <a:rPr lang="en-US" sz="2000" dirty="0"/>
              <a:t>We assume security for core crypto algorithms, based on hard problems.</a:t>
            </a:r>
          </a:p>
          <a:p>
            <a:pPr marL="0" indent="0">
              <a:buNone/>
            </a:pPr>
            <a:r>
              <a:rPr lang="en-US" sz="3600" dirty="0"/>
              <a:t>Our models may not be complete</a:t>
            </a:r>
          </a:p>
          <a:p>
            <a:pPr lvl="1"/>
            <a:r>
              <a:rPr lang="en-US" sz="2000" dirty="0"/>
              <a:t>Our detailed models are designed to exclude all known attacks, </a:t>
            </a:r>
            <a:br>
              <a:rPr lang="en-US" sz="2000" dirty="0"/>
            </a:br>
            <a:r>
              <a:rPr lang="en-US" sz="2000" dirty="0"/>
              <a:t>but may be blind to new classes of attack (hardware faults,…)</a:t>
            </a:r>
          </a:p>
          <a:p>
            <a:pPr marL="0" indent="0">
              <a:buNone/>
            </a:pPr>
            <a:r>
              <a:rPr lang="en-US" sz="3600" dirty="0"/>
              <a:t>Our verification toolchain may be buggy</a:t>
            </a:r>
          </a:p>
          <a:p>
            <a:pPr lvl="1"/>
            <a:r>
              <a:rPr lang="en-GB" sz="2000" dirty="0"/>
              <a:t>Our TCB includes Z3, Kremlin, C compilers… Efforts to reduce it are under way.</a:t>
            </a:r>
            <a:endParaRPr lang="en-US" sz="2000" dirty="0"/>
          </a:p>
          <a:p>
            <a:pPr marL="0" indent="0">
              <a:buNone/>
            </a:pPr>
            <a:endParaRPr lang="en-GB" sz="900" dirty="0">
              <a:gradFill>
                <a:gsLst>
                  <a:gs pos="1250">
                    <a:schemeClr val="tx1"/>
                  </a:gs>
                  <a:gs pos="100000">
                    <a:schemeClr val="tx1"/>
                  </a:gs>
                </a:gsLst>
                <a:lin ang="5400000" scaled="0"/>
              </a:gradFill>
              <a:latin typeface="+mn-lt"/>
            </a:endParaRPr>
          </a:p>
          <a:p>
            <a:pPr marL="0" indent="0">
              <a:buNone/>
            </a:pPr>
            <a:r>
              <a:rPr lang="en-GB" sz="2000" dirty="0">
                <a:gradFill>
                  <a:gsLst>
                    <a:gs pos="1250">
                      <a:schemeClr val="tx1"/>
                    </a:gs>
                    <a:gs pos="100000">
                      <a:schemeClr val="tx1"/>
                    </a:gs>
                  </a:gsLst>
                  <a:lin ang="5400000" scaled="0"/>
                </a:gradFill>
                <a:latin typeface="+mn-lt"/>
              </a:rPr>
              <a:t>Computer-aided verification also has advantages: once in place, proof verification is </a:t>
            </a:r>
          </a:p>
          <a:p>
            <a:r>
              <a:rPr lang="en-GB" sz="2000" dirty="0">
                <a:gradFill>
                  <a:gsLst>
                    <a:gs pos="1250">
                      <a:schemeClr val="tx1"/>
                    </a:gs>
                    <a:gs pos="100000">
                      <a:schemeClr val="tx1"/>
                    </a:gs>
                  </a:gsLst>
                  <a:lin ang="5400000" scaled="0"/>
                </a:gradFill>
                <a:latin typeface="+mn-lt"/>
              </a:rPr>
              <a:t>automated (but takes hours)</a:t>
            </a:r>
          </a:p>
          <a:p>
            <a:r>
              <a:rPr lang="en-GB" sz="2000" dirty="0">
                <a:gradFill>
                  <a:gsLst>
                    <a:gs pos="1250">
                      <a:schemeClr val="tx1"/>
                    </a:gs>
                    <a:gs pos="100000">
                      <a:schemeClr val="tx1"/>
                    </a:gs>
                  </a:gsLst>
                  <a:lin ang="5400000" scaled="0"/>
                </a:gradFill>
                <a:latin typeface="+mn-lt"/>
              </a:rPr>
              <a:t>compositional (we can re-use verified component as building blocks for others)</a:t>
            </a:r>
          </a:p>
          <a:p>
            <a:r>
              <a:rPr lang="en-GB" sz="2000" dirty="0">
                <a:gradFill>
                  <a:gsLst>
                    <a:gs pos="1250">
                      <a:schemeClr val="tx1"/>
                    </a:gs>
                    <a:gs pos="100000">
                      <a:schemeClr val="tx1"/>
                    </a:gs>
                  </a:gsLst>
                  <a:lin ang="5400000" scaled="0"/>
                </a:gradFill>
                <a:latin typeface="+mn-lt"/>
              </a:rPr>
              <a:t>maintainable (we can extend or modify our code, and re-check everything as part of CI).</a:t>
            </a:r>
          </a:p>
          <a:p>
            <a:endParaRPr lang="en-GB" sz="2353" dirty="0">
              <a:gradFill>
                <a:gsLst>
                  <a:gs pos="1250">
                    <a:schemeClr val="tx1"/>
                  </a:gs>
                  <a:gs pos="100000">
                    <a:schemeClr val="tx1"/>
                  </a:gs>
                </a:gsLst>
                <a:lin ang="5400000" scaled="0"/>
              </a:gradFill>
              <a:latin typeface="+mn-lt"/>
            </a:endParaRPr>
          </a:p>
          <a:p>
            <a:pPr lvl="1"/>
            <a:endParaRPr lang="en-US" sz="1400" dirty="0"/>
          </a:p>
        </p:txBody>
      </p:sp>
      <p:sp>
        <p:nvSpPr>
          <p:cNvPr id="3" name="Title 2">
            <a:extLst>
              <a:ext uri="{FF2B5EF4-FFF2-40B4-BE49-F238E27FC236}">
                <a16:creationId xmlns:a16="http://schemas.microsoft.com/office/drawing/2014/main" id="{323E0E23-C346-473C-8EEC-1E4245E8EE3D}"/>
              </a:ext>
            </a:extLst>
          </p:cNvPr>
          <p:cNvSpPr>
            <a:spLocks noGrp="1"/>
          </p:cNvSpPr>
          <p:nvPr>
            <p:ph type="title"/>
          </p:nvPr>
        </p:nvSpPr>
        <p:spPr>
          <a:xfrm>
            <a:off x="269238" y="0"/>
            <a:ext cx="10515600" cy="1325563"/>
          </a:xfrm>
        </p:spPr>
        <p:txBody>
          <a:bodyPr/>
          <a:lstStyle/>
          <a:p>
            <a:r>
              <a:rPr lang="en-US" dirty="0"/>
              <a:t>Will Everest be perfectly secure?  No.</a:t>
            </a:r>
          </a:p>
        </p:txBody>
      </p:sp>
    </p:spTree>
    <p:extLst>
      <p:ext uri="{BB962C8B-B14F-4D97-AF65-F5344CB8AC3E}">
        <p14:creationId xmlns:p14="http://schemas.microsoft.com/office/powerpoint/2010/main" val="27458348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2F548-AC98-7B42-85F7-D8BF1FA9B9A6}"/>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dirty="0"/>
              <a:t>Everest and </a:t>
            </a:r>
            <a:r>
              <a:rPr lang="en-US" sz="5800" dirty="0" err="1"/>
              <a:t>EverCrypt</a:t>
            </a:r>
            <a:endParaRPr lang="en-US" sz="5800" kern="1200" dirty="0">
              <a:solidFill>
                <a:schemeClr val="tx1"/>
              </a:solidFill>
              <a:latin typeface="+mj-lt"/>
              <a:ea typeface="+mj-ea"/>
              <a:cs typeface="+mj-cs"/>
            </a:endParaRP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702572"/>
      </p:ext>
    </p:extLst>
  </p:cSld>
  <p:clrMapOvr>
    <a:overrideClrMapping bg1="dk1" tx1="lt1" bg2="dk2" tx2="lt2" accent1="accent1" accent2="accent2" accent3="accent3" accent4="accent4" accent5="accent5" accent6="accent6" hlink="hlink" folHlink="folHlink"/>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413880-D292-5B47-BFCE-8D348F41D3DB}"/>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33AA392C-5348-F649-9390-C467513F0C8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13334F4-8BEC-9E44-8052-9BCA95082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53" y="842271"/>
            <a:ext cx="9385300" cy="2514600"/>
          </a:xfrm>
          <a:prstGeom prst="rect">
            <a:avLst/>
          </a:prstGeom>
        </p:spPr>
      </p:pic>
      <p:pic>
        <p:nvPicPr>
          <p:cNvPr id="6" name="Picture 5">
            <a:extLst>
              <a:ext uri="{FF2B5EF4-FFF2-40B4-BE49-F238E27FC236}">
                <a16:creationId xmlns:a16="http://schemas.microsoft.com/office/drawing/2014/main" id="{905E91A5-B238-CB41-BB9F-D68B66F5C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899" y="3923458"/>
            <a:ext cx="2730500" cy="1905000"/>
          </a:xfrm>
          <a:prstGeom prst="rect">
            <a:avLst/>
          </a:prstGeom>
        </p:spPr>
      </p:pic>
    </p:spTree>
    <p:extLst>
      <p:ext uri="{BB962C8B-B14F-4D97-AF65-F5344CB8AC3E}">
        <p14:creationId xmlns:p14="http://schemas.microsoft.com/office/powerpoint/2010/main" val="719286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67E864-638C-FD40-AB97-93CF6E06C780}"/>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5291C31F-A5E6-0740-B636-76B485932CDB}"/>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F5B95BF6-B2FF-AC42-8FF9-003A3B91D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38" y="365125"/>
            <a:ext cx="9118600" cy="4648200"/>
          </a:xfrm>
          <a:prstGeom prst="rect">
            <a:avLst/>
          </a:prstGeom>
        </p:spPr>
      </p:pic>
      <p:sp>
        <p:nvSpPr>
          <p:cNvPr id="7" name="TextBox 6">
            <a:extLst>
              <a:ext uri="{FF2B5EF4-FFF2-40B4-BE49-F238E27FC236}">
                <a16:creationId xmlns:a16="http://schemas.microsoft.com/office/drawing/2014/main" id="{F7DC6235-17F8-2846-8220-3B70FF467065}"/>
              </a:ext>
            </a:extLst>
          </p:cNvPr>
          <p:cNvSpPr txBox="1"/>
          <p:nvPr/>
        </p:nvSpPr>
        <p:spPr>
          <a:xfrm>
            <a:off x="1503336" y="5579390"/>
            <a:ext cx="10419426" cy="523220"/>
          </a:xfrm>
          <a:prstGeom prst="rect">
            <a:avLst/>
          </a:prstGeom>
          <a:noFill/>
        </p:spPr>
        <p:txBody>
          <a:bodyPr wrap="square" rtlCol="0">
            <a:spAutoFit/>
          </a:bodyPr>
          <a:lstStyle/>
          <a:p>
            <a:r>
              <a:rPr lang="en-US" sz="2800" dirty="0"/>
              <a:t>same sentiment on: Hacker News, Reddit, Slashdot, twitter, etc.</a:t>
            </a:r>
          </a:p>
        </p:txBody>
      </p:sp>
      <p:sp>
        <p:nvSpPr>
          <p:cNvPr id="9" name="Rectangle 8">
            <a:extLst>
              <a:ext uri="{FF2B5EF4-FFF2-40B4-BE49-F238E27FC236}">
                <a16:creationId xmlns:a16="http://schemas.microsoft.com/office/drawing/2014/main" id="{33344611-98BE-584F-AB3B-73F30E17BD1F}"/>
              </a:ext>
            </a:extLst>
          </p:cNvPr>
          <p:cNvSpPr/>
          <p:nvPr/>
        </p:nvSpPr>
        <p:spPr>
          <a:xfrm>
            <a:off x="5228095" y="3943213"/>
            <a:ext cx="2784529" cy="257987"/>
          </a:xfrm>
          <a:prstGeom prst="rect">
            <a:avLst/>
          </a:prstGeom>
          <a:solidFill>
            <a:schemeClr val="accent4">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AD8C3D-DD1A-3742-99FA-D1D9560FD25D}"/>
              </a:ext>
            </a:extLst>
          </p:cNvPr>
          <p:cNvSpPr/>
          <p:nvPr/>
        </p:nvSpPr>
        <p:spPr>
          <a:xfrm>
            <a:off x="435244" y="2912199"/>
            <a:ext cx="2230464" cy="295949"/>
          </a:xfrm>
          <a:prstGeom prst="rect">
            <a:avLst/>
          </a:prstGeom>
          <a:solidFill>
            <a:schemeClr val="accent4">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90899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2F548-AC98-7B42-85F7-D8BF1FA9B9A6}"/>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The Essence of </a:t>
            </a:r>
            <a:r>
              <a:rPr lang="en-US" sz="5800" kern="1200" dirty="0" err="1">
                <a:solidFill>
                  <a:schemeClr val="tx1"/>
                </a:solidFill>
                <a:latin typeface="+mj-lt"/>
                <a:ea typeface="+mj-ea"/>
                <a:cs typeface="+mj-cs"/>
              </a:rPr>
              <a:t>EverCrypt</a:t>
            </a:r>
            <a:endParaRPr lang="en-US" sz="5800" kern="1200" dirty="0">
              <a:solidFill>
                <a:schemeClr val="tx1"/>
              </a:solidFill>
              <a:latin typeface="+mj-lt"/>
              <a:ea typeface="+mj-ea"/>
              <a:cs typeface="+mj-cs"/>
            </a:endParaRP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494695"/>
      </p:ext>
    </p:extLst>
  </p:cSld>
  <p:clrMapOvr>
    <a:overrideClrMapping bg1="dk1" tx1="lt1" bg2="dk2" tx2="lt2" accent1="accent1" accent2="accent2" accent3="accent3" accent4="accent4" accent5="accent5" accent6="accent6" hlink="hlink" folHlink="folHlink"/>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84C1EC-3055-6C44-9FA1-2D594DB79A35}"/>
              </a:ext>
            </a:extLst>
          </p:cNvPr>
          <p:cNvSpPr/>
          <p:nvPr/>
        </p:nvSpPr>
        <p:spPr>
          <a:xfrm>
            <a:off x="3538133" y="1982784"/>
            <a:ext cx="4881965" cy="1437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B9BADA-BF4C-5B43-9B44-BF91F5EDF424}"/>
              </a:ext>
            </a:extLst>
          </p:cNvPr>
          <p:cNvSpPr>
            <a:spLocks noGrp="1"/>
          </p:cNvSpPr>
          <p:nvPr>
            <p:ph type="title"/>
          </p:nvPr>
        </p:nvSpPr>
        <p:spPr>
          <a:xfrm>
            <a:off x="388747" y="369505"/>
            <a:ext cx="11436459" cy="1325563"/>
          </a:xfrm>
        </p:spPr>
        <p:txBody>
          <a:bodyPr/>
          <a:lstStyle/>
          <a:p>
            <a:r>
              <a:rPr lang="en-US" dirty="0" err="1"/>
              <a:t>EverCrypt</a:t>
            </a:r>
            <a:r>
              <a:rPr lang="en-US" dirty="0"/>
              <a:t>: no excuses industrial-grade crypto library, with full verification</a:t>
            </a:r>
          </a:p>
        </p:txBody>
      </p:sp>
      <p:sp>
        <p:nvSpPr>
          <p:cNvPr id="4" name="TextBox 3">
            <a:extLst>
              <a:ext uri="{FF2B5EF4-FFF2-40B4-BE49-F238E27FC236}">
                <a16:creationId xmlns:a16="http://schemas.microsoft.com/office/drawing/2014/main" id="{6DEAD48B-7DE1-C54D-A68B-54A9C3ED8DF4}"/>
              </a:ext>
            </a:extLst>
          </p:cNvPr>
          <p:cNvSpPr txBox="1"/>
          <p:nvPr/>
        </p:nvSpPr>
        <p:spPr>
          <a:xfrm>
            <a:off x="3954850" y="2619610"/>
            <a:ext cx="1865097" cy="646331"/>
          </a:xfrm>
          <a:prstGeom prst="rect">
            <a:avLst/>
          </a:prstGeom>
          <a:solidFill>
            <a:schemeClr val="accent6">
              <a:lumMod val="40000"/>
              <a:lumOff val="60000"/>
            </a:schemeClr>
          </a:solidFill>
          <a:ln w="25400">
            <a:solidFill>
              <a:schemeClr val="accent6">
                <a:lumMod val="50000"/>
              </a:schemeClr>
            </a:solidFill>
          </a:ln>
        </p:spPr>
        <p:txBody>
          <a:bodyPr wrap="square" rtlCol="0">
            <a:spAutoFit/>
          </a:bodyPr>
          <a:lstStyle/>
          <a:p>
            <a:r>
              <a:rPr lang="en-US" dirty="0"/>
              <a:t>Vale/F*</a:t>
            </a:r>
            <a:br>
              <a:rPr lang="en-US" dirty="0"/>
            </a:br>
            <a:r>
              <a:rPr lang="en-US" dirty="0"/>
              <a:t>(“assembly-like”)</a:t>
            </a:r>
          </a:p>
        </p:txBody>
      </p:sp>
      <p:sp>
        <p:nvSpPr>
          <p:cNvPr id="5" name="TextBox 4">
            <a:extLst>
              <a:ext uri="{FF2B5EF4-FFF2-40B4-BE49-F238E27FC236}">
                <a16:creationId xmlns:a16="http://schemas.microsoft.com/office/drawing/2014/main" id="{A32096EE-0FDB-5F42-BE2D-485EA6D538F8}"/>
              </a:ext>
            </a:extLst>
          </p:cNvPr>
          <p:cNvSpPr txBox="1"/>
          <p:nvPr/>
        </p:nvSpPr>
        <p:spPr>
          <a:xfrm>
            <a:off x="6406424" y="2606656"/>
            <a:ext cx="1865097" cy="646331"/>
          </a:xfrm>
          <a:prstGeom prst="rect">
            <a:avLst/>
          </a:prstGeom>
          <a:solidFill>
            <a:schemeClr val="accent6">
              <a:lumMod val="40000"/>
              <a:lumOff val="60000"/>
            </a:schemeClr>
          </a:solidFill>
          <a:ln w="25400">
            <a:solidFill>
              <a:schemeClr val="accent6">
                <a:lumMod val="50000"/>
              </a:schemeClr>
            </a:solidFill>
          </a:ln>
        </p:spPr>
        <p:txBody>
          <a:bodyPr wrap="square" rtlCol="0">
            <a:spAutoFit/>
          </a:bodyPr>
          <a:lstStyle/>
          <a:p>
            <a:r>
              <a:rPr lang="en-US" dirty="0"/>
              <a:t>Low*</a:t>
            </a:r>
            <a:br>
              <a:rPr lang="en-US" dirty="0"/>
            </a:br>
            <a:r>
              <a:rPr lang="en-US" dirty="0"/>
              <a:t>(“C-like”)</a:t>
            </a:r>
          </a:p>
        </p:txBody>
      </p:sp>
      <p:sp>
        <p:nvSpPr>
          <p:cNvPr id="7" name="TextBox 6">
            <a:extLst>
              <a:ext uri="{FF2B5EF4-FFF2-40B4-BE49-F238E27FC236}">
                <a16:creationId xmlns:a16="http://schemas.microsoft.com/office/drawing/2014/main" id="{CBD47F20-82AF-7945-BB5C-73B0163CD39D}"/>
              </a:ext>
            </a:extLst>
          </p:cNvPr>
          <p:cNvSpPr txBox="1"/>
          <p:nvPr/>
        </p:nvSpPr>
        <p:spPr>
          <a:xfrm>
            <a:off x="3538133" y="2025056"/>
            <a:ext cx="1704814" cy="369332"/>
          </a:xfrm>
          <a:prstGeom prst="rect">
            <a:avLst/>
          </a:prstGeom>
          <a:noFill/>
        </p:spPr>
        <p:txBody>
          <a:bodyPr wrap="square" rtlCol="0">
            <a:spAutoFit/>
          </a:bodyPr>
          <a:lstStyle/>
          <a:p>
            <a:r>
              <a:rPr lang="en-US" dirty="0" err="1">
                <a:solidFill>
                  <a:schemeClr val="bg1"/>
                </a:solidFill>
              </a:rPr>
              <a:t>EverCrypt</a:t>
            </a:r>
            <a:endParaRPr lang="en-US" dirty="0">
              <a:solidFill>
                <a:schemeClr val="bg1"/>
              </a:solidFill>
            </a:endParaRPr>
          </a:p>
        </p:txBody>
      </p:sp>
      <p:sp>
        <p:nvSpPr>
          <p:cNvPr id="9" name="TextBox 8">
            <a:extLst>
              <a:ext uri="{FF2B5EF4-FFF2-40B4-BE49-F238E27FC236}">
                <a16:creationId xmlns:a16="http://schemas.microsoft.com/office/drawing/2014/main" id="{E88C4EC3-C3CE-A84A-B759-E0474D3B2EF9}"/>
              </a:ext>
            </a:extLst>
          </p:cNvPr>
          <p:cNvSpPr txBox="1"/>
          <p:nvPr/>
        </p:nvSpPr>
        <p:spPr>
          <a:xfrm>
            <a:off x="873071" y="4057078"/>
            <a:ext cx="10445858" cy="3416320"/>
          </a:xfrm>
          <a:prstGeom prst="rect">
            <a:avLst/>
          </a:prstGeom>
          <a:noFill/>
        </p:spPr>
        <p:txBody>
          <a:bodyPr wrap="square" rtlCol="0">
            <a:spAutoFit/>
          </a:bodyPr>
          <a:lstStyle/>
          <a:p>
            <a:pPr marL="285750" indent="-285750">
              <a:buFontTx/>
              <a:buChar char="-"/>
            </a:pPr>
            <a:r>
              <a:rPr lang="en-US" sz="2400" dirty="0"/>
              <a:t>A </a:t>
            </a:r>
            <a:r>
              <a:rPr lang="en-US" sz="2400" b="1" dirty="0"/>
              <a:t>single artifact </a:t>
            </a:r>
            <a:r>
              <a:rPr lang="en-US" sz="2400" dirty="0"/>
              <a:t>for clients to use</a:t>
            </a:r>
          </a:p>
          <a:p>
            <a:pPr marL="285750" indent="-285750">
              <a:buFontTx/>
              <a:buChar char="-"/>
            </a:pPr>
            <a:r>
              <a:rPr lang="en-US" sz="2400" b="1" dirty="0"/>
              <a:t>State-of-the-art</a:t>
            </a:r>
            <a:r>
              <a:rPr lang="en-US" sz="2400" dirty="0"/>
              <a:t> performance</a:t>
            </a:r>
          </a:p>
          <a:p>
            <a:pPr marL="285750" indent="-285750">
              <a:buFontTx/>
              <a:buChar char="-"/>
            </a:pPr>
            <a:r>
              <a:rPr lang="en-US" sz="2400" dirty="0"/>
              <a:t>A </a:t>
            </a:r>
            <a:r>
              <a:rPr lang="en-US" sz="2400" b="1" dirty="0"/>
              <a:t>single verification</a:t>
            </a:r>
            <a:r>
              <a:rPr lang="en-US" sz="2400" dirty="0"/>
              <a:t> result (Vale or Low*)</a:t>
            </a:r>
          </a:p>
          <a:p>
            <a:pPr marL="285750" indent="-285750">
              <a:buFontTx/>
              <a:buChar char="-"/>
            </a:pPr>
            <a:r>
              <a:rPr lang="en-US" sz="2400" b="1" dirty="0"/>
              <a:t>Deep integration</a:t>
            </a:r>
            <a:r>
              <a:rPr lang="en-US" sz="2400" dirty="0"/>
              <a:t> for seamless interop</a:t>
            </a:r>
          </a:p>
          <a:p>
            <a:pPr marL="285750" indent="-285750">
              <a:buFontTx/>
              <a:buChar char="-"/>
            </a:pPr>
            <a:r>
              <a:rPr lang="en-US" sz="2400" b="1" dirty="0"/>
              <a:t>Total abstraction</a:t>
            </a:r>
            <a:r>
              <a:rPr lang="en-US" sz="2400" dirty="0"/>
              <a:t> for clients</a:t>
            </a:r>
            <a:endParaRPr lang="en-US" sz="2400" b="1" dirty="0"/>
          </a:p>
          <a:p>
            <a:pPr marL="285750" indent="-285750">
              <a:buFontTx/>
              <a:buChar char="-"/>
            </a:pPr>
            <a:endParaRPr lang="en-US" sz="2400" dirty="0"/>
          </a:p>
          <a:p>
            <a:pPr marL="285750" indent="-285750">
              <a:buFontTx/>
              <a:buChar char="-"/>
            </a:pPr>
            <a:endParaRPr lang="en-US" sz="2400" b="1" dirty="0"/>
          </a:p>
          <a:p>
            <a:pPr marL="285750" indent="-285750">
              <a:buFontTx/>
              <a:buChar char="-"/>
            </a:pPr>
            <a:endParaRPr lang="en-US" sz="2400" dirty="0"/>
          </a:p>
          <a:p>
            <a:pPr marL="285750" indent="-285750">
              <a:buFontTx/>
              <a:buChar char="-"/>
            </a:pPr>
            <a:endParaRPr lang="en-US" sz="2400" dirty="0"/>
          </a:p>
        </p:txBody>
      </p:sp>
    </p:spTree>
    <p:extLst>
      <p:ext uri="{BB962C8B-B14F-4D97-AF65-F5344CB8AC3E}">
        <p14:creationId xmlns:p14="http://schemas.microsoft.com/office/powerpoint/2010/main" val="221357575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BCBD-F136-3B45-8BCC-0ED2A85260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109B8E-B9D5-554B-ACE6-A28F90A7A9C0}"/>
              </a:ext>
            </a:extLst>
          </p:cNvPr>
          <p:cNvSpPr>
            <a:spLocks noGrp="1"/>
          </p:cNvSpPr>
          <p:nvPr>
            <p:ph sz="quarter" idx="10"/>
          </p:nvPr>
        </p:nvSpPr>
        <p:spPr/>
        <p:txBody>
          <a:bodyPr/>
          <a:lstStyle/>
          <a:p>
            <a:endParaRPr lang="en-US"/>
          </a:p>
        </p:txBody>
      </p:sp>
      <p:graphicFrame>
        <p:nvGraphicFramePr>
          <p:cNvPr id="7" name="Table 6">
            <a:extLst>
              <a:ext uri="{FF2B5EF4-FFF2-40B4-BE49-F238E27FC236}">
                <a16:creationId xmlns:a16="http://schemas.microsoft.com/office/drawing/2014/main" id="{31E6AC92-6DAC-344F-95E6-CC7F5339877B}"/>
              </a:ext>
            </a:extLst>
          </p:cNvPr>
          <p:cNvGraphicFramePr>
            <a:graphicFrameLocks noGrp="1"/>
          </p:cNvGraphicFramePr>
          <p:nvPr/>
        </p:nvGraphicFramePr>
        <p:xfrm>
          <a:off x="1503960" y="326729"/>
          <a:ext cx="9184080" cy="6221305"/>
        </p:xfrm>
        <a:graphic>
          <a:graphicData uri="http://schemas.openxmlformats.org/drawingml/2006/table">
            <a:tbl>
              <a:tblPr firstRow="1" bandRow="1">
                <a:tableStyleId>{5C22544A-7EE6-4342-B048-85BDC9FD1C3A}</a:tableStyleId>
              </a:tblPr>
              <a:tblGrid>
                <a:gridCol w="2296020">
                  <a:extLst>
                    <a:ext uri="{9D8B030D-6E8A-4147-A177-3AD203B41FA5}">
                      <a16:colId xmlns:a16="http://schemas.microsoft.com/office/drawing/2014/main" val="2132067561"/>
                    </a:ext>
                  </a:extLst>
                </a:gridCol>
                <a:gridCol w="2296020">
                  <a:extLst>
                    <a:ext uri="{9D8B030D-6E8A-4147-A177-3AD203B41FA5}">
                      <a16:colId xmlns:a16="http://schemas.microsoft.com/office/drawing/2014/main" val="3783922209"/>
                    </a:ext>
                  </a:extLst>
                </a:gridCol>
                <a:gridCol w="2296020">
                  <a:extLst>
                    <a:ext uri="{9D8B030D-6E8A-4147-A177-3AD203B41FA5}">
                      <a16:colId xmlns:a16="http://schemas.microsoft.com/office/drawing/2014/main" val="3197187859"/>
                    </a:ext>
                  </a:extLst>
                </a:gridCol>
                <a:gridCol w="2296020">
                  <a:extLst>
                    <a:ext uri="{9D8B030D-6E8A-4147-A177-3AD203B41FA5}">
                      <a16:colId xmlns:a16="http://schemas.microsoft.com/office/drawing/2014/main" val="1462121807"/>
                    </a:ext>
                  </a:extLst>
                </a:gridCol>
              </a:tblGrid>
              <a:tr h="378826">
                <a:tc>
                  <a:txBody>
                    <a:bodyPr/>
                    <a:lstStyle/>
                    <a:p>
                      <a:r>
                        <a:rPr lang="en-US" sz="1700" dirty="0"/>
                        <a:t>Algorithm</a:t>
                      </a:r>
                    </a:p>
                  </a:txBody>
                  <a:tcPr marL="68211" marR="68211" marT="34106" marB="34106"/>
                </a:tc>
                <a:tc>
                  <a:txBody>
                    <a:bodyPr/>
                    <a:lstStyle/>
                    <a:p>
                      <a:r>
                        <a:rPr lang="en-US" sz="1700" dirty="0"/>
                        <a:t>C version</a:t>
                      </a:r>
                    </a:p>
                  </a:txBody>
                  <a:tcPr marL="68211" marR="68211" marT="34106" marB="34106"/>
                </a:tc>
                <a:tc>
                  <a:txBody>
                    <a:bodyPr/>
                    <a:lstStyle/>
                    <a:p>
                      <a:r>
                        <a:rPr lang="en-US" sz="1700" dirty="0"/>
                        <a:t>ASM version</a:t>
                      </a:r>
                    </a:p>
                  </a:txBody>
                  <a:tcPr marL="68211" marR="68211" marT="34106" marB="34106"/>
                </a:tc>
                <a:tc>
                  <a:txBody>
                    <a:bodyPr/>
                    <a:lstStyle/>
                    <a:p>
                      <a:r>
                        <a:rPr lang="en-US" sz="1700" dirty="0"/>
                        <a:t>Agile API</a:t>
                      </a:r>
                    </a:p>
                  </a:txBody>
                  <a:tcPr marL="68211" marR="68211" marT="34106" marB="34106"/>
                </a:tc>
                <a:extLst>
                  <a:ext uri="{0D108BD9-81ED-4DB2-BD59-A6C34878D82A}">
                    <a16:rowId xmlns:a16="http://schemas.microsoft.com/office/drawing/2014/main" val="1036520662"/>
                  </a:ext>
                </a:extLst>
              </a:tr>
              <a:tr h="378826">
                <a:tc>
                  <a:txBody>
                    <a:bodyPr/>
                    <a:lstStyle/>
                    <a:p>
                      <a:r>
                        <a:rPr lang="en-US" sz="1700" dirty="0"/>
                        <a:t>AES-GCM</a:t>
                      </a:r>
                    </a:p>
                  </a:txBody>
                  <a:tcPr marL="68211" marR="68211" marT="34106" marB="34106"/>
                </a:tc>
                <a:tc>
                  <a:txBody>
                    <a:bodyPr/>
                    <a:lstStyle/>
                    <a:p>
                      <a:endParaRPr lang="en-US" sz="1700" dirty="0"/>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r>
                        <a:rPr lang="en-US" sz="1700" dirty="0"/>
                        <a:t> (AESNI)</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extLst>
                  <a:ext uri="{0D108BD9-81ED-4DB2-BD59-A6C34878D82A}">
                    <a16:rowId xmlns:a16="http://schemas.microsoft.com/office/drawing/2014/main" val="512975031"/>
                  </a:ext>
                </a:extLst>
              </a:tr>
              <a:tr h="341056">
                <a:tc>
                  <a:txBody>
                    <a:bodyPr/>
                    <a:lstStyle/>
                    <a:p>
                      <a:r>
                        <a:rPr lang="en-US" sz="1700" dirty="0" err="1"/>
                        <a:t>ChachaPoly</a:t>
                      </a:r>
                      <a:endParaRPr lang="en-US" sz="1700" dirty="0"/>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nchor="ctr"/>
                </a:tc>
                <a:tc>
                  <a:txBody>
                    <a:bodyPr/>
                    <a:lstStyle/>
                    <a:p>
                      <a:r>
                        <a:rPr lang="en-US" sz="1700" dirty="0"/>
                        <a:t> </a:t>
                      </a:r>
                    </a:p>
                  </a:txBody>
                  <a:tcPr marL="68211" marR="68211" marT="34106" marB="34106" anchor="ctr"/>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extLst>
                  <a:ext uri="{0D108BD9-81ED-4DB2-BD59-A6C34878D82A}">
                    <a16:rowId xmlns:a16="http://schemas.microsoft.com/office/drawing/2014/main" val="3245969753"/>
                  </a:ext>
                </a:extLst>
              </a:tr>
              <a:tr h="115337">
                <a:tc>
                  <a:txBody>
                    <a:bodyPr/>
                    <a:lstStyle/>
                    <a:p>
                      <a:endParaRPr lang="en-US" sz="300" dirty="0"/>
                    </a:p>
                  </a:txBody>
                  <a:tcPr marL="68211" marR="68211" marT="34106" marB="34106">
                    <a:solidFill>
                      <a:schemeClr val="accent1">
                        <a:lumMod val="60000"/>
                        <a:lumOff val="40000"/>
                      </a:schemeClr>
                    </a:solidFill>
                  </a:tcPr>
                </a:tc>
                <a:tc>
                  <a:txBody>
                    <a:bodyPr/>
                    <a:lstStyle/>
                    <a:p>
                      <a:endParaRPr lang="en-US" sz="300" dirty="0">
                        <a:latin typeface="Segoe UI Symbol" panose="020B0502040204020203" pitchFamily="34" charset="0"/>
                        <a:ea typeface="Segoe UI Symbol" panose="020B0502040204020203" pitchFamily="34" charset="0"/>
                      </a:endParaRPr>
                    </a:p>
                  </a:txBody>
                  <a:tcPr marL="68211" marR="68211" marT="34106" marB="34106">
                    <a:solidFill>
                      <a:schemeClr val="accent1">
                        <a:lumMod val="60000"/>
                        <a:lumOff val="40000"/>
                      </a:schemeClr>
                    </a:solidFill>
                  </a:tcPr>
                </a:tc>
                <a:tc>
                  <a:txBody>
                    <a:bodyPr/>
                    <a:lstStyle/>
                    <a:p>
                      <a:endParaRPr lang="en-US" sz="300" dirty="0"/>
                    </a:p>
                  </a:txBody>
                  <a:tcPr marL="68211" marR="68211" marT="34106" marB="34106">
                    <a:solidFill>
                      <a:schemeClr val="accent1">
                        <a:lumMod val="60000"/>
                        <a:lumOff val="40000"/>
                      </a:schemeClr>
                    </a:solidFill>
                  </a:tcPr>
                </a:tc>
                <a:tc>
                  <a:txBody>
                    <a:bodyPr/>
                    <a:lstStyle/>
                    <a:p>
                      <a:endParaRPr lang="en-US" sz="300" dirty="0">
                        <a:latin typeface="Segoe UI Symbol" panose="020B0502040204020203" pitchFamily="34" charset="0"/>
                        <a:ea typeface="Segoe UI Symbol" panose="020B0502040204020203" pitchFamily="34" charset="0"/>
                      </a:endParaRPr>
                    </a:p>
                  </a:txBody>
                  <a:tcPr marL="68211" marR="68211" marT="34106" marB="34106">
                    <a:solidFill>
                      <a:schemeClr val="accent1">
                        <a:lumMod val="60000"/>
                        <a:lumOff val="40000"/>
                      </a:schemeClr>
                    </a:solidFill>
                  </a:tcPr>
                </a:tc>
                <a:extLst>
                  <a:ext uri="{0D108BD9-81ED-4DB2-BD59-A6C34878D82A}">
                    <a16:rowId xmlns:a16="http://schemas.microsoft.com/office/drawing/2014/main" val="1154510496"/>
                  </a:ext>
                </a:extLst>
              </a:tr>
              <a:tr h="378826">
                <a:tc>
                  <a:txBody>
                    <a:bodyPr/>
                    <a:lstStyle/>
                    <a:p>
                      <a:r>
                        <a:rPr lang="en-US" sz="1700" dirty="0"/>
                        <a:t>MD5, SHA1</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tc>
                  <a:txBody>
                    <a:bodyPr/>
                    <a:lstStyle/>
                    <a:p>
                      <a:endParaRPr lang="en-US" sz="1700" dirty="0"/>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extLst>
                  <a:ext uri="{0D108BD9-81ED-4DB2-BD59-A6C34878D82A}">
                    <a16:rowId xmlns:a16="http://schemas.microsoft.com/office/drawing/2014/main" val="1509979552"/>
                  </a:ext>
                </a:extLst>
              </a:tr>
              <a:tr h="378826">
                <a:tc>
                  <a:txBody>
                    <a:bodyPr/>
                    <a:lstStyle/>
                    <a:p>
                      <a:r>
                        <a:rPr lang="en-US" sz="1700" dirty="0"/>
                        <a:t>SHA2</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r>
                        <a:rPr lang="en-US" sz="1700" dirty="0"/>
                        <a:t> (SHAEXT)</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extLst>
                  <a:ext uri="{0D108BD9-81ED-4DB2-BD59-A6C34878D82A}">
                    <a16:rowId xmlns:a16="http://schemas.microsoft.com/office/drawing/2014/main" val="3936781653"/>
                  </a:ext>
                </a:extLst>
              </a:tr>
              <a:tr h="378826">
                <a:tc>
                  <a:txBody>
                    <a:bodyPr/>
                    <a:lstStyle/>
                    <a:p>
                      <a:r>
                        <a:rPr lang="en-US" sz="1700" dirty="0"/>
                        <a:t>SHA3</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tc>
                  <a:txBody>
                    <a:bodyPr/>
                    <a:lstStyle/>
                    <a:p>
                      <a:endParaRPr lang="en-US" sz="1700" dirty="0"/>
                    </a:p>
                  </a:txBody>
                  <a:tcPr marL="68211" marR="68211" marT="34106" marB="34106"/>
                </a:tc>
                <a:tc>
                  <a:txBody>
                    <a:bodyPr/>
                    <a:lstStyle/>
                    <a:p>
                      <a:endParaRPr lang="en-US" sz="1700" dirty="0">
                        <a:latin typeface="Segoe UI Symbol" panose="020B0502040204020203" pitchFamily="34" charset="0"/>
                        <a:ea typeface="Segoe UI Symbol" panose="020B0502040204020203" pitchFamily="34" charset="0"/>
                      </a:endParaRPr>
                    </a:p>
                  </a:txBody>
                  <a:tcPr marL="68211" marR="68211" marT="34106" marB="34106"/>
                </a:tc>
                <a:extLst>
                  <a:ext uri="{0D108BD9-81ED-4DB2-BD59-A6C34878D82A}">
                    <a16:rowId xmlns:a16="http://schemas.microsoft.com/office/drawing/2014/main" val="328147020"/>
                  </a:ext>
                </a:extLst>
              </a:tr>
              <a:tr h="378826">
                <a:tc>
                  <a:txBody>
                    <a:bodyPr/>
                    <a:lstStyle/>
                    <a:p>
                      <a:r>
                        <a:rPr lang="en-US" sz="1700" dirty="0"/>
                        <a:t>Blake2</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tc>
                  <a:txBody>
                    <a:bodyPr/>
                    <a:lstStyle/>
                    <a:p>
                      <a:endParaRPr lang="en-US" sz="1700" dirty="0"/>
                    </a:p>
                  </a:txBody>
                  <a:tcPr marL="68211" marR="68211" marT="34106" marB="34106"/>
                </a:tc>
                <a:tc>
                  <a:txBody>
                    <a:bodyPr/>
                    <a:lstStyle/>
                    <a:p>
                      <a:endParaRPr lang="en-US" sz="1700" dirty="0">
                        <a:latin typeface="Segoe UI Symbol" panose="020B0502040204020203" pitchFamily="34" charset="0"/>
                        <a:ea typeface="Segoe UI Symbol" panose="020B0502040204020203" pitchFamily="34" charset="0"/>
                      </a:endParaRPr>
                    </a:p>
                  </a:txBody>
                  <a:tcPr marL="68211" marR="68211" marT="34106" marB="34106"/>
                </a:tc>
                <a:extLst>
                  <a:ext uri="{0D108BD9-81ED-4DB2-BD59-A6C34878D82A}">
                    <a16:rowId xmlns:a16="http://schemas.microsoft.com/office/drawing/2014/main" val="1070034327"/>
                  </a:ext>
                </a:extLst>
              </a:tr>
              <a:tr h="115337">
                <a:tc>
                  <a:txBody>
                    <a:bodyPr/>
                    <a:lstStyle/>
                    <a:p>
                      <a:endParaRPr lang="en-US" sz="300" dirty="0"/>
                    </a:p>
                  </a:txBody>
                  <a:tcPr marL="68211" marR="68211" marT="34106" marB="34106">
                    <a:solidFill>
                      <a:schemeClr val="accent1">
                        <a:lumMod val="60000"/>
                        <a:lumOff val="40000"/>
                      </a:schemeClr>
                    </a:solidFill>
                  </a:tcPr>
                </a:tc>
                <a:tc>
                  <a:txBody>
                    <a:bodyPr/>
                    <a:lstStyle/>
                    <a:p>
                      <a:endParaRPr lang="en-US" sz="300" dirty="0">
                        <a:latin typeface="Segoe UI Symbol" panose="020B0502040204020203" pitchFamily="34" charset="0"/>
                        <a:ea typeface="Segoe UI Symbol" panose="020B0502040204020203" pitchFamily="34" charset="0"/>
                      </a:endParaRPr>
                    </a:p>
                  </a:txBody>
                  <a:tcPr marL="68211" marR="68211" marT="34106" marB="34106">
                    <a:solidFill>
                      <a:schemeClr val="accent1">
                        <a:lumMod val="60000"/>
                        <a:lumOff val="40000"/>
                      </a:schemeClr>
                    </a:solidFill>
                  </a:tcPr>
                </a:tc>
                <a:tc>
                  <a:txBody>
                    <a:bodyPr/>
                    <a:lstStyle/>
                    <a:p>
                      <a:endParaRPr lang="en-US" sz="300" dirty="0"/>
                    </a:p>
                  </a:txBody>
                  <a:tcPr marL="68211" marR="68211" marT="34106" marB="34106">
                    <a:solidFill>
                      <a:schemeClr val="accent1">
                        <a:lumMod val="60000"/>
                        <a:lumOff val="40000"/>
                      </a:schemeClr>
                    </a:solidFill>
                  </a:tcPr>
                </a:tc>
                <a:tc>
                  <a:txBody>
                    <a:bodyPr/>
                    <a:lstStyle/>
                    <a:p>
                      <a:endParaRPr lang="en-US" sz="300" dirty="0">
                        <a:latin typeface="Segoe UI Symbol" panose="020B0502040204020203" pitchFamily="34" charset="0"/>
                        <a:ea typeface="Segoe UI Symbol" panose="020B0502040204020203" pitchFamily="34" charset="0"/>
                      </a:endParaRPr>
                    </a:p>
                  </a:txBody>
                  <a:tcPr marL="68211" marR="68211" marT="34106" marB="34106">
                    <a:solidFill>
                      <a:schemeClr val="accent1">
                        <a:lumMod val="60000"/>
                        <a:lumOff val="40000"/>
                      </a:schemeClr>
                    </a:solidFill>
                  </a:tcPr>
                </a:tc>
                <a:extLst>
                  <a:ext uri="{0D108BD9-81ED-4DB2-BD59-A6C34878D82A}">
                    <a16:rowId xmlns:a16="http://schemas.microsoft.com/office/drawing/2014/main" val="1300187860"/>
                  </a:ext>
                </a:extLst>
              </a:tr>
              <a:tr h="378826">
                <a:tc>
                  <a:txBody>
                    <a:bodyPr/>
                    <a:lstStyle/>
                    <a:p>
                      <a:r>
                        <a:rPr lang="en-US" sz="1700" dirty="0"/>
                        <a:t>HMAC</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tc>
                  <a:txBody>
                    <a:bodyPr/>
                    <a:lstStyle/>
                    <a:p>
                      <a:endParaRPr lang="en-US" sz="1700" dirty="0"/>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extLst>
                  <a:ext uri="{0D108BD9-81ED-4DB2-BD59-A6C34878D82A}">
                    <a16:rowId xmlns:a16="http://schemas.microsoft.com/office/drawing/2014/main" val="1889751731"/>
                  </a:ext>
                </a:extLst>
              </a:tr>
              <a:tr h="378826">
                <a:tc>
                  <a:txBody>
                    <a:bodyPr/>
                    <a:lstStyle/>
                    <a:p>
                      <a:r>
                        <a:rPr lang="en-US" sz="1700" dirty="0"/>
                        <a:t>HKDF</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tc>
                  <a:txBody>
                    <a:bodyPr/>
                    <a:lstStyle/>
                    <a:p>
                      <a:endParaRPr lang="en-US" sz="1700" dirty="0"/>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extLst>
                  <a:ext uri="{0D108BD9-81ED-4DB2-BD59-A6C34878D82A}">
                    <a16:rowId xmlns:a16="http://schemas.microsoft.com/office/drawing/2014/main" val="2899155750"/>
                  </a:ext>
                </a:extLst>
              </a:tr>
              <a:tr h="115337">
                <a:tc>
                  <a:txBody>
                    <a:bodyPr/>
                    <a:lstStyle/>
                    <a:p>
                      <a:pPr marL="0" algn="l" defTabSz="4389120" rtl="0" eaLnBrk="1" latinLnBrk="0" hangingPunct="1"/>
                      <a:endParaRPr lang="en-US" sz="300" kern="1200" dirty="0">
                        <a:solidFill>
                          <a:schemeClr val="dk1"/>
                        </a:solidFill>
                        <a:latin typeface="+mn-lt"/>
                        <a:ea typeface="+mn-ea"/>
                        <a:cs typeface="+mn-cs"/>
                      </a:endParaRPr>
                    </a:p>
                  </a:txBody>
                  <a:tcPr marL="68211" marR="68211" marT="34106" marB="34106">
                    <a:solidFill>
                      <a:schemeClr val="accent1">
                        <a:lumMod val="60000"/>
                        <a:lumOff val="40000"/>
                      </a:schemeClr>
                    </a:solidFill>
                  </a:tcPr>
                </a:tc>
                <a:tc>
                  <a:txBody>
                    <a:bodyPr/>
                    <a:lstStyle/>
                    <a:p>
                      <a:pPr marL="0" algn="l" defTabSz="4389120" rtl="0" eaLnBrk="1" latinLnBrk="0" hangingPunct="1"/>
                      <a:endParaRPr lang="en-US" sz="300" kern="1200" dirty="0">
                        <a:solidFill>
                          <a:schemeClr val="dk1"/>
                        </a:solidFill>
                        <a:latin typeface="Segoe UI Symbol" panose="020B0502040204020203" pitchFamily="34" charset="0"/>
                        <a:ea typeface="Segoe UI Symbol" panose="020B0502040204020203" pitchFamily="34" charset="0"/>
                        <a:cs typeface="+mn-cs"/>
                      </a:endParaRPr>
                    </a:p>
                  </a:txBody>
                  <a:tcPr marL="68211" marR="68211" marT="34106" marB="34106">
                    <a:solidFill>
                      <a:schemeClr val="accent1">
                        <a:lumMod val="60000"/>
                        <a:lumOff val="40000"/>
                      </a:schemeClr>
                    </a:solidFill>
                  </a:tcPr>
                </a:tc>
                <a:tc>
                  <a:txBody>
                    <a:bodyPr/>
                    <a:lstStyle/>
                    <a:p>
                      <a:pPr marL="0" algn="l" defTabSz="4389120" rtl="0" eaLnBrk="1" latinLnBrk="0" hangingPunct="1"/>
                      <a:endParaRPr lang="en-US" sz="300" kern="1200" dirty="0">
                        <a:solidFill>
                          <a:schemeClr val="dk1"/>
                        </a:solidFill>
                        <a:latin typeface="+mn-lt"/>
                        <a:ea typeface="+mn-ea"/>
                        <a:cs typeface="+mn-cs"/>
                      </a:endParaRPr>
                    </a:p>
                  </a:txBody>
                  <a:tcPr marL="68211" marR="68211" marT="34106" marB="34106">
                    <a:solidFill>
                      <a:schemeClr val="accent1">
                        <a:lumMod val="60000"/>
                        <a:lumOff val="40000"/>
                      </a:schemeClr>
                    </a:solidFill>
                  </a:tcPr>
                </a:tc>
                <a:tc>
                  <a:txBody>
                    <a:bodyPr/>
                    <a:lstStyle/>
                    <a:p>
                      <a:pPr marL="0" algn="l" defTabSz="4389120" rtl="0" eaLnBrk="1" latinLnBrk="0" hangingPunct="1"/>
                      <a:endParaRPr lang="en-US" sz="300" kern="1200" dirty="0">
                        <a:solidFill>
                          <a:schemeClr val="dk1"/>
                        </a:solidFill>
                        <a:latin typeface="+mn-lt"/>
                        <a:ea typeface="+mn-ea"/>
                        <a:cs typeface="+mn-cs"/>
                      </a:endParaRPr>
                    </a:p>
                  </a:txBody>
                  <a:tcPr marL="68211" marR="68211" marT="34106" marB="34106">
                    <a:solidFill>
                      <a:schemeClr val="accent1">
                        <a:lumMod val="60000"/>
                        <a:lumOff val="40000"/>
                      </a:schemeClr>
                    </a:solidFill>
                  </a:tcPr>
                </a:tc>
                <a:extLst>
                  <a:ext uri="{0D108BD9-81ED-4DB2-BD59-A6C34878D82A}">
                    <a16:rowId xmlns:a16="http://schemas.microsoft.com/office/drawing/2014/main" val="3748500923"/>
                  </a:ext>
                </a:extLst>
              </a:tr>
              <a:tr h="378826">
                <a:tc>
                  <a:txBody>
                    <a:bodyPr/>
                    <a:lstStyle/>
                    <a:p>
                      <a:r>
                        <a:rPr lang="en-US" sz="1700" dirty="0"/>
                        <a:t>Curve25519</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r>
                        <a:rPr lang="en-US" sz="1700" dirty="0"/>
                        <a:t> (BMI2 + ADX)</a:t>
                      </a:r>
                    </a:p>
                  </a:txBody>
                  <a:tcPr marL="68211" marR="68211" marT="34106" marB="34106"/>
                </a:tc>
                <a:tc>
                  <a:txBody>
                    <a:bodyPr/>
                    <a:lstStyle/>
                    <a:p>
                      <a:endParaRPr lang="en-US" sz="1700" dirty="0"/>
                    </a:p>
                  </a:txBody>
                  <a:tcPr marL="68211" marR="68211" marT="34106" marB="34106"/>
                </a:tc>
                <a:extLst>
                  <a:ext uri="{0D108BD9-81ED-4DB2-BD59-A6C34878D82A}">
                    <a16:rowId xmlns:a16="http://schemas.microsoft.com/office/drawing/2014/main" val="3732809998"/>
                  </a:ext>
                </a:extLst>
              </a:tr>
              <a:tr h="378826">
                <a:tc>
                  <a:txBody>
                    <a:bodyPr/>
                    <a:lstStyle/>
                    <a:p>
                      <a:r>
                        <a:rPr lang="en-US" sz="1700" dirty="0"/>
                        <a:t>Ed25519</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tc>
                  <a:txBody>
                    <a:bodyPr/>
                    <a:lstStyle/>
                    <a:p>
                      <a:endParaRPr lang="en-US" sz="1700" dirty="0"/>
                    </a:p>
                  </a:txBody>
                  <a:tcPr marL="68211" marR="68211" marT="34106" marB="34106"/>
                </a:tc>
                <a:tc>
                  <a:txBody>
                    <a:bodyPr/>
                    <a:lstStyle/>
                    <a:p>
                      <a:endParaRPr lang="en-US" sz="1700" dirty="0"/>
                    </a:p>
                  </a:txBody>
                  <a:tcPr marL="68211" marR="68211" marT="34106" marB="34106"/>
                </a:tc>
                <a:extLst>
                  <a:ext uri="{0D108BD9-81ED-4DB2-BD59-A6C34878D82A}">
                    <a16:rowId xmlns:a16="http://schemas.microsoft.com/office/drawing/2014/main" val="964071701"/>
                  </a:ext>
                </a:extLst>
              </a:tr>
              <a:tr h="115337">
                <a:tc>
                  <a:txBody>
                    <a:bodyPr/>
                    <a:lstStyle/>
                    <a:p>
                      <a:endParaRPr lang="en-US" sz="300" dirty="0"/>
                    </a:p>
                  </a:txBody>
                  <a:tcPr marL="68211" marR="68211" marT="34106" marB="34106">
                    <a:solidFill>
                      <a:schemeClr val="accent1">
                        <a:lumMod val="60000"/>
                        <a:lumOff val="40000"/>
                      </a:schemeClr>
                    </a:solidFill>
                  </a:tcPr>
                </a:tc>
                <a:tc>
                  <a:txBody>
                    <a:bodyPr/>
                    <a:lstStyle/>
                    <a:p>
                      <a:endParaRPr lang="en-US" sz="300" dirty="0">
                        <a:latin typeface="Segoe UI Symbol" panose="020B0502040204020203" pitchFamily="34" charset="0"/>
                        <a:ea typeface="Segoe UI Symbol" panose="020B0502040204020203" pitchFamily="34" charset="0"/>
                      </a:endParaRPr>
                    </a:p>
                  </a:txBody>
                  <a:tcPr marL="68211" marR="68211" marT="34106" marB="34106">
                    <a:solidFill>
                      <a:schemeClr val="accent1">
                        <a:lumMod val="60000"/>
                        <a:lumOff val="40000"/>
                      </a:schemeClr>
                    </a:solidFill>
                  </a:tcPr>
                </a:tc>
                <a:tc>
                  <a:txBody>
                    <a:bodyPr/>
                    <a:lstStyle/>
                    <a:p>
                      <a:endParaRPr lang="en-US" sz="300" dirty="0"/>
                    </a:p>
                  </a:txBody>
                  <a:tcPr marL="68211" marR="68211" marT="34106" marB="34106">
                    <a:solidFill>
                      <a:schemeClr val="accent1">
                        <a:lumMod val="60000"/>
                        <a:lumOff val="40000"/>
                      </a:schemeClr>
                    </a:solidFill>
                  </a:tcPr>
                </a:tc>
                <a:tc>
                  <a:txBody>
                    <a:bodyPr/>
                    <a:lstStyle/>
                    <a:p>
                      <a:endParaRPr lang="en-US" sz="300" dirty="0"/>
                    </a:p>
                  </a:txBody>
                  <a:tcPr marL="68211" marR="68211" marT="34106" marB="34106">
                    <a:solidFill>
                      <a:schemeClr val="accent1">
                        <a:lumMod val="60000"/>
                        <a:lumOff val="40000"/>
                      </a:schemeClr>
                    </a:solidFill>
                  </a:tcPr>
                </a:tc>
                <a:extLst>
                  <a:ext uri="{0D108BD9-81ED-4DB2-BD59-A6C34878D82A}">
                    <a16:rowId xmlns:a16="http://schemas.microsoft.com/office/drawing/2014/main" val="30153656"/>
                  </a:ext>
                </a:extLst>
              </a:tr>
              <a:tr h="378826">
                <a:tc>
                  <a:txBody>
                    <a:bodyPr/>
                    <a:lstStyle/>
                    <a:p>
                      <a:r>
                        <a:rPr lang="en-US" sz="1700" dirty="0"/>
                        <a:t>Chacha20</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p>
                  </a:txBody>
                  <a:tcPr marL="68211" marR="68211" marT="34106" marB="34106"/>
                </a:tc>
                <a:tc>
                  <a:txBody>
                    <a:bodyPr/>
                    <a:lstStyle/>
                    <a:p>
                      <a:endParaRPr lang="en-US" sz="1700" dirty="0"/>
                    </a:p>
                  </a:txBody>
                  <a:tcPr marL="68211" marR="68211" marT="34106" marB="34106"/>
                </a:tc>
                <a:tc>
                  <a:txBody>
                    <a:bodyPr/>
                    <a:lstStyle/>
                    <a:p>
                      <a:endParaRPr lang="en-US" sz="1700" dirty="0"/>
                    </a:p>
                  </a:txBody>
                  <a:tcPr marL="68211" marR="68211" marT="34106" marB="34106"/>
                </a:tc>
                <a:extLst>
                  <a:ext uri="{0D108BD9-81ED-4DB2-BD59-A6C34878D82A}">
                    <a16:rowId xmlns:a16="http://schemas.microsoft.com/office/drawing/2014/main" val="3702648087"/>
                  </a:ext>
                </a:extLst>
              </a:tr>
              <a:tr h="378826">
                <a:tc>
                  <a:txBody>
                    <a:bodyPr/>
                    <a:lstStyle/>
                    <a:p>
                      <a:r>
                        <a:rPr lang="en-US" sz="1700" dirty="0"/>
                        <a:t>AES 128, 256</a:t>
                      </a:r>
                    </a:p>
                  </a:txBody>
                  <a:tcPr marL="68211" marR="68211" marT="34106" marB="34106"/>
                </a:tc>
                <a:tc>
                  <a:txBody>
                    <a:bodyPr/>
                    <a:lstStyle/>
                    <a:p>
                      <a:endParaRPr lang="en-US" sz="1700" dirty="0"/>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endParaRPr lang="en-US" sz="1700" dirty="0"/>
                    </a:p>
                  </a:txBody>
                  <a:tcPr marL="68211" marR="68211" marT="34106" marB="34106"/>
                </a:tc>
                <a:tc>
                  <a:txBody>
                    <a:bodyPr/>
                    <a:lstStyle/>
                    <a:p>
                      <a:endParaRPr lang="en-US" sz="1700" dirty="0"/>
                    </a:p>
                  </a:txBody>
                  <a:tcPr marL="68211" marR="68211" marT="34106" marB="34106"/>
                </a:tc>
                <a:extLst>
                  <a:ext uri="{0D108BD9-81ED-4DB2-BD59-A6C34878D82A}">
                    <a16:rowId xmlns:a16="http://schemas.microsoft.com/office/drawing/2014/main" val="2507678236"/>
                  </a:ext>
                </a:extLst>
              </a:tr>
              <a:tr h="378826">
                <a:tc>
                  <a:txBody>
                    <a:bodyPr/>
                    <a:lstStyle/>
                    <a:p>
                      <a:r>
                        <a:rPr lang="en-US" sz="1700" dirty="0"/>
                        <a:t>AES-CTR</a:t>
                      </a:r>
                    </a:p>
                  </a:txBody>
                  <a:tcPr marL="68211" marR="68211" marT="34106" marB="34106"/>
                </a:tc>
                <a:tc>
                  <a:txBody>
                    <a:bodyPr/>
                    <a:lstStyle/>
                    <a:p>
                      <a:endParaRPr lang="en-US" sz="1700" dirty="0"/>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endParaRPr lang="en-US" sz="1700" dirty="0"/>
                    </a:p>
                  </a:txBody>
                  <a:tcPr marL="68211" marR="68211" marT="34106" marB="34106"/>
                </a:tc>
                <a:tc>
                  <a:txBody>
                    <a:bodyPr/>
                    <a:lstStyle/>
                    <a:p>
                      <a:endParaRPr lang="en-US" sz="1700" dirty="0"/>
                    </a:p>
                  </a:txBody>
                  <a:tcPr marL="68211" marR="68211" marT="34106" marB="34106"/>
                </a:tc>
                <a:extLst>
                  <a:ext uri="{0D108BD9-81ED-4DB2-BD59-A6C34878D82A}">
                    <a16:rowId xmlns:a16="http://schemas.microsoft.com/office/drawing/2014/main" val="4187177597"/>
                  </a:ext>
                </a:extLst>
              </a:tr>
              <a:tr h="115337">
                <a:tc>
                  <a:txBody>
                    <a:bodyPr/>
                    <a:lstStyle/>
                    <a:p>
                      <a:endParaRPr lang="en-US" sz="300" dirty="0"/>
                    </a:p>
                  </a:txBody>
                  <a:tcPr marL="68211" marR="68211" marT="34106" marB="34106">
                    <a:solidFill>
                      <a:schemeClr val="accent1">
                        <a:lumMod val="60000"/>
                        <a:lumOff val="40000"/>
                      </a:schemeClr>
                    </a:solidFill>
                  </a:tcPr>
                </a:tc>
                <a:tc>
                  <a:txBody>
                    <a:bodyPr/>
                    <a:lstStyle/>
                    <a:p>
                      <a:endParaRPr lang="en-US" sz="300" dirty="0"/>
                    </a:p>
                  </a:txBody>
                  <a:tcPr marL="68211" marR="68211" marT="34106" marB="34106">
                    <a:solidFill>
                      <a:schemeClr val="accent1">
                        <a:lumMod val="60000"/>
                        <a:lumOff val="40000"/>
                      </a:schemeClr>
                    </a:solidFill>
                  </a:tcPr>
                </a:tc>
                <a:tc>
                  <a:txBody>
                    <a:bodyPr/>
                    <a:lstStyle/>
                    <a:p>
                      <a:endParaRPr lang="en-US" sz="300" dirty="0"/>
                    </a:p>
                  </a:txBody>
                  <a:tcPr marL="68211" marR="68211" marT="34106" marB="34106">
                    <a:solidFill>
                      <a:schemeClr val="accent1">
                        <a:lumMod val="60000"/>
                        <a:lumOff val="40000"/>
                      </a:schemeClr>
                    </a:solidFill>
                  </a:tcPr>
                </a:tc>
                <a:tc>
                  <a:txBody>
                    <a:bodyPr/>
                    <a:lstStyle/>
                    <a:p>
                      <a:endParaRPr lang="en-US" sz="300" dirty="0"/>
                    </a:p>
                  </a:txBody>
                  <a:tcPr marL="68211" marR="68211" marT="34106" marB="34106">
                    <a:solidFill>
                      <a:schemeClr val="accent1">
                        <a:lumMod val="60000"/>
                        <a:lumOff val="40000"/>
                      </a:schemeClr>
                    </a:solidFill>
                  </a:tcPr>
                </a:tc>
                <a:extLst>
                  <a:ext uri="{0D108BD9-81ED-4DB2-BD59-A6C34878D82A}">
                    <a16:rowId xmlns:a16="http://schemas.microsoft.com/office/drawing/2014/main" val="844744024"/>
                  </a:ext>
                </a:extLst>
              </a:tr>
              <a:tr h="378826">
                <a:tc>
                  <a:txBody>
                    <a:bodyPr/>
                    <a:lstStyle/>
                    <a:p>
                      <a:r>
                        <a:rPr lang="en-US" sz="1700" dirty="0"/>
                        <a:t>Poly1305</a:t>
                      </a:r>
                    </a:p>
                  </a:txBody>
                  <a:tcPr marL="68211" marR="68211" marT="34106" marB="34106"/>
                </a:tc>
                <a:tc>
                  <a:txBody>
                    <a:bodyPr/>
                    <a:lstStyle/>
                    <a:p>
                      <a:r>
                        <a:rPr lang="en-US" sz="1700">
                          <a:latin typeface="Segoe UI Symbol" panose="020B0502040204020203" pitchFamily="34" charset="0"/>
                          <a:ea typeface="Segoe UI Symbol" panose="020B0502040204020203" pitchFamily="34" charset="0"/>
                        </a:rPr>
                        <a:t>✔</a:t>
                      </a:r>
                      <a:r>
                        <a:rPr lang="en-US" sz="1700"/>
                        <a:t> </a:t>
                      </a:r>
                      <a:r>
                        <a:rPr lang="en-US" sz="1700" dirty="0"/>
                        <a:t>(+ AVX + AVX2)</a:t>
                      </a:r>
                    </a:p>
                  </a:txBody>
                  <a:tcPr marL="68211" marR="68211" marT="34106" marB="34106"/>
                </a:tc>
                <a:tc>
                  <a:txBody>
                    <a:bodyPr/>
                    <a:lstStyle/>
                    <a:p>
                      <a:r>
                        <a:rPr lang="en-US" sz="1700" dirty="0">
                          <a:latin typeface="Segoe UI Symbol" panose="020B0502040204020203" pitchFamily="34" charset="0"/>
                          <a:ea typeface="Segoe UI Symbol" panose="020B0502040204020203" pitchFamily="34" charset="0"/>
                        </a:rPr>
                        <a:t>✔</a:t>
                      </a:r>
                      <a:r>
                        <a:rPr lang="en-US" sz="1700" dirty="0"/>
                        <a:t> (X64)</a:t>
                      </a:r>
                    </a:p>
                  </a:txBody>
                  <a:tcPr marL="68211" marR="68211" marT="34106" marB="34106"/>
                </a:tc>
                <a:tc>
                  <a:txBody>
                    <a:bodyPr/>
                    <a:lstStyle/>
                    <a:p>
                      <a:endParaRPr lang="en-US" sz="1700" dirty="0"/>
                    </a:p>
                  </a:txBody>
                  <a:tcPr marL="68211" marR="68211" marT="34106" marB="34106"/>
                </a:tc>
                <a:extLst>
                  <a:ext uri="{0D108BD9-81ED-4DB2-BD59-A6C34878D82A}">
                    <a16:rowId xmlns:a16="http://schemas.microsoft.com/office/drawing/2014/main" val="244213327"/>
                  </a:ext>
                </a:extLst>
              </a:tr>
            </a:tbl>
          </a:graphicData>
        </a:graphic>
      </p:graphicFrame>
    </p:spTree>
    <p:extLst>
      <p:ext uri="{BB962C8B-B14F-4D97-AF65-F5344CB8AC3E}">
        <p14:creationId xmlns:p14="http://schemas.microsoft.com/office/powerpoint/2010/main" val="64487879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CD42-4C0B-D445-A2B0-B3E6C5EA432A}"/>
              </a:ext>
            </a:extLst>
          </p:cNvPr>
          <p:cNvSpPr>
            <a:spLocks noGrp="1"/>
          </p:cNvSpPr>
          <p:nvPr>
            <p:ph type="title"/>
          </p:nvPr>
        </p:nvSpPr>
        <p:spPr>
          <a:xfrm>
            <a:off x="269238" y="0"/>
            <a:ext cx="10515600" cy="1325563"/>
          </a:xfrm>
        </p:spPr>
        <p:txBody>
          <a:bodyPr>
            <a:normAutofit/>
          </a:bodyPr>
          <a:lstStyle/>
          <a:p>
            <a:r>
              <a:rPr lang="en-US" sz="3200" dirty="0"/>
              <a:t>One algorithm, several implementations</a:t>
            </a:r>
            <a:br>
              <a:rPr lang="en-US" sz="3200" dirty="0"/>
            </a:br>
            <a:r>
              <a:rPr lang="en-US" sz="3200" b="1" i="1" dirty="0"/>
              <a:t>(multiplexing)</a:t>
            </a:r>
            <a:endParaRPr lang="en-US" sz="3200" b="1" dirty="0"/>
          </a:p>
        </p:txBody>
      </p:sp>
      <p:pic>
        <p:nvPicPr>
          <p:cNvPr id="9" name="Content Placeholder 8">
            <a:extLst>
              <a:ext uri="{FF2B5EF4-FFF2-40B4-BE49-F238E27FC236}">
                <a16:creationId xmlns:a16="http://schemas.microsoft.com/office/drawing/2014/main" id="{0FCA0C91-5864-0542-B5F3-347A291F0ACA}"/>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35436" y="397257"/>
            <a:ext cx="6797441" cy="6809453"/>
          </a:xfrm>
        </p:spPr>
      </p:pic>
      <p:sp>
        <p:nvSpPr>
          <p:cNvPr id="10" name="TextBox 9">
            <a:extLst>
              <a:ext uri="{FF2B5EF4-FFF2-40B4-BE49-F238E27FC236}">
                <a16:creationId xmlns:a16="http://schemas.microsoft.com/office/drawing/2014/main" id="{4278B822-8580-ED4E-84B4-3D467313364C}"/>
              </a:ext>
            </a:extLst>
          </p:cNvPr>
          <p:cNvSpPr txBox="1"/>
          <p:nvPr/>
        </p:nvSpPr>
        <p:spPr>
          <a:xfrm>
            <a:off x="402956" y="1877693"/>
            <a:ext cx="5693044" cy="4154984"/>
          </a:xfrm>
          <a:prstGeom prst="rect">
            <a:avLst/>
          </a:prstGeom>
          <a:noFill/>
        </p:spPr>
        <p:txBody>
          <a:bodyPr wrap="square" rtlCol="0">
            <a:spAutoFit/>
          </a:bodyPr>
          <a:lstStyle/>
          <a:p>
            <a:pPr marL="285750" indent="-285750">
              <a:buFontTx/>
              <a:buChar char="-"/>
            </a:pPr>
            <a:r>
              <a:rPr lang="en-US" sz="2400" dirty="0"/>
              <a:t>Verifies multiple implementations (Vale &amp; Low*) against </a:t>
            </a:r>
            <a:r>
              <a:rPr lang="en-US" sz="2400" b="1" dirty="0">
                <a:solidFill>
                  <a:schemeClr val="accent2">
                    <a:lumMod val="50000"/>
                  </a:schemeClr>
                </a:solidFill>
              </a:rPr>
              <a:t>one specification</a:t>
            </a:r>
            <a:br>
              <a:rPr lang="en-US" sz="2400" b="1" dirty="0">
                <a:solidFill>
                  <a:schemeClr val="accent2">
                    <a:lumMod val="50000"/>
                  </a:schemeClr>
                </a:solidFill>
              </a:rPr>
            </a:br>
            <a:endParaRPr lang="en-US" sz="2400" b="1" dirty="0">
              <a:solidFill>
                <a:schemeClr val="accent2">
                  <a:lumMod val="50000"/>
                </a:schemeClr>
              </a:solidFill>
            </a:endParaRPr>
          </a:p>
          <a:p>
            <a:pPr marL="285750" indent="-285750">
              <a:buFontTx/>
              <a:buChar char="-"/>
            </a:pPr>
            <a:r>
              <a:rPr lang="en-US" sz="2400" b="1" dirty="0">
                <a:solidFill>
                  <a:schemeClr val="accent2">
                    <a:lumMod val="50000"/>
                  </a:schemeClr>
                </a:solidFill>
              </a:rPr>
              <a:t>Isolates</a:t>
            </a:r>
            <a:r>
              <a:rPr lang="en-US" sz="2400" dirty="0"/>
              <a:t> clients from processor and target details</a:t>
            </a:r>
            <a:br>
              <a:rPr lang="en-US" sz="2400" dirty="0"/>
            </a:br>
            <a:endParaRPr lang="en-US" sz="2400" dirty="0"/>
          </a:p>
          <a:p>
            <a:pPr marL="285750" indent="-285750">
              <a:buFontTx/>
              <a:buChar char="-"/>
            </a:pPr>
            <a:r>
              <a:rPr lang="en-US" sz="2400" b="1" dirty="0">
                <a:solidFill>
                  <a:schemeClr val="accent2">
                    <a:lumMod val="50000"/>
                  </a:schemeClr>
                </a:solidFill>
              </a:rPr>
              <a:t>Auto-detects</a:t>
            </a:r>
            <a:r>
              <a:rPr lang="en-US" sz="2400" dirty="0"/>
              <a:t> static &amp; dynamic features</a:t>
            </a:r>
            <a:br>
              <a:rPr lang="en-US" sz="2400" dirty="0"/>
            </a:br>
            <a:endParaRPr lang="en-US" sz="2400" dirty="0"/>
          </a:p>
          <a:p>
            <a:pPr marL="285750" indent="-285750">
              <a:buFontTx/>
              <a:buChar char="-"/>
            </a:pPr>
            <a:r>
              <a:rPr lang="en-US" sz="2400" dirty="0"/>
              <a:t>Eliminates </a:t>
            </a:r>
            <a:r>
              <a:rPr lang="en-US" sz="2400" b="1" dirty="0">
                <a:solidFill>
                  <a:schemeClr val="accent2">
                    <a:lumMod val="50000"/>
                  </a:schemeClr>
                </a:solidFill>
              </a:rPr>
              <a:t>illegal instruction errors</a:t>
            </a:r>
            <a:br>
              <a:rPr lang="en-US" sz="2400" dirty="0"/>
            </a:br>
            <a:endParaRPr lang="en-US" sz="2400" dirty="0"/>
          </a:p>
          <a:p>
            <a:pPr marL="285750" indent="-285750">
              <a:buFontTx/>
              <a:buChar char="-"/>
            </a:pPr>
            <a:r>
              <a:rPr lang="en-US" sz="2400" dirty="0"/>
              <a:t>Expected by an </a:t>
            </a:r>
            <a:r>
              <a:rPr lang="en-US" sz="2400" b="1" dirty="0">
                <a:solidFill>
                  <a:schemeClr val="accent2">
                    <a:lumMod val="50000"/>
                  </a:schemeClr>
                </a:solidFill>
              </a:rPr>
              <a:t>industrial-grade library</a:t>
            </a:r>
          </a:p>
        </p:txBody>
      </p:sp>
    </p:spTree>
    <p:extLst>
      <p:ext uri="{BB962C8B-B14F-4D97-AF65-F5344CB8AC3E}">
        <p14:creationId xmlns:p14="http://schemas.microsoft.com/office/powerpoint/2010/main" val="201264691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CD42-4C0B-D445-A2B0-B3E6C5EA432A}"/>
              </a:ext>
            </a:extLst>
          </p:cNvPr>
          <p:cNvSpPr>
            <a:spLocks noGrp="1"/>
          </p:cNvSpPr>
          <p:nvPr>
            <p:ph type="title"/>
          </p:nvPr>
        </p:nvSpPr>
        <p:spPr>
          <a:xfrm>
            <a:off x="269238" y="0"/>
            <a:ext cx="10515600" cy="1325563"/>
          </a:xfrm>
        </p:spPr>
        <p:txBody>
          <a:bodyPr>
            <a:normAutofit/>
          </a:bodyPr>
          <a:lstStyle/>
          <a:p>
            <a:r>
              <a:rPr lang="en-US" sz="3200" dirty="0"/>
              <a:t>Several algorithms, one API</a:t>
            </a:r>
            <a:br>
              <a:rPr lang="en-US" sz="3200" dirty="0"/>
            </a:br>
            <a:r>
              <a:rPr lang="en-US" sz="3200" b="1" i="1" dirty="0"/>
              <a:t>(agility)</a:t>
            </a:r>
            <a:endParaRPr lang="en-US" sz="3200" b="1" dirty="0"/>
          </a:p>
        </p:txBody>
      </p:sp>
      <p:sp>
        <p:nvSpPr>
          <p:cNvPr id="10" name="TextBox 9">
            <a:extLst>
              <a:ext uri="{FF2B5EF4-FFF2-40B4-BE49-F238E27FC236}">
                <a16:creationId xmlns:a16="http://schemas.microsoft.com/office/drawing/2014/main" id="{4278B822-8580-ED4E-84B4-3D467313364C}"/>
              </a:ext>
            </a:extLst>
          </p:cNvPr>
          <p:cNvSpPr txBox="1"/>
          <p:nvPr/>
        </p:nvSpPr>
        <p:spPr>
          <a:xfrm>
            <a:off x="402956" y="1846697"/>
            <a:ext cx="5693044" cy="3785652"/>
          </a:xfrm>
          <a:prstGeom prst="rect">
            <a:avLst/>
          </a:prstGeom>
          <a:noFill/>
        </p:spPr>
        <p:txBody>
          <a:bodyPr wrap="square" rtlCol="0">
            <a:spAutoFit/>
          </a:bodyPr>
          <a:lstStyle/>
          <a:p>
            <a:pPr marL="285750" indent="-285750">
              <a:buFontTx/>
              <a:buChar char="-"/>
            </a:pPr>
            <a:r>
              <a:rPr lang="en-US" sz="2400" dirty="0"/>
              <a:t>Verifies that multiple algorithms fit the same </a:t>
            </a:r>
            <a:r>
              <a:rPr lang="en-US" sz="2400" b="1" dirty="0">
                <a:solidFill>
                  <a:schemeClr val="accent2">
                    <a:lumMod val="50000"/>
                  </a:schemeClr>
                </a:solidFill>
              </a:rPr>
              <a:t>family of specifications</a:t>
            </a:r>
            <a:br>
              <a:rPr lang="en-US" sz="2400" dirty="0"/>
            </a:br>
            <a:endParaRPr lang="en-US" sz="2400" dirty="0"/>
          </a:p>
          <a:p>
            <a:pPr marL="285750" indent="-285750">
              <a:buFontTx/>
              <a:buChar char="-"/>
            </a:pPr>
            <a:r>
              <a:rPr lang="en-US" sz="2400" dirty="0"/>
              <a:t>Allows clients to </a:t>
            </a:r>
            <a:r>
              <a:rPr lang="en-US" sz="2400" b="1" dirty="0">
                <a:solidFill>
                  <a:schemeClr val="accent2">
                    <a:lumMod val="50000"/>
                  </a:schemeClr>
                </a:solidFill>
              </a:rPr>
              <a:t>switch</a:t>
            </a:r>
            <a:r>
              <a:rPr lang="en-US" sz="2400" dirty="0"/>
              <a:t> between algorithms (crucial for TLS)</a:t>
            </a:r>
            <a:br>
              <a:rPr lang="en-US" sz="2400" dirty="0"/>
            </a:br>
            <a:endParaRPr lang="en-US" sz="2400" dirty="0"/>
          </a:p>
          <a:p>
            <a:pPr marL="285750" indent="-285750">
              <a:buFontTx/>
              <a:buChar char="-"/>
            </a:pPr>
            <a:r>
              <a:rPr lang="en-US" sz="2400" dirty="0"/>
              <a:t>Uses F* meta-programming to </a:t>
            </a:r>
            <a:r>
              <a:rPr lang="en-US" sz="2400" b="1" dirty="0">
                <a:solidFill>
                  <a:schemeClr val="accent2">
                    <a:lumMod val="50000"/>
                  </a:schemeClr>
                </a:solidFill>
              </a:rPr>
              <a:t>templatize</a:t>
            </a:r>
            <a:r>
              <a:rPr lang="en-US" sz="2400" dirty="0"/>
              <a:t> the code</a:t>
            </a:r>
            <a:br>
              <a:rPr lang="en-US" sz="2400" dirty="0"/>
            </a:br>
            <a:endParaRPr lang="en-US" sz="2400" dirty="0"/>
          </a:p>
          <a:p>
            <a:pPr marL="285750" indent="-285750">
              <a:buFontTx/>
              <a:buChar char="-"/>
            </a:pPr>
            <a:r>
              <a:rPr lang="en-US" sz="2400" dirty="0"/>
              <a:t>Expected by an </a:t>
            </a:r>
            <a:r>
              <a:rPr lang="en-US" sz="2400" b="1" dirty="0">
                <a:solidFill>
                  <a:schemeClr val="accent2">
                    <a:lumMod val="50000"/>
                  </a:schemeClr>
                </a:solidFill>
              </a:rPr>
              <a:t>industrial-grade library</a:t>
            </a:r>
          </a:p>
        </p:txBody>
      </p:sp>
      <p:pic>
        <p:nvPicPr>
          <p:cNvPr id="6" name="Picture 5">
            <a:extLst>
              <a:ext uri="{FF2B5EF4-FFF2-40B4-BE49-F238E27FC236}">
                <a16:creationId xmlns:a16="http://schemas.microsoft.com/office/drawing/2014/main" id="{5ADA49B8-6B3E-B249-8DB7-6195DA148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545" y="0"/>
            <a:ext cx="6088455" cy="6858000"/>
          </a:xfrm>
          <a:prstGeom prst="rect">
            <a:avLst/>
          </a:prstGeom>
        </p:spPr>
      </p:pic>
    </p:spTree>
    <p:extLst>
      <p:ext uri="{BB962C8B-B14F-4D97-AF65-F5344CB8AC3E}">
        <p14:creationId xmlns:p14="http://schemas.microsoft.com/office/powerpoint/2010/main" val="183837558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CD42-4C0B-D445-A2B0-B3E6C5EA432A}"/>
              </a:ext>
            </a:extLst>
          </p:cNvPr>
          <p:cNvSpPr>
            <a:spLocks noGrp="1"/>
          </p:cNvSpPr>
          <p:nvPr>
            <p:ph type="title"/>
          </p:nvPr>
        </p:nvSpPr>
        <p:spPr>
          <a:xfrm>
            <a:off x="269238" y="0"/>
            <a:ext cx="10515600" cy="1325563"/>
          </a:xfrm>
        </p:spPr>
        <p:txBody>
          <a:bodyPr>
            <a:normAutofit/>
          </a:bodyPr>
          <a:lstStyle/>
          <a:p>
            <a:r>
              <a:rPr lang="en-US" sz="3200" dirty="0"/>
              <a:t>Deep integration between C and ASM</a:t>
            </a:r>
            <a:br>
              <a:rPr lang="en-US" sz="3200" dirty="0"/>
            </a:br>
            <a:r>
              <a:rPr lang="en-US" sz="3200" b="1" i="1" dirty="0"/>
              <a:t>(speed)</a:t>
            </a:r>
            <a:endParaRPr lang="en-US" sz="3200" b="1" dirty="0"/>
          </a:p>
        </p:txBody>
      </p:sp>
      <p:sp>
        <p:nvSpPr>
          <p:cNvPr id="10" name="TextBox 9">
            <a:extLst>
              <a:ext uri="{FF2B5EF4-FFF2-40B4-BE49-F238E27FC236}">
                <a16:creationId xmlns:a16="http://schemas.microsoft.com/office/drawing/2014/main" id="{4278B822-8580-ED4E-84B4-3D467313364C}"/>
              </a:ext>
            </a:extLst>
          </p:cNvPr>
          <p:cNvSpPr txBox="1"/>
          <p:nvPr/>
        </p:nvSpPr>
        <p:spPr>
          <a:xfrm>
            <a:off x="431369" y="4837869"/>
            <a:ext cx="11329261" cy="1585049"/>
          </a:xfrm>
          <a:prstGeom prst="rect">
            <a:avLst/>
          </a:prstGeom>
          <a:noFill/>
        </p:spPr>
        <p:txBody>
          <a:bodyPr wrap="square" rtlCol="0">
            <a:spAutoFit/>
          </a:bodyPr>
          <a:lstStyle/>
          <a:p>
            <a:r>
              <a:rPr lang="en-US" sz="2400" dirty="0">
                <a:solidFill>
                  <a:schemeClr val="bg2">
                    <a:lumMod val="10000"/>
                  </a:schemeClr>
                </a:solidFill>
              </a:rPr>
              <a:t>Verification allows </a:t>
            </a:r>
            <a:r>
              <a:rPr lang="en-US" sz="2400" b="1" dirty="0">
                <a:solidFill>
                  <a:schemeClr val="accent2">
                    <a:lumMod val="50000"/>
                  </a:schemeClr>
                </a:solidFill>
              </a:rPr>
              <a:t>more optimizations </a:t>
            </a:r>
            <a:r>
              <a:rPr lang="en-US" sz="2400" dirty="0">
                <a:solidFill>
                  <a:schemeClr val="bg2">
                    <a:lumMod val="10000"/>
                  </a:schemeClr>
                </a:solidFill>
              </a:rPr>
              <a:t>and does </a:t>
            </a:r>
            <a:r>
              <a:rPr lang="en-US" sz="2400" b="1" dirty="0">
                <a:solidFill>
                  <a:schemeClr val="accent2">
                    <a:lumMod val="50000"/>
                  </a:schemeClr>
                </a:solidFill>
              </a:rPr>
              <a:t>not compromise </a:t>
            </a:r>
            <a:r>
              <a:rPr lang="en-US" sz="2400" dirty="0">
                <a:solidFill>
                  <a:schemeClr val="bg2">
                    <a:lumMod val="10000"/>
                  </a:schemeClr>
                </a:solidFill>
              </a:rPr>
              <a:t>speed.</a:t>
            </a:r>
            <a:br>
              <a:rPr lang="en-US" sz="2400" dirty="0">
                <a:solidFill>
                  <a:schemeClr val="bg2">
                    <a:lumMod val="10000"/>
                  </a:schemeClr>
                </a:solidFill>
              </a:rPr>
            </a:br>
            <a:br>
              <a:rPr lang="en-US" sz="1100" dirty="0">
                <a:solidFill>
                  <a:schemeClr val="bg2">
                    <a:lumMod val="10000"/>
                  </a:schemeClr>
                </a:solidFill>
              </a:rPr>
            </a:br>
            <a:r>
              <a:rPr lang="en-US" sz="2400" dirty="0">
                <a:solidFill>
                  <a:schemeClr val="bg2">
                    <a:lumMod val="10000"/>
                  </a:schemeClr>
                </a:solidFill>
              </a:rPr>
              <a:t>Mundane parts of the algorithms are written in Low* while critical bits are in Vale.</a:t>
            </a:r>
            <a:br>
              <a:rPr lang="en-US" sz="2400" dirty="0">
                <a:solidFill>
                  <a:schemeClr val="bg2">
                    <a:lumMod val="10000"/>
                  </a:schemeClr>
                </a:solidFill>
              </a:rPr>
            </a:br>
            <a:br>
              <a:rPr lang="en-US" sz="1100" dirty="0">
                <a:solidFill>
                  <a:schemeClr val="bg2">
                    <a:lumMod val="10000"/>
                  </a:schemeClr>
                </a:solidFill>
              </a:rPr>
            </a:br>
            <a:r>
              <a:rPr lang="en-US" sz="2400" dirty="0">
                <a:solidFill>
                  <a:schemeClr val="bg2">
                    <a:lumMod val="10000"/>
                  </a:schemeClr>
                </a:solidFill>
              </a:rPr>
              <a:t>A new verified interop layer ensures </a:t>
            </a:r>
            <a:r>
              <a:rPr lang="en-US" sz="2400" b="1" dirty="0">
                <a:solidFill>
                  <a:schemeClr val="accent2">
                    <a:lumMod val="50000"/>
                  </a:schemeClr>
                </a:solidFill>
              </a:rPr>
              <a:t>sound interoperation </a:t>
            </a:r>
            <a:r>
              <a:rPr lang="en-US" sz="2400" dirty="0">
                <a:solidFill>
                  <a:schemeClr val="bg2">
                    <a:lumMod val="10000"/>
                  </a:schemeClr>
                </a:solidFill>
              </a:rPr>
              <a:t>between two languages.</a:t>
            </a:r>
          </a:p>
        </p:txBody>
      </p:sp>
      <p:pic>
        <p:nvPicPr>
          <p:cNvPr id="4" name="Picture 3">
            <a:extLst>
              <a:ext uri="{FF2B5EF4-FFF2-40B4-BE49-F238E27FC236}">
                <a16:creationId xmlns:a16="http://schemas.microsoft.com/office/drawing/2014/main" id="{4A1602D3-1155-504F-89AD-986E51C91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225651"/>
            <a:ext cx="6858000" cy="3111500"/>
          </a:xfrm>
          <a:prstGeom prst="rect">
            <a:avLst/>
          </a:prstGeom>
        </p:spPr>
      </p:pic>
      <p:sp>
        <p:nvSpPr>
          <p:cNvPr id="5" name="Oval 4">
            <a:extLst>
              <a:ext uri="{FF2B5EF4-FFF2-40B4-BE49-F238E27FC236}">
                <a16:creationId xmlns:a16="http://schemas.microsoft.com/office/drawing/2014/main" id="{C4491627-E32C-8449-86D8-8ABAFB86064E}"/>
              </a:ext>
            </a:extLst>
          </p:cNvPr>
          <p:cNvSpPr/>
          <p:nvPr/>
        </p:nvSpPr>
        <p:spPr bwMode="auto">
          <a:xfrm>
            <a:off x="2501912" y="2929180"/>
            <a:ext cx="7023087" cy="840691"/>
          </a:xfrm>
          <a:prstGeom prst="ellipse">
            <a:avLst/>
          </a:prstGeom>
          <a:noFill/>
          <a:ln w="88900">
            <a:solidFill>
              <a:schemeClr val="accent6">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047246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55E2F5-7164-2F44-BA49-58E0779BE9EB}"/>
              </a:ext>
            </a:extLst>
          </p:cNvPr>
          <p:cNvSpPr/>
          <p:nvPr/>
        </p:nvSpPr>
        <p:spPr>
          <a:xfrm>
            <a:off x="417786" y="4030609"/>
            <a:ext cx="2911366" cy="498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HACL* (C)</a:t>
            </a:r>
          </a:p>
        </p:txBody>
      </p:sp>
      <p:sp>
        <p:nvSpPr>
          <p:cNvPr id="6" name="Rectangle 5">
            <a:extLst>
              <a:ext uri="{FF2B5EF4-FFF2-40B4-BE49-F238E27FC236}">
                <a16:creationId xmlns:a16="http://schemas.microsoft.com/office/drawing/2014/main" id="{23CF3CAB-0C3A-9445-8C06-2B9DC7F4631C}"/>
              </a:ext>
            </a:extLst>
          </p:cNvPr>
          <p:cNvSpPr/>
          <p:nvPr/>
        </p:nvSpPr>
        <p:spPr>
          <a:xfrm>
            <a:off x="3907924" y="4030609"/>
            <a:ext cx="2911366" cy="498528"/>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Vale (ASM)</a:t>
            </a:r>
          </a:p>
        </p:txBody>
      </p:sp>
      <p:sp>
        <p:nvSpPr>
          <p:cNvPr id="7" name="Rectangle 6">
            <a:extLst>
              <a:ext uri="{FF2B5EF4-FFF2-40B4-BE49-F238E27FC236}">
                <a16:creationId xmlns:a16="http://schemas.microsoft.com/office/drawing/2014/main" id="{1FDE7BB1-9EC1-0B44-A814-D9F4D95EE0FE}"/>
              </a:ext>
            </a:extLst>
          </p:cNvPr>
          <p:cNvSpPr/>
          <p:nvPr/>
        </p:nvSpPr>
        <p:spPr>
          <a:xfrm>
            <a:off x="417786" y="2755504"/>
            <a:ext cx="6420418" cy="532054"/>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EverCrypt</a:t>
            </a:r>
            <a:r>
              <a:rPr lang="en-US" dirty="0"/>
              <a:t> (C API)</a:t>
            </a:r>
          </a:p>
        </p:txBody>
      </p:sp>
      <p:cxnSp>
        <p:nvCxnSpPr>
          <p:cNvPr id="9" name="Straight Arrow Connector 8">
            <a:extLst>
              <a:ext uri="{FF2B5EF4-FFF2-40B4-BE49-F238E27FC236}">
                <a16:creationId xmlns:a16="http://schemas.microsoft.com/office/drawing/2014/main" id="{5016AA40-C21E-6241-9B2C-EB5D1C49D9DF}"/>
              </a:ext>
            </a:extLst>
          </p:cNvPr>
          <p:cNvCxnSpPr>
            <a:cxnSpLocks/>
            <a:stCxn id="7" idx="2"/>
          </p:cNvCxnSpPr>
          <p:nvPr/>
        </p:nvCxnSpPr>
        <p:spPr>
          <a:xfrm flipH="1">
            <a:off x="2741275" y="3287558"/>
            <a:ext cx="886720" cy="743051"/>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C9A1A8-F0CF-6049-8FD0-6E488F8CE79F}"/>
              </a:ext>
            </a:extLst>
          </p:cNvPr>
          <p:cNvCxnSpPr>
            <a:cxnSpLocks/>
            <a:stCxn id="7" idx="2"/>
          </p:cNvCxnSpPr>
          <p:nvPr/>
        </p:nvCxnSpPr>
        <p:spPr>
          <a:xfrm>
            <a:off x="3627995" y="3287558"/>
            <a:ext cx="962398" cy="743051"/>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3210140-F8E7-2A4D-B4E7-463D12328A1D}"/>
              </a:ext>
            </a:extLst>
          </p:cNvPr>
          <p:cNvSpPr/>
          <p:nvPr/>
        </p:nvSpPr>
        <p:spPr>
          <a:xfrm>
            <a:off x="2693979" y="1595118"/>
            <a:ext cx="1849118" cy="532055"/>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Signal*</a:t>
            </a:r>
          </a:p>
        </p:txBody>
      </p:sp>
      <p:sp>
        <p:nvSpPr>
          <p:cNvPr id="21" name="Rectangle 20">
            <a:extLst>
              <a:ext uri="{FF2B5EF4-FFF2-40B4-BE49-F238E27FC236}">
                <a16:creationId xmlns:a16="http://schemas.microsoft.com/office/drawing/2014/main" id="{9E308C51-FC64-2C4C-B835-24350BB6857F}"/>
              </a:ext>
            </a:extLst>
          </p:cNvPr>
          <p:cNvSpPr/>
          <p:nvPr/>
        </p:nvSpPr>
        <p:spPr>
          <a:xfrm>
            <a:off x="4970172" y="1595118"/>
            <a:ext cx="1849118" cy="532055"/>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Merkle tree</a:t>
            </a:r>
          </a:p>
        </p:txBody>
      </p:sp>
      <p:sp>
        <p:nvSpPr>
          <p:cNvPr id="22" name="Rectangle 21">
            <a:extLst>
              <a:ext uri="{FF2B5EF4-FFF2-40B4-BE49-F238E27FC236}">
                <a16:creationId xmlns:a16="http://schemas.microsoft.com/office/drawing/2014/main" id="{D52C5A6A-0CAC-8342-BEC9-B90F46E62E0C}"/>
              </a:ext>
            </a:extLst>
          </p:cNvPr>
          <p:cNvSpPr/>
          <p:nvPr/>
        </p:nvSpPr>
        <p:spPr>
          <a:xfrm>
            <a:off x="417786" y="1595118"/>
            <a:ext cx="1849118" cy="532055"/>
          </a:xfrm>
          <a:prstGeom prst="rect">
            <a:avLst/>
          </a:prstGeom>
          <a:solidFill>
            <a:schemeClr val="bg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C client</a:t>
            </a:r>
          </a:p>
        </p:txBody>
      </p:sp>
      <p:cxnSp>
        <p:nvCxnSpPr>
          <p:cNvPr id="24" name="Straight Arrow Connector 23">
            <a:extLst>
              <a:ext uri="{FF2B5EF4-FFF2-40B4-BE49-F238E27FC236}">
                <a16:creationId xmlns:a16="http://schemas.microsoft.com/office/drawing/2014/main" id="{98EF2B3E-1100-9944-AA41-7BF63BA08926}"/>
              </a:ext>
            </a:extLst>
          </p:cNvPr>
          <p:cNvCxnSpPr>
            <a:stCxn id="22" idx="2"/>
          </p:cNvCxnSpPr>
          <p:nvPr/>
        </p:nvCxnSpPr>
        <p:spPr>
          <a:xfrm>
            <a:off x="1342345" y="2127173"/>
            <a:ext cx="0" cy="628331"/>
          </a:xfrm>
          <a:prstGeom prst="straightConnector1">
            <a:avLst/>
          </a:prstGeom>
          <a:ln w="508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2CD800E-6ABC-2942-A6CB-FD6BDE31E9F9}"/>
              </a:ext>
            </a:extLst>
          </p:cNvPr>
          <p:cNvCxnSpPr/>
          <p:nvPr/>
        </p:nvCxnSpPr>
        <p:spPr>
          <a:xfrm>
            <a:off x="3612931" y="2127172"/>
            <a:ext cx="0" cy="628331"/>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281E16F-2A0F-8947-9A9D-39FC6385B8DE}"/>
              </a:ext>
            </a:extLst>
          </p:cNvPr>
          <p:cNvCxnSpPr/>
          <p:nvPr/>
        </p:nvCxnSpPr>
        <p:spPr>
          <a:xfrm>
            <a:off x="5899635" y="2115382"/>
            <a:ext cx="0" cy="628331"/>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2757F26-7B12-8D44-979C-6D90E13B077B}"/>
              </a:ext>
            </a:extLst>
          </p:cNvPr>
          <p:cNvSpPr txBox="1"/>
          <p:nvPr/>
        </p:nvSpPr>
        <p:spPr>
          <a:xfrm>
            <a:off x="7398062" y="4159805"/>
            <a:ext cx="2396362" cy="369332"/>
          </a:xfrm>
          <a:prstGeom prst="rect">
            <a:avLst/>
          </a:prstGeom>
          <a:noFill/>
        </p:spPr>
        <p:txBody>
          <a:bodyPr wrap="none" rtlCol="0">
            <a:spAutoFit/>
          </a:bodyPr>
          <a:lstStyle/>
          <a:p>
            <a:r>
              <a:rPr lang="en-US" i="1" dirty="0"/>
              <a:t>cryptographic providers</a:t>
            </a:r>
          </a:p>
        </p:txBody>
      </p:sp>
      <p:sp>
        <p:nvSpPr>
          <p:cNvPr id="28" name="TextBox 27">
            <a:extLst>
              <a:ext uri="{FF2B5EF4-FFF2-40B4-BE49-F238E27FC236}">
                <a16:creationId xmlns:a16="http://schemas.microsoft.com/office/drawing/2014/main" id="{A9E531FC-ADEB-EF4E-A0BB-05F3B4260888}"/>
              </a:ext>
            </a:extLst>
          </p:cNvPr>
          <p:cNvSpPr txBox="1"/>
          <p:nvPr/>
        </p:nvSpPr>
        <p:spPr>
          <a:xfrm>
            <a:off x="7398062" y="2919366"/>
            <a:ext cx="2556790" cy="369332"/>
          </a:xfrm>
          <a:prstGeom prst="rect">
            <a:avLst/>
          </a:prstGeom>
          <a:noFill/>
        </p:spPr>
        <p:txBody>
          <a:bodyPr wrap="none" rtlCol="0">
            <a:spAutoFit/>
          </a:bodyPr>
          <a:lstStyle/>
          <a:p>
            <a:r>
              <a:rPr lang="en-US" i="1" dirty="0"/>
              <a:t>agile, multiplexing library</a:t>
            </a:r>
          </a:p>
        </p:txBody>
      </p:sp>
      <p:sp>
        <p:nvSpPr>
          <p:cNvPr id="29" name="TextBox 28">
            <a:extLst>
              <a:ext uri="{FF2B5EF4-FFF2-40B4-BE49-F238E27FC236}">
                <a16:creationId xmlns:a16="http://schemas.microsoft.com/office/drawing/2014/main" id="{6CEF57FE-A629-CB4E-B285-AEED2A3639B0}"/>
              </a:ext>
            </a:extLst>
          </p:cNvPr>
          <p:cNvSpPr txBox="1"/>
          <p:nvPr/>
        </p:nvSpPr>
        <p:spPr>
          <a:xfrm>
            <a:off x="7398062" y="1757840"/>
            <a:ext cx="3497624" cy="369332"/>
          </a:xfrm>
          <a:prstGeom prst="rect">
            <a:avLst/>
          </a:prstGeom>
          <a:noFill/>
        </p:spPr>
        <p:txBody>
          <a:bodyPr wrap="none" rtlCol="0">
            <a:spAutoFit/>
          </a:bodyPr>
          <a:lstStyle/>
          <a:p>
            <a:r>
              <a:rPr lang="en-US" i="1" dirty="0"/>
              <a:t>clients (+ </a:t>
            </a:r>
            <a:r>
              <a:rPr lang="en-US" i="1" dirty="0" err="1"/>
              <a:t>libquiccrypto</a:t>
            </a:r>
            <a:r>
              <a:rPr lang="en-US" i="1" dirty="0"/>
              <a:t>, </a:t>
            </a:r>
            <a:r>
              <a:rPr lang="en-US" i="1" dirty="0" err="1"/>
              <a:t>miTLS</a:t>
            </a:r>
            <a:r>
              <a:rPr lang="en-US" i="1" dirty="0"/>
              <a:t>, etc.) </a:t>
            </a:r>
          </a:p>
        </p:txBody>
      </p:sp>
      <p:sp>
        <p:nvSpPr>
          <p:cNvPr id="31" name="TextBox 30">
            <a:extLst>
              <a:ext uri="{FF2B5EF4-FFF2-40B4-BE49-F238E27FC236}">
                <a16:creationId xmlns:a16="http://schemas.microsoft.com/office/drawing/2014/main" id="{778B06E5-0BCC-9C44-BC98-604A260D7C6F}"/>
              </a:ext>
            </a:extLst>
          </p:cNvPr>
          <p:cNvSpPr txBox="1"/>
          <p:nvPr/>
        </p:nvSpPr>
        <p:spPr>
          <a:xfrm>
            <a:off x="2124555" y="5262882"/>
            <a:ext cx="7540352" cy="830997"/>
          </a:xfrm>
          <a:prstGeom prst="rect">
            <a:avLst/>
          </a:prstGeom>
          <a:noFill/>
        </p:spPr>
        <p:txBody>
          <a:bodyPr wrap="square" rtlCol="0">
            <a:spAutoFit/>
          </a:bodyPr>
          <a:lstStyle/>
          <a:p>
            <a:r>
              <a:rPr lang="en-US" sz="2400" dirty="0" err="1"/>
              <a:t>EverCrypt</a:t>
            </a:r>
            <a:r>
              <a:rPr lang="en-US" sz="2400" dirty="0"/>
              <a:t> </a:t>
            </a:r>
            <a:r>
              <a:rPr lang="en-US" sz="2400" b="1" dirty="0">
                <a:solidFill>
                  <a:schemeClr val="accent2">
                    <a:lumMod val="50000"/>
                  </a:schemeClr>
                </a:solidFill>
              </a:rPr>
              <a:t>seals</a:t>
            </a:r>
            <a:r>
              <a:rPr lang="en-US" sz="2400" dirty="0"/>
              <a:t> the abstraction, meaning verified clients are </a:t>
            </a:r>
            <a:r>
              <a:rPr lang="en-US" sz="2400" b="1" dirty="0">
                <a:solidFill>
                  <a:schemeClr val="accent2">
                    <a:lumMod val="50000"/>
                  </a:schemeClr>
                </a:solidFill>
              </a:rPr>
              <a:t>shielded from underlying verification details</a:t>
            </a:r>
            <a:r>
              <a:rPr lang="en-US" sz="2400" dirty="0"/>
              <a:t>.</a:t>
            </a:r>
          </a:p>
        </p:txBody>
      </p:sp>
      <p:pic>
        <p:nvPicPr>
          <p:cNvPr id="32" name="Picture 31">
            <a:extLst>
              <a:ext uri="{FF2B5EF4-FFF2-40B4-BE49-F238E27FC236}">
                <a16:creationId xmlns:a16="http://schemas.microsoft.com/office/drawing/2014/main" id="{55D16CDC-298D-6240-9186-DEF7523EC820}"/>
              </a:ext>
            </a:extLst>
          </p:cNvPr>
          <p:cNvPicPr>
            <a:picLocks noChangeAspect="1"/>
          </p:cNvPicPr>
          <p:nvPr/>
        </p:nvPicPr>
        <p:blipFill>
          <a:blip r:embed="rId2"/>
          <a:stretch>
            <a:fillRect/>
          </a:stretch>
        </p:blipFill>
        <p:spPr>
          <a:xfrm>
            <a:off x="6588456" y="1127557"/>
            <a:ext cx="461665" cy="461665"/>
          </a:xfrm>
          <a:prstGeom prst="rect">
            <a:avLst/>
          </a:prstGeom>
        </p:spPr>
      </p:pic>
      <p:pic>
        <p:nvPicPr>
          <p:cNvPr id="33" name="Picture 32">
            <a:extLst>
              <a:ext uri="{FF2B5EF4-FFF2-40B4-BE49-F238E27FC236}">
                <a16:creationId xmlns:a16="http://schemas.microsoft.com/office/drawing/2014/main" id="{1FFBF191-94F5-D140-95C8-3A18844E8E50}"/>
              </a:ext>
            </a:extLst>
          </p:cNvPr>
          <p:cNvPicPr>
            <a:picLocks noChangeAspect="1"/>
          </p:cNvPicPr>
          <p:nvPr/>
        </p:nvPicPr>
        <p:blipFill>
          <a:blip r:embed="rId2"/>
          <a:stretch>
            <a:fillRect/>
          </a:stretch>
        </p:blipFill>
        <p:spPr>
          <a:xfrm>
            <a:off x="4312264" y="1141082"/>
            <a:ext cx="461665" cy="461665"/>
          </a:xfrm>
          <a:prstGeom prst="rect">
            <a:avLst/>
          </a:prstGeom>
        </p:spPr>
      </p:pic>
      <p:pic>
        <p:nvPicPr>
          <p:cNvPr id="34" name="Picture 33">
            <a:extLst>
              <a:ext uri="{FF2B5EF4-FFF2-40B4-BE49-F238E27FC236}">
                <a16:creationId xmlns:a16="http://schemas.microsoft.com/office/drawing/2014/main" id="{AA89D137-79B4-714A-9381-63523C03D155}"/>
              </a:ext>
            </a:extLst>
          </p:cNvPr>
          <p:cNvPicPr>
            <a:picLocks noChangeAspect="1"/>
          </p:cNvPicPr>
          <p:nvPr/>
        </p:nvPicPr>
        <p:blipFill>
          <a:blip r:embed="rId2"/>
          <a:stretch>
            <a:fillRect/>
          </a:stretch>
        </p:blipFill>
        <p:spPr>
          <a:xfrm>
            <a:off x="6626292" y="2294914"/>
            <a:ext cx="461665" cy="461665"/>
          </a:xfrm>
          <a:prstGeom prst="rect">
            <a:avLst/>
          </a:prstGeom>
        </p:spPr>
      </p:pic>
      <p:pic>
        <p:nvPicPr>
          <p:cNvPr id="35" name="Picture 34">
            <a:extLst>
              <a:ext uri="{FF2B5EF4-FFF2-40B4-BE49-F238E27FC236}">
                <a16:creationId xmlns:a16="http://schemas.microsoft.com/office/drawing/2014/main" id="{FA6184CE-58DD-DB44-8A48-773E98ED1DF4}"/>
              </a:ext>
            </a:extLst>
          </p:cNvPr>
          <p:cNvPicPr>
            <a:picLocks noChangeAspect="1"/>
          </p:cNvPicPr>
          <p:nvPr/>
        </p:nvPicPr>
        <p:blipFill>
          <a:blip r:embed="rId2"/>
          <a:stretch>
            <a:fillRect/>
          </a:stretch>
        </p:blipFill>
        <p:spPr>
          <a:xfrm>
            <a:off x="186953" y="3580060"/>
            <a:ext cx="461665" cy="461665"/>
          </a:xfrm>
          <a:prstGeom prst="rect">
            <a:avLst/>
          </a:prstGeom>
        </p:spPr>
      </p:pic>
      <p:pic>
        <p:nvPicPr>
          <p:cNvPr id="36" name="Picture 35">
            <a:extLst>
              <a:ext uri="{FF2B5EF4-FFF2-40B4-BE49-F238E27FC236}">
                <a16:creationId xmlns:a16="http://schemas.microsoft.com/office/drawing/2014/main" id="{20F4EB0C-A6B5-614F-9F6F-4DB99E680878}"/>
              </a:ext>
            </a:extLst>
          </p:cNvPr>
          <p:cNvPicPr>
            <a:picLocks noChangeAspect="1"/>
          </p:cNvPicPr>
          <p:nvPr/>
        </p:nvPicPr>
        <p:blipFill>
          <a:blip r:embed="rId2"/>
          <a:stretch>
            <a:fillRect/>
          </a:stretch>
        </p:blipFill>
        <p:spPr>
          <a:xfrm>
            <a:off x="6569360" y="3595775"/>
            <a:ext cx="461665" cy="461665"/>
          </a:xfrm>
          <a:prstGeom prst="rect">
            <a:avLst/>
          </a:prstGeom>
        </p:spPr>
      </p:pic>
      <p:sp>
        <p:nvSpPr>
          <p:cNvPr id="23" name="Title 1">
            <a:extLst>
              <a:ext uri="{FF2B5EF4-FFF2-40B4-BE49-F238E27FC236}">
                <a16:creationId xmlns:a16="http://schemas.microsoft.com/office/drawing/2014/main" id="{6727E612-A4A5-D948-9F1F-A033602CBC50}"/>
              </a:ext>
            </a:extLst>
          </p:cNvPr>
          <p:cNvSpPr>
            <a:spLocks noGrp="1"/>
          </p:cNvSpPr>
          <p:nvPr>
            <p:ph type="title"/>
          </p:nvPr>
        </p:nvSpPr>
        <p:spPr>
          <a:xfrm>
            <a:off x="345745" y="76275"/>
            <a:ext cx="10515600" cy="1325563"/>
          </a:xfrm>
        </p:spPr>
        <p:txBody>
          <a:bodyPr>
            <a:normAutofit/>
          </a:bodyPr>
          <a:lstStyle/>
          <a:p>
            <a:r>
              <a:rPr lang="en-US" sz="3200" dirty="0"/>
              <a:t>A foundation for verified apps</a:t>
            </a:r>
            <a:br>
              <a:rPr lang="en-US" sz="3200" dirty="0"/>
            </a:br>
            <a:r>
              <a:rPr lang="en-US" sz="3200" b="1" i="1" dirty="0"/>
              <a:t>(abstraction)</a:t>
            </a:r>
            <a:endParaRPr lang="en-US" sz="3200" b="1" dirty="0"/>
          </a:p>
        </p:txBody>
      </p:sp>
    </p:spTree>
    <p:extLst>
      <p:ext uri="{BB962C8B-B14F-4D97-AF65-F5344CB8AC3E}">
        <p14:creationId xmlns:p14="http://schemas.microsoft.com/office/powerpoint/2010/main" val="202295740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CD42-4C0B-D445-A2B0-B3E6C5EA432A}"/>
              </a:ext>
            </a:extLst>
          </p:cNvPr>
          <p:cNvSpPr>
            <a:spLocks noGrp="1"/>
          </p:cNvSpPr>
          <p:nvPr>
            <p:ph type="title"/>
          </p:nvPr>
        </p:nvSpPr>
        <p:spPr>
          <a:xfrm>
            <a:off x="269238" y="0"/>
            <a:ext cx="10515600" cy="1325563"/>
          </a:xfrm>
        </p:spPr>
        <p:txBody>
          <a:bodyPr>
            <a:normAutofit/>
          </a:bodyPr>
          <a:lstStyle/>
          <a:p>
            <a:r>
              <a:rPr lang="en-US" sz="3200" dirty="0"/>
              <a:t>A significant verification effort</a:t>
            </a:r>
            <a:br>
              <a:rPr lang="en-US" sz="3200" dirty="0"/>
            </a:br>
            <a:r>
              <a:rPr lang="en-US" sz="3200" b="1" i="1" dirty="0"/>
              <a:t>(bringing all of Everest together)</a:t>
            </a:r>
            <a:endParaRPr lang="en-US" sz="3200" b="1" dirty="0"/>
          </a:p>
        </p:txBody>
      </p:sp>
      <p:pic>
        <p:nvPicPr>
          <p:cNvPr id="5" name="Picture 4">
            <a:extLst>
              <a:ext uri="{FF2B5EF4-FFF2-40B4-BE49-F238E27FC236}">
                <a16:creationId xmlns:a16="http://schemas.microsoft.com/office/drawing/2014/main" id="{FD901B76-2790-4E4F-9189-1ED3E2845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1632811"/>
            <a:ext cx="6477000" cy="4305300"/>
          </a:xfrm>
          <a:prstGeom prst="rect">
            <a:avLst/>
          </a:prstGeom>
        </p:spPr>
      </p:pic>
    </p:spTree>
    <p:extLst>
      <p:ext uri="{BB962C8B-B14F-4D97-AF65-F5344CB8AC3E}">
        <p14:creationId xmlns:p14="http://schemas.microsoft.com/office/powerpoint/2010/main" val="115850206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type="body" sz="quarter" idx="10"/>
          </p:nvPr>
        </p:nvSpPr>
        <p:spPr>
          <a:xfrm>
            <a:off x="269239" y="3657857"/>
            <a:ext cx="11653523" cy="1934440"/>
          </a:xfrm>
        </p:spPr>
        <p:txBody>
          <a:bodyPr/>
          <a:lstStyle/>
          <a:p>
            <a:r>
              <a:rPr lang="en-US" dirty="0"/>
              <a:t>Most widely deployed security?</a:t>
            </a:r>
            <a:br>
              <a:rPr lang="en-US" dirty="0"/>
            </a:br>
            <a:r>
              <a:rPr lang="en-US" sz="3200" dirty="0"/>
              <a:t>½ </a:t>
            </a:r>
            <a:r>
              <a:rPr lang="en-US" dirty="0"/>
              <a:t>Internet traffic (+40%/year)</a:t>
            </a:r>
          </a:p>
          <a:p>
            <a:r>
              <a:rPr lang="en-US" dirty="0"/>
              <a:t>Web, cloud, email, VoIP, 802.1x, VPNs, …</a:t>
            </a:r>
          </a:p>
        </p:txBody>
      </p:sp>
      <p:sp>
        <p:nvSpPr>
          <p:cNvPr id="13" name="Title 1"/>
          <p:cNvSpPr>
            <a:spLocks noGrp="1"/>
          </p:cNvSpPr>
          <p:nvPr>
            <p:ph type="title"/>
          </p:nvPr>
        </p:nvSpPr>
        <p:spPr/>
        <p:txBody>
          <a:bodyPr/>
          <a:lstStyle/>
          <a:p>
            <a:pPr algn="l"/>
            <a:r>
              <a:rPr lang="en-US" dirty="0"/>
              <a:t>The HTTPS Ecosystem is critical</a:t>
            </a:r>
          </a:p>
        </p:txBody>
      </p:sp>
      <p:sp>
        <p:nvSpPr>
          <p:cNvPr id="16" name="TextBox 15"/>
          <p:cNvSpPr txBox="1"/>
          <p:nvPr/>
        </p:nvSpPr>
        <p:spPr>
          <a:xfrm>
            <a:off x="6158494" y="1405424"/>
            <a:ext cx="3559810" cy="369332"/>
          </a:xfrm>
          <a:prstGeom prst="rect">
            <a:avLst/>
          </a:prstGeom>
          <a:solidFill>
            <a:srgbClr val="4472C4">
              <a:lumMod val="20000"/>
              <a:lumOff val="80000"/>
            </a:srgbClr>
          </a:solidFill>
          <a:ln w="6350" cap="flat" cmpd="sng" algn="ctr">
            <a:solidFill>
              <a:srgbClr val="5B9BD5"/>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prstClr val="black"/>
                </a:solidFill>
                <a:effectLst/>
                <a:uLnTx/>
                <a:uFillTx/>
                <a:latin typeface="Calibri" panose="020F0502020204030204"/>
              </a:defRPr>
            </a:lvl1pPr>
          </a:lstStyle>
          <a:p>
            <a:r>
              <a:rPr lang="en-GB" dirty="0">
                <a:latin typeface="+mn-lt"/>
              </a:rPr>
              <a:t>Services &amp; Applications</a:t>
            </a:r>
          </a:p>
        </p:txBody>
      </p:sp>
      <p:sp>
        <p:nvSpPr>
          <p:cNvPr id="17" name="Oval 16"/>
          <p:cNvSpPr/>
          <p:nvPr/>
        </p:nvSpPr>
        <p:spPr>
          <a:xfrm>
            <a:off x="8461890"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algn="ctr">
              <a:defRPr/>
            </a:pPr>
            <a:r>
              <a:rPr lang="en-GB" kern="0" dirty="0">
                <a:solidFill>
                  <a:prstClr val="black"/>
                </a:solidFill>
              </a:rPr>
              <a:t>Servers</a:t>
            </a:r>
          </a:p>
        </p:txBody>
      </p:sp>
      <p:sp>
        <p:nvSpPr>
          <p:cNvPr id="18" name="Oval 17"/>
          <p:cNvSpPr/>
          <p:nvPr/>
        </p:nvSpPr>
        <p:spPr>
          <a:xfrm>
            <a:off x="5338184"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algn="ctr">
              <a:defRPr/>
            </a:pPr>
            <a:r>
              <a:rPr lang="en-GB" kern="0">
                <a:solidFill>
                  <a:prstClr val="black"/>
                </a:solidFill>
              </a:rPr>
              <a:t>Clients</a:t>
            </a:r>
          </a:p>
        </p:txBody>
      </p:sp>
      <p:sp>
        <p:nvSpPr>
          <p:cNvPr id="19" name="TextBox 18"/>
          <p:cNvSpPr txBox="1"/>
          <p:nvPr/>
        </p:nvSpPr>
        <p:spPr>
          <a:xfrm>
            <a:off x="5969303" y="1912611"/>
            <a:ext cx="65175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err="1">
                <a:solidFill>
                  <a:prstClr val="black"/>
                </a:solidFill>
              </a:rPr>
              <a:t>cURL</a:t>
            </a:r>
            <a:endParaRPr lang="en-US" sz="1600" kern="0" dirty="0">
              <a:solidFill>
                <a:prstClr val="black"/>
              </a:solidFill>
            </a:endParaRPr>
          </a:p>
        </p:txBody>
      </p:sp>
      <p:sp>
        <p:nvSpPr>
          <p:cNvPr id="20" name="TextBox 19"/>
          <p:cNvSpPr txBox="1"/>
          <p:nvPr/>
        </p:nvSpPr>
        <p:spPr>
          <a:xfrm>
            <a:off x="6661251" y="1918745"/>
            <a:ext cx="873748"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err="1">
                <a:solidFill>
                  <a:prstClr val="black"/>
                </a:solidFill>
              </a:rPr>
              <a:t>WebKit</a:t>
            </a:r>
            <a:endParaRPr lang="en-US" sz="1600" kern="0" dirty="0">
              <a:solidFill>
                <a:prstClr val="black"/>
              </a:solidFill>
            </a:endParaRPr>
          </a:p>
        </p:txBody>
      </p:sp>
      <p:sp>
        <p:nvSpPr>
          <p:cNvPr id="21" name="TextBox 20"/>
          <p:cNvSpPr txBox="1"/>
          <p:nvPr/>
        </p:nvSpPr>
        <p:spPr>
          <a:xfrm>
            <a:off x="8424570" y="1922694"/>
            <a:ext cx="46166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IIS</a:t>
            </a:r>
          </a:p>
        </p:txBody>
      </p:sp>
      <p:sp>
        <p:nvSpPr>
          <p:cNvPr id="22" name="TextBox 21"/>
          <p:cNvSpPr txBox="1"/>
          <p:nvPr/>
        </p:nvSpPr>
        <p:spPr>
          <a:xfrm>
            <a:off x="8926429" y="1915946"/>
            <a:ext cx="905721"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Apache</a:t>
            </a:r>
          </a:p>
        </p:txBody>
      </p:sp>
      <p:sp>
        <p:nvSpPr>
          <p:cNvPr id="23" name="TextBox 22"/>
          <p:cNvSpPr txBox="1"/>
          <p:nvPr/>
        </p:nvSpPr>
        <p:spPr>
          <a:xfrm>
            <a:off x="7614291" y="1914918"/>
            <a:ext cx="732295"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Skype</a:t>
            </a:r>
          </a:p>
        </p:txBody>
      </p:sp>
      <p:sp>
        <p:nvSpPr>
          <p:cNvPr id="24" name="TextBox 23"/>
          <p:cNvSpPr txBox="1"/>
          <p:nvPr/>
        </p:nvSpPr>
        <p:spPr>
          <a:xfrm>
            <a:off x="9870542" y="1915946"/>
            <a:ext cx="765372"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Nginx</a:t>
            </a:r>
          </a:p>
        </p:txBody>
      </p:sp>
      <p:sp>
        <p:nvSpPr>
          <p:cNvPr id="25" name="TextBox 24"/>
          <p:cNvSpPr txBox="1"/>
          <p:nvPr/>
        </p:nvSpPr>
        <p:spPr>
          <a:xfrm>
            <a:off x="5283434" y="1912611"/>
            <a:ext cx="65175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Edge</a:t>
            </a:r>
          </a:p>
        </p:txBody>
      </p:sp>
      <p:sp>
        <p:nvSpPr>
          <p:cNvPr id="26" name="TextBox 25"/>
          <p:cNvSpPr txBox="1"/>
          <p:nvPr/>
        </p:nvSpPr>
        <p:spPr>
          <a:xfrm>
            <a:off x="6156377" y="2828796"/>
            <a:ext cx="3354472" cy="369332"/>
          </a:xfrm>
          <a:prstGeom prst="roundRect">
            <a:avLst/>
          </a:prstGeom>
          <a:solidFill>
            <a:schemeClr val="bg1"/>
          </a:solidFill>
          <a:ln w="28575" cap="flat" cmpd="sng" algn="ctr">
            <a:solidFill>
              <a:srgbClr val="41719C"/>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prstClr val="black"/>
                </a:solidFill>
                <a:effectLst/>
                <a:uLnTx/>
                <a:uFillTx/>
                <a:latin typeface="Calibri" panose="020F0502020204030204"/>
              </a:defRPr>
            </a:lvl1pPr>
          </a:lstStyle>
          <a:p>
            <a:r>
              <a:rPr lang="en-GB" dirty="0">
                <a:latin typeface="+mn-lt"/>
              </a:rPr>
              <a:t>HTTPS Ecosystem</a:t>
            </a:r>
          </a:p>
        </p:txBody>
      </p:sp>
    </p:spTree>
    <p:extLst>
      <p:ext uri="{BB962C8B-B14F-4D97-AF65-F5344CB8AC3E}">
        <p14:creationId xmlns:p14="http://schemas.microsoft.com/office/powerpoint/2010/main" val="1167849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CD42-4C0B-D445-A2B0-B3E6C5EA432A}"/>
              </a:ext>
            </a:extLst>
          </p:cNvPr>
          <p:cNvSpPr>
            <a:spLocks noGrp="1"/>
          </p:cNvSpPr>
          <p:nvPr>
            <p:ph type="title"/>
          </p:nvPr>
        </p:nvSpPr>
        <p:spPr>
          <a:xfrm>
            <a:off x="269238" y="0"/>
            <a:ext cx="10515600" cy="1325563"/>
          </a:xfrm>
        </p:spPr>
        <p:txBody>
          <a:bodyPr>
            <a:normAutofit/>
          </a:bodyPr>
          <a:lstStyle/>
          <a:p>
            <a:r>
              <a:rPr lang="en-US" sz="3200" dirty="0"/>
              <a:t>A significant team effort</a:t>
            </a:r>
            <a:br>
              <a:rPr lang="en-US" sz="3200" dirty="0"/>
            </a:br>
            <a:r>
              <a:rPr lang="en-US" sz="3200" b="1" i="1" dirty="0"/>
              <a:t>(bringing all of Everest together)</a:t>
            </a:r>
            <a:endParaRPr lang="en-US" sz="3200" b="1" dirty="0"/>
          </a:p>
        </p:txBody>
      </p:sp>
      <p:sp>
        <p:nvSpPr>
          <p:cNvPr id="3" name="TextBox 2">
            <a:extLst>
              <a:ext uri="{FF2B5EF4-FFF2-40B4-BE49-F238E27FC236}">
                <a16:creationId xmlns:a16="http://schemas.microsoft.com/office/drawing/2014/main" id="{10BEE4D0-C03F-F044-B473-7A1DF5D648D1}"/>
              </a:ext>
            </a:extLst>
          </p:cNvPr>
          <p:cNvSpPr txBox="1"/>
          <p:nvPr/>
        </p:nvSpPr>
        <p:spPr>
          <a:xfrm>
            <a:off x="387458" y="1658319"/>
            <a:ext cx="10089396" cy="1569660"/>
          </a:xfrm>
          <a:prstGeom prst="rect">
            <a:avLst/>
          </a:prstGeom>
          <a:noFill/>
        </p:spPr>
        <p:txBody>
          <a:bodyPr wrap="square" rtlCol="0">
            <a:spAutoFit/>
          </a:bodyPr>
          <a:lstStyle/>
          <a:p>
            <a:pPr marL="342900" indent="-342900">
              <a:buFontTx/>
              <a:buChar char="-"/>
            </a:pPr>
            <a:r>
              <a:rPr lang="en-US" sz="2400" dirty="0"/>
              <a:t>First project where </a:t>
            </a:r>
            <a:r>
              <a:rPr lang="en-US" sz="2400" b="1" dirty="0"/>
              <a:t>everyone</a:t>
            </a:r>
            <a:r>
              <a:rPr lang="en-US" sz="2400" dirty="0"/>
              <a:t> is truly on the same codebase, same repository</a:t>
            </a:r>
          </a:p>
          <a:p>
            <a:pPr marL="342900" indent="-342900">
              <a:buFontTx/>
              <a:buChar char="-"/>
            </a:pPr>
            <a:r>
              <a:rPr lang="en-US" sz="2400" dirty="0"/>
              <a:t>Unify abstractions, build systems, tools, APIs</a:t>
            </a:r>
          </a:p>
          <a:p>
            <a:pPr marL="342900" indent="-342900">
              <a:buFontTx/>
              <a:buChar char="-"/>
            </a:pPr>
            <a:r>
              <a:rPr lang="en-US" sz="2400" dirty="0"/>
              <a:t>Review, integrate, keep under CI</a:t>
            </a:r>
          </a:p>
          <a:p>
            <a:pPr marL="342900" indent="-342900">
              <a:buFontTx/>
              <a:buChar char="-"/>
            </a:pPr>
            <a:r>
              <a:rPr lang="en-US" sz="2400" dirty="0"/>
              <a:t>Proper release process, changelog, stable APIs</a:t>
            </a:r>
          </a:p>
        </p:txBody>
      </p:sp>
      <p:pic>
        <p:nvPicPr>
          <p:cNvPr id="6" name="Picture 5">
            <a:extLst>
              <a:ext uri="{FF2B5EF4-FFF2-40B4-BE49-F238E27FC236}">
                <a16:creationId xmlns:a16="http://schemas.microsoft.com/office/drawing/2014/main" id="{9C50D93A-170E-1D41-B2FF-D82DA8C89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4461" y="3851006"/>
            <a:ext cx="4673600" cy="1790700"/>
          </a:xfrm>
          <a:prstGeom prst="rect">
            <a:avLst/>
          </a:prstGeom>
        </p:spPr>
      </p:pic>
    </p:spTree>
    <p:extLst>
      <p:ext uri="{BB962C8B-B14F-4D97-AF65-F5344CB8AC3E}">
        <p14:creationId xmlns:p14="http://schemas.microsoft.com/office/powerpoint/2010/main" val="149378807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32A2E-A8A6-DA4E-B81B-A00D8D51B24F}"/>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4800" kern="1200" dirty="0">
                <a:solidFill>
                  <a:schemeClr val="bg1"/>
                </a:solidFill>
                <a:latin typeface="+mj-lt"/>
                <a:ea typeface="+mj-ea"/>
                <a:cs typeface="+mj-cs"/>
              </a:rPr>
              <a:t>Two case studies:</a:t>
            </a:r>
            <a:br>
              <a:rPr lang="en-US" sz="4800" kern="1200" dirty="0">
                <a:solidFill>
                  <a:schemeClr val="bg1"/>
                </a:solidFill>
                <a:latin typeface="+mj-lt"/>
                <a:ea typeface="+mj-ea"/>
                <a:cs typeface="+mj-cs"/>
              </a:rPr>
            </a:br>
            <a:r>
              <a:rPr lang="en-US" sz="4800" kern="1200" dirty="0">
                <a:solidFill>
                  <a:schemeClr val="bg1"/>
                </a:solidFill>
                <a:latin typeface="+mj-lt"/>
                <a:ea typeface="+mj-ea"/>
                <a:cs typeface="+mj-cs"/>
              </a:rPr>
              <a:t>AES-GCM &amp; Curve25519</a:t>
            </a:r>
          </a:p>
        </p:txBody>
      </p:sp>
      <p:cxnSp>
        <p:nvCxnSpPr>
          <p:cNvPr id="9" name="Straight Connector 8">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534656"/>
      </p:ext>
    </p:extLst>
  </p:cSld>
  <p:clrMapOvr>
    <a:overrideClrMapping bg1="lt1" tx1="dk1" bg2="lt2" tx2="dk2" accent1="accent1" accent2="accent2" accent3="accent3" accent4="accent4" accent5="accent5" accent6="accent6" hlink="hlink" folHlink="folHlink"/>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4D5D1-80A0-415B-9BD1-A09504938B94}"/>
              </a:ext>
            </a:extLst>
          </p:cNvPr>
          <p:cNvSpPr>
            <a:spLocks noGrp="1"/>
          </p:cNvSpPr>
          <p:nvPr>
            <p:ph type="title"/>
          </p:nvPr>
        </p:nvSpPr>
        <p:spPr/>
        <p:txBody>
          <a:bodyPr/>
          <a:lstStyle/>
          <a:p>
            <a:r>
              <a:rPr lang="en-US" dirty="0"/>
              <a:t>We have a </a:t>
            </a:r>
            <a:r>
              <a:rPr lang="en-US" b="1" i="1" dirty="0"/>
              <a:t>fast</a:t>
            </a:r>
            <a:r>
              <a:rPr lang="en-US" dirty="0"/>
              <a:t> verified AES-GCM</a:t>
            </a:r>
          </a:p>
        </p:txBody>
      </p:sp>
      <p:graphicFrame>
        <p:nvGraphicFramePr>
          <p:cNvPr id="5" name="Chart 4">
            <a:extLst>
              <a:ext uri="{FF2B5EF4-FFF2-40B4-BE49-F238E27FC236}">
                <a16:creationId xmlns:a16="http://schemas.microsoft.com/office/drawing/2014/main" id="{7504E499-1A4D-4E9A-B027-2D88F41C5D2D}"/>
              </a:ext>
            </a:extLst>
          </p:cNvPr>
          <p:cNvGraphicFramePr>
            <a:graphicFrameLocks/>
          </p:cNvGraphicFramePr>
          <p:nvPr/>
        </p:nvGraphicFramePr>
        <p:xfrm>
          <a:off x="2319337" y="1218823"/>
          <a:ext cx="7553325" cy="53340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02626949-CDEE-47A3-A033-51D282E0A1B6}"/>
              </a:ext>
            </a:extLst>
          </p:cNvPr>
          <p:cNvCxnSpPr/>
          <p:nvPr/>
        </p:nvCxnSpPr>
        <p:spPr>
          <a:xfrm flipH="1">
            <a:off x="1988191" y="2072081"/>
            <a:ext cx="8313490" cy="0"/>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DE9BF282-5E1B-4083-99A2-6CEB294D0059}"/>
              </a:ext>
            </a:extLst>
          </p:cNvPr>
          <p:cNvSpPr txBox="1"/>
          <p:nvPr/>
        </p:nvSpPr>
        <p:spPr>
          <a:xfrm>
            <a:off x="10301681" y="1333850"/>
            <a:ext cx="1616468" cy="1855893"/>
          </a:xfrm>
          <a:prstGeom prst="rect">
            <a:avLst/>
          </a:prstGeom>
          <a:noFill/>
          <a:ln w="28575">
            <a:solidFill>
              <a:schemeClr val="accent6"/>
            </a:solidFill>
            <a:prstDash val="dash"/>
          </a:ln>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Fastest</a:t>
            </a:r>
          </a:p>
          <a:p>
            <a:pPr>
              <a:lnSpc>
                <a:spcPct val="90000"/>
              </a:lnSpc>
              <a:spcAft>
                <a:spcPts val="600"/>
              </a:spcAft>
            </a:pPr>
            <a:r>
              <a:rPr lang="en-US" sz="2400" dirty="0">
                <a:gradFill>
                  <a:gsLst>
                    <a:gs pos="2917">
                      <a:schemeClr val="tx1"/>
                    </a:gs>
                    <a:gs pos="30000">
                      <a:schemeClr val="tx1"/>
                    </a:gs>
                  </a:gsLst>
                  <a:lin ang="5400000" scaled="0"/>
                </a:gradFill>
              </a:rPr>
              <a:t>OpenSSL</a:t>
            </a:r>
          </a:p>
          <a:p>
            <a:pPr>
              <a:lnSpc>
                <a:spcPct val="90000"/>
              </a:lnSpc>
              <a:spcAft>
                <a:spcPts val="600"/>
              </a:spcAft>
            </a:pPr>
            <a:r>
              <a:rPr lang="en-US" sz="2400" dirty="0">
                <a:gradFill>
                  <a:gsLst>
                    <a:gs pos="2917">
                      <a:schemeClr val="tx1"/>
                    </a:gs>
                    <a:gs pos="30000">
                      <a:schemeClr val="tx1"/>
                    </a:gs>
                  </a:gsLst>
                  <a:lin ang="5400000" scaled="0"/>
                </a:gradFill>
              </a:rPr>
              <a:t>assembly</a:t>
            </a:r>
          </a:p>
          <a:p>
            <a:pPr>
              <a:lnSpc>
                <a:spcPct val="90000"/>
              </a:lnSpc>
              <a:spcAft>
                <a:spcPts val="600"/>
              </a:spcAft>
            </a:pPr>
            <a:r>
              <a:rPr lang="en-US" sz="2400" dirty="0">
                <a:gradFill>
                  <a:gsLst>
                    <a:gs pos="2917">
                      <a:schemeClr val="tx1"/>
                    </a:gs>
                    <a:gs pos="30000">
                      <a:schemeClr val="tx1"/>
                    </a:gs>
                  </a:gsLst>
                  <a:lin ang="5400000" scaled="0"/>
                </a:gradFill>
              </a:rPr>
              <a:t>code</a:t>
            </a:r>
          </a:p>
        </p:txBody>
      </p:sp>
    </p:spTree>
    <p:extLst>
      <p:ext uri="{BB962C8B-B14F-4D97-AF65-F5344CB8AC3E}">
        <p14:creationId xmlns:p14="http://schemas.microsoft.com/office/powerpoint/2010/main" val="2031929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0FE7E-5E19-4EDD-A919-F3F80BFFC636}"/>
              </a:ext>
            </a:extLst>
          </p:cNvPr>
          <p:cNvSpPr>
            <a:spLocks noGrp="1"/>
          </p:cNvSpPr>
          <p:nvPr>
            <p:ph type="title"/>
          </p:nvPr>
        </p:nvSpPr>
        <p:spPr/>
        <p:txBody>
          <a:bodyPr/>
          <a:lstStyle/>
          <a:p>
            <a:r>
              <a:rPr lang="en-US" dirty="0"/>
              <a:t>Optimizing AES-GCM</a:t>
            </a:r>
          </a:p>
        </p:txBody>
      </p:sp>
      <p:sp>
        <p:nvSpPr>
          <p:cNvPr id="3" name="TextBox 2">
            <a:extLst>
              <a:ext uri="{FF2B5EF4-FFF2-40B4-BE49-F238E27FC236}">
                <a16:creationId xmlns:a16="http://schemas.microsoft.com/office/drawing/2014/main" id="{A0C5F6AE-1326-4758-9E99-3FCF5A39CE4A}"/>
              </a:ext>
            </a:extLst>
          </p:cNvPr>
          <p:cNvSpPr txBox="1"/>
          <p:nvPr/>
        </p:nvSpPr>
        <p:spPr>
          <a:xfrm>
            <a:off x="497299" y="2488891"/>
            <a:ext cx="861094"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400" dirty="0"/>
              <a:t>init-</a:t>
            </a:r>
          </a:p>
          <a:p>
            <a:r>
              <a:rPr lang="da-DK" sz="2400" dirty="0"/>
              <a:t>hash</a:t>
            </a:r>
          </a:p>
        </p:txBody>
      </p:sp>
      <p:cxnSp>
        <p:nvCxnSpPr>
          <p:cNvPr id="4" name="Straight Arrow Connector 3">
            <a:extLst>
              <a:ext uri="{FF2B5EF4-FFF2-40B4-BE49-F238E27FC236}">
                <a16:creationId xmlns:a16="http://schemas.microsoft.com/office/drawing/2014/main" id="{94AFD78D-14A4-45FC-95F3-55A9CE6F206F}"/>
              </a:ext>
            </a:extLst>
          </p:cNvPr>
          <p:cNvCxnSpPr>
            <a:cxnSpLocks/>
            <a:stCxn id="3" idx="3"/>
            <a:endCxn id="9" idx="2"/>
          </p:cNvCxnSpPr>
          <p:nvPr/>
        </p:nvCxnSpPr>
        <p:spPr>
          <a:xfrm flipV="1">
            <a:off x="1358393" y="2537984"/>
            <a:ext cx="1625175" cy="3664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C657DDD-795D-4D48-8685-FEA648CD0A96}"/>
              </a:ext>
            </a:extLst>
          </p:cNvPr>
          <p:cNvSpPr txBox="1"/>
          <p:nvPr/>
        </p:nvSpPr>
        <p:spPr>
          <a:xfrm>
            <a:off x="2637646" y="1576124"/>
            <a:ext cx="1729941" cy="461665"/>
          </a:xfrm>
          <a:prstGeom prst="rect">
            <a:avLst/>
          </a:prstGeom>
          <a:solidFill>
            <a:srgbClr val="92D050"/>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400" dirty="0"/>
              <a:t>ciphertext</a:t>
            </a:r>
            <a:r>
              <a:rPr lang="da-DK" sz="2400" baseline="-25000" dirty="0"/>
              <a:t>1</a:t>
            </a:r>
          </a:p>
        </p:txBody>
      </p:sp>
      <p:cxnSp>
        <p:nvCxnSpPr>
          <p:cNvPr id="6" name="Straight Arrow Connector 5">
            <a:extLst>
              <a:ext uri="{FF2B5EF4-FFF2-40B4-BE49-F238E27FC236}">
                <a16:creationId xmlns:a16="http://schemas.microsoft.com/office/drawing/2014/main" id="{F26D7633-8DFC-44F4-A45D-840B5C3133F8}"/>
              </a:ext>
            </a:extLst>
          </p:cNvPr>
          <p:cNvCxnSpPr>
            <a:cxnSpLocks/>
            <a:stCxn id="5" idx="2"/>
            <a:endCxn id="9" idx="0"/>
          </p:cNvCxnSpPr>
          <p:nvPr/>
        </p:nvCxnSpPr>
        <p:spPr>
          <a:xfrm flipH="1">
            <a:off x="3496978" y="2037789"/>
            <a:ext cx="5639" cy="2298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1136A9C-1E21-428C-9915-A5545E20A911}"/>
              </a:ext>
            </a:extLst>
          </p:cNvPr>
          <p:cNvSpPr txBox="1"/>
          <p:nvPr/>
        </p:nvSpPr>
        <p:spPr>
          <a:xfrm>
            <a:off x="5496551" y="1576124"/>
            <a:ext cx="1729941" cy="461665"/>
          </a:xfrm>
          <a:prstGeom prst="rect">
            <a:avLst/>
          </a:prstGeom>
          <a:solidFill>
            <a:srgbClr val="92D050"/>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400" dirty="0"/>
              <a:t>ciphertext</a:t>
            </a:r>
            <a:r>
              <a:rPr lang="da-DK" sz="2400" baseline="-25000" dirty="0"/>
              <a:t>2</a:t>
            </a:r>
          </a:p>
        </p:txBody>
      </p:sp>
      <p:sp>
        <p:nvSpPr>
          <p:cNvPr id="8" name="TextBox 7">
            <a:extLst>
              <a:ext uri="{FF2B5EF4-FFF2-40B4-BE49-F238E27FC236}">
                <a16:creationId xmlns:a16="http://schemas.microsoft.com/office/drawing/2014/main" id="{82D53058-9039-43AE-A044-5AEE54B34474}"/>
              </a:ext>
            </a:extLst>
          </p:cNvPr>
          <p:cNvSpPr txBox="1"/>
          <p:nvPr/>
        </p:nvSpPr>
        <p:spPr>
          <a:xfrm>
            <a:off x="8336847" y="1576124"/>
            <a:ext cx="1729941" cy="461665"/>
          </a:xfrm>
          <a:prstGeom prst="rect">
            <a:avLst/>
          </a:prstGeom>
          <a:solidFill>
            <a:srgbClr val="92D050"/>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400" dirty="0"/>
              <a:t>ciphertext</a:t>
            </a:r>
            <a:r>
              <a:rPr lang="da-DK" sz="2400" baseline="-25000" dirty="0"/>
              <a:t>3</a:t>
            </a:r>
          </a:p>
        </p:txBody>
      </p:sp>
      <p:sp>
        <p:nvSpPr>
          <p:cNvPr id="9" name="Oval 8">
            <a:extLst>
              <a:ext uri="{FF2B5EF4-FFF2-40B4-BE49-F238E27FC236}">
                <a16:creationId xmlns:a16="http://schemas.microsoft.com/office/drawing/2014/main" id="{69C05DDA-025A-4854-B1FF-9DBB5B5C43EF}"/>
              </a:ext>
            </a:extLst>
          </p:cNvPr>
          <p:cNvSpPr/>
          <p:nvPr/>
        </p:nvSpPr>
        <p:spPr>
          <a:xfrm>
            <a:off x="2983568" y="2267631"/>
            <a:ext cx="1026819" cy="54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add</a:t>
            </a:r>
          </a:p>
        </p:txBody>
      </p:sp>
      <p:sp>
        <p:nvSpPr>
          <p:cNvPr id="10" name="Oval 9">
            <a:extLst>
              <a:ext uri="{FF2B5EF4-FFF2-40B4-BE49-F238E27FC236}">
                <a16:creationId xmlns:a16="http://schemas.microsoft.com/office/drawing/2014/main" id="{E243AE0D-15F8-4E3E-8B38-9CA9310EB04C}"/>
              </a:ext>
            </a:extLst>
          </p:cNvPr>
          <p:cNvSpPr/>
          <p:nvPr/>
        </p:nvSpPr>
        <p:spPr>
          <a:xfrm>
            <a:off x="2943090" y="3000444"/>
            <a:ext cx="1116989" cy="54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mul</a:t>
            </a:r>
            <a:endParaRPr lang="en-US" sz="2400" dirty="0"/>
          </a:p>
        </p:txBody>
      </p:sp>
      <p:sp>
        <p:nvSpPr>
          <p:cNvPr id="11" name="Oval 10">
            <a:extLst>
              <a:ext uri="{FF2B5EF4-FFF2-40B4-BE49-F238E27FC236}">
                <a16:creationId xmlns:a16="http://schemas.microsoft.com/office/drawing/2014/main" id="{36597F14-A1E4-43BF-AA5F-7F1B53C0A07A}"/>
              </a:ext>
            </a:extLst>
          </p:cNvPr>
          <p:cNvSpPr/>
          <p:nvPr/>
        </p:nvSpPr>
        <p:spPr>
          <a:xfrm>
            <a:off x="2893148" y="3733257"/>
            <a:ext cx="1227801" cy="54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mod</a:t>
            </a:r>
          </a:p>
        </p:txBody>
      </p:sp>
      <p:cxnSp>
        <p:nvCxnSpPr>
          <p:cNvPr id="12" name="Straight Arrow Connector 11">
            <a:extLst>
              <a:ext uri="{FF2B5EF4-FFF2-40B4-BE49-F238E27FC236}">
                <a16:creationId xmlns:a16="http://schemas.microsoft.com/office/drawing/2014/main" id="{0442B9C1-1866-49D4-B861-5873B5E3FD7D}"/>
              </a:ext>
            </a:extLst>
          </p:cNvPr>
          <p:cNvCxnSpPr>
            <a:cxnSpLocks/>
            <a:stCxn id="9" idx="4"/>
            <a:endCxn id="10" idx="0"/>
          </p:cNvCxnSpPr>
          <p:nvPr/>
        </p:nvCxnSpPr>
        <p:spPr>
          <a:xfrm>
            <a:off x="3496978" y="2808336"/>
            <a:ext cx="4607" cy="1921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61343F3-7E8A-44DA-B5D7-1FBCCB789CF2}"/>
              </a:ext>
            </a:extLst>
          </p:cNvPr>
          <p:cNvCxnSpPr>
            <a:cxnSpLocks/>
            <a:stCxn id="10" idx="4"/>
            <a:endCxn id="11" idx="0"/>
          </p:cNvCxnSpPr>
          <p:nvPr/>
        </p:nvCxnSpPr>
        <p:spPr>
          <a:xfrm>
            <a:off x="3501585" y="3541149"/>
            <a:ext cx="5464" cy="1921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76ED146-E35D-46B9-95AC-13038EE346A1}"/>
              </a:ext>
            </a:extLst>
          </p:cNvPr>
          <p:cNvSpPr txBox="1"/>
          <p:nvPr/>
        </p:nvSpPr>
        <p:spPr>
          <a:xfrm>
            <a:off x="1672624" y="3035621"/>
            <a:ext cx="105038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400" dirty="0"/>
              <a:t>secret</a:t>
            </a:r>
          </a:p>
        </p:txBody>
      </p:sp>
      <p:cxnSp>
        <p:nvCxnSpPr>
          <p:cNvPr id="15" name="Straight Arrow Connector 14">
            <a:extLst>
              <a:ext uri="{FF2B5EF4-FFF2-40B4-BE49-F238E27FC236}">
                <a16:creationId xmlns:a16="http://schemas.microsoft.com/office/drawing/2014/main" id="{58FE2CF3-89B2-4859-B86E-086A8BD8AE30}"/>
              </a:ext>
            </a:extLst>
          </p:cNvPr>
          <p:cNvCxnSpPr>
            <a:cxnSpLocks/>
            <a:stCxn id="14" idx="3"/>
            <a:endCxn id="10" idx="2"/>
          </p:cNvCxnSpPr>
          <p:nvPr/>
        </p:nvCxnSpPr>
        <p:spPr>
          <a:xfrm>
            <a:off x="2723009" y="3266454"/>
            <a:ext cx="220081" cy="43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780450F-09CC-44B6-897C-030E3C5B36A4}"/>
              </a:ext>
            </a:extLst>
          </p:cNvPr>
          <p:cNvSpPr txBox="1"/>
          <p:nvPr/>
        </p:nvSpPr>
        <p:spPr>
          <a:xfrm>
            <a:off x="2164040" y="3773613"/>
            <a:ext cx="41871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400" dirty="0"/>
              <a:t>P</a:t>
            </a:r>
          </a:p>
        </p:txBody>
      </p:sp>
      <p:cxnSp>
        <p:nvCxnSpPr>
          <p:cNvPr id="17" name="Straight Arrow Connector 16">
            <a:extLst>
              <a:ext uri="{FF2B5EF4-FFF2-40B4-BE49-F238E27FC236}">
                <a16:creationId xmlns:a16="http://schemas.microsoft.com/office/drawing/2014/main" id="{F8EF0FF5-5944-45A0-A7F1-581A02ED037A}"/>
              </a:ext>
            </a:extLst>
          </p:cNvPr>
          <p:cNvCxnSpPr>
            <a:cxnSpLocks/>
            <a:stCxn id="16" idx="3"/>
            <a:endCxn id="11" idx="2"/>
          </p:cNvCxnSpPr>
          <p:nvPr/>
        </p:nvCxnSpPr>
        <p:spPr>
          <a:xfrm flipV="1">
            <a:off x="2582756" y="4003610"/>
            <a:ext cx="310392" cy="8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60">
            <a:extLst>
              <a:ext uri="{FF2B5EF4-FFF2-40B4-BE49-F238E27FC236}">
                <a16:creationId xmlns:a16="http://schemas.microsoft.com/office/drawing/2014/main" id="{B950C5A0-6C0A-4E03-B4F1-D72669BF9253}"/>
              </a:ext>
            </a:extLst>
          </p:cNvPr>
          <p:cNvCxnSpPr>
            <a:cxnSpLocks/>
            <a:stCxn id="11" idx="6"/>
            <a:endCxn id="20" idx="2"/>
          </p:cNvCxnSpPr>
          <p:nvPr/>
        </p:nvCxnSpPr>
        <p:spPr>
          <a:xfrm flipV="1">
            <a:off x="4120949" y="2537984"/>
            <a:ext cx="1714593" cy="1465626"/>
          </a:xfrm>
          <a:prstGeom prst="curvedConnector3">
            <a:avLst>
              <a:gd name="adj1" fmla="val 13794"/>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1A48BA1-BED2-4203-B51F-B3907B0DD5BD}"/>
              </a:ext>
            </a:extLst>
          </p:cNvPr>
          <p:cNvCxnSpPr>
            <a:cxnSpLocks/>
            <a:stCxn id="7" idx="2"/>
            <a:endCxn id="20" idx="0"/>
          </p:cNvCxnSpPr>
          <p:nvPr/>
        </p:nvCxnSpPr>
        <p:spPr>
          <a:xfrm flipH="1">
            <a:off x="6348952" y="2037789"/>
            <a:ext cx="12570" cy="2298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FCD50C5-A3E1-4FEE-9132-4EA25495D55D}"/>
              </a:ext>
            </a:extLst>
          </p:cNvPr>
          <p:cNvSpPr/>
          <p:nvPr/>
        </p:nvSpPr>
        <p:spPr>
          <a:xfrm>
            <a:off x="5835542" y="2267631"/>
            <a:ext cx="1026819" cy="54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add</a:t>
            </a:r>
          </a:p>
        </p:txBody>
      </p:sp>
      <p:sp>
        <p:nvSpPr>
          <p:cNvPr id="21" name="Oval 20">
            <a:extLst>
              <a:ext uri="{FF2B5EF4-FFF2-40B4-BE49-F238E27FC236}">
                <a16:creationId xmlns:a16="http://schemas.microsoft.com/office/drawing/2014/main" id="{7E560879-A6CA-4C9B-9B73-FB09D0E7539B}"/>
              </a:ext>
            </a:extLst>
          </p:cNvPr>
          <p:cNvSpPr/>
          <p:nvPr/>
        </p:nvSpPr>
        <p:spPr>
          <a:xfrm>
            <a:off x="5795064" y="3000444"/>
            <a:ext cx="1116989" cy="54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mul</a:t>
            </a:r>
            <a:endParaRPr lang="en-US" sz="2400" dirty="0"/>
          </a:p>
        </p:txBody>
      </p:sp>
      <p:sp>
        <p:nvSpPr>
          <p:cNvPr id="22" name="Oval 21">
            <a:extLst>
              <a:ext uri="{FF2B5EF4-FFF2-40B4-BE49-F238E27FC236}">
                <a16:creationId xmlns:a16="http://schemas.microsoft.com/office/drawing/2014/main" id="{596F31A7-CA82-49FE-81D0-4A550B7F375A}"/>
              </a:ext>
            </a:extLst>
          </p:cNvPr>
          <p:cNvSpPr/>
          <p:nvPr/>
        </p:nvSpPr>
        <p:spPr>
          <a:xfrm>
            <a:off x="5745122" y="3733257"/>
            <a:ext cx="1227801" cy="54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mod</a:t>
            </a:r>
          </a:p>
        </p:txBody>
      </p:sp>
      <p:cxnSp>
        <p:nvCxnSpPr>
          <p:cNvPr id="23" name="Straight Arrow Connector 22">
            <a:extLst>
              <a:ext uri="{FF2B5EF4-FFF2-40B4-BE49-F238E27FC236}">
                <a16:creationId xmlns:a16="http://schemas.microsoft.com/office/drawing/2014/main" id="{050247B5-6856-4F65-9D92-683B18AFB618}"/>
              </a:ext>
            </a:extLst>
          </p:cNvPr>
          <p:cNvCxnSpPr>
            <a:cxnSpLocks/>
            <a:stCxn id="20" idx="4"/>
            <a:endCxn id="21" idx="0"/>
          </p:cNvCxnSpPr>
          <p:nvPr/>
        </p:nvCxnSpPr>
        <p:spPr>
          <a:xfrm>
            <a:off x="6348952" y="2808336"/>
            <a:ext cx="4607" cy="1921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7018252-9A96-49BD-AEF9-013BCCF4D84A}"/>
              </a:ext>
            </a:extLst>
          </p:cNvPr>
          <p:cNvCxnSpPr>
            <a:cxnSpLocks/>
            <a:stCxn id="21" idx="4"/>
            <a:endCxn id="22" idx="0"/>
          </p:cNvCxnSpPr>
          <p:nvPr/>
        </p:nvCxnSpPr>
        <p:spPr>
          <a:xfrm>
            <a:off x="6353559" y="3541149"/>
            <a:ext cx="5464" cy="1921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7B1471D-50B5-4A10-BDD6-710038EE2C96}"/>
              </a:ext>
            </a:extLst>
          </p:cNvPr>
          <p:cNvSpPr txBox="1"/>
          <p:nvPr/>
        </p:nvSpPr>
        <p:spPr>
          <a:xfrm>
            <a:off x="4524598" y="3035621"/>
            <a:ext cx="105038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400" dirty="0"/>
              <a:t>secret</a:t>
            </a:r>
          </a:p>
        </p:txBody>
      </p:sp>
      <p:cxnSp>
        <p:nvCxnSpPr>
          <p:cNvPr id="26" name="Straight Arrow Connector 25">
            <a:extLst>
              <a:ext uri="{FF2B5EF4-FFF2-40B4-BE49-F238E27FC236}">
                <a16:creationId xmlns:a16="http://schemas.microsoft.com/office/drawing/2014/main" id="{DDE1FCA0-A958-4776-BA85-1D1808B26BEC}"/>
              </a:ext>
            </a:extLst>
          </p:cNvPr>
          <p:cNvCxnSpPr>
            <a:cxnSpLocks/>
            <a:stCxn id="25" idx="3"/>
            <a:endCxn id="21" idx="2"/>
          </p:cNvCxnSpPr>
          <p:nvPr/>
        </p:nvCxnSpPr>
        <p:spPr>
          <a:xfrm>
            <a:off x="5574983" y="3266454"/>
            <a:ext cx="220081" cy="43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73EA4EC-5D9F-4A3C-B258-5E46A95CFD80}"/>
              </a:ext>
            </a:extLst>
          </p:cNvPr>
          <p:cNvSpPr txBox="1"/>
          <p:nvPr/>
        </p:nvSpPr>
        <p:spPr>
          <a:xfrm>
            <a:off x="5058561" y="3769999"/>
            <a:ext cx="40460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400" dirty="0"/>
              <a:t>P</a:t>
            </a:r>
          </a:p>
        </p:txBody>
      </p:sp>
      <p:cxnSp>
        <p:nvCxnSpPr>
          <p:cNvPr id="28" name="Straight Arrow Connector 27">
            <a:extLst>
              <a:ext uri="{FF2B5EF4-FFF2-40B4-BE49-F238E27FC236}">
                <a16:creationId xmlns:a16="http://schemas.microsoft.com/office/drawing/2014/main" id="{1BD53A94-5930-4887-8E0B-37D05AA491A6}"/>
              </a:ext>
            </a:extLst>
          </p:cNvPr>
          <p:cNvCxnSpPr>
            <a:cxnSpLocks/>
            <a:stCxn id="27" idx="3"/>
            <a:endCxn id="22" idx="2"/>
          </p:cNvCxnSpPr>
          <p:nvPr/>
        </p:nvCxnSpPr>
        <p:spPr>
          <a:xfrm>
            <a:off x="5463170" y="4000832"/>
            <a:ext cx="281952" cy="27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60">
            <a:extLst>
              <a:ext uri="{FF2B5EF4-FFF2-40B4-BE49-F238E27FC236}">
                <a16:creationId xmlns:a16="http://schemas.microsoft.com/office/drawing/2014/main" id="{FE88E8B4-24C6-4E3F-ADDA-916CAB3950C3}"/>
              </a:ext>
            </a:extLst>
          </p:cNvPr>
          <p:cNvCxnSpPr>
            <a:cxnSpLocks/>
            <a:stCxn id="22" idx="6"/>
            <a:endCxn id="31" idx="2"/>
          </p:cNvCxnSpPr>
          <p:nvPr/>
        </p:nvCxnSpPr>
        <p:spPr>
          <a:xfrm flipV="1">
            <a:off x="6972923" y="2537984"/>
            <a:ext cx="1708298" cy="1465626"/>
          </a:xfrm>
          <a:prstGeom prst="curvedConnector3">
            <a:avLst>
              <a:gd name="adj1" fmla="val 1317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5A96891-FE3C-43F3-90A4-19777683628B}"/>
              </a:ext>
            </a:extLst>
          </p:cNvPr>
          <p:cNvCxnSpPr>
            <a:cxnSpLocks/>
            <a:stCxn id="8" idx="2"/>
            <a:endCxn id="31" idx="0"/>
          </p:cNvCxnSpPr>
          <p:nvPr/>
        </p:nvCxnSpPr>
        <p:spPr>
          <a:xfrm flipH="1">
            <a:off x="9194631" y="2037789"/>
            <a:ext cx="7187" cy="2298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048DA459-5307-437D-8C5B-861BFC5ADFB7}"/>
              </a:ext>
            </a:extLst>
          </p:cNvPr>
          <p:cNvSpPr/>
          <p:nvPr/>
        </p:nvSpPr>
        <p:spPr>
          <a:xfrm>
            <a:off x="8681221" y="2267631"/>
            <a:ext cx="1026819" cy="54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add</a:t>
            </a:r>
          </a:p>
        </p:txBody>
      </p:sp>
      <p:sp>
        <p:nvSpPr>
          <p:cNvPr id="32" name="Oval 31">
            <a:extLst>
              <a:ext uri="{FF2B5EF4-FFF2-40B4-BE49-F238E27FC236}">
                <a16:creationId xmlns:a16="http://schemas.microsoft.com/office/drawing/2014/main" id="{4ABF3949-8242-47E0-9EFD-727F5AEFE471}"/>
              </a:ext>
            </a:extLst>
          </p:cNvPr>
          <p:cNvSpPr/>
          <p:nvPr/>
        </p:nvSpPr>
        <p:spPr>
          <a:xfrm>
            <a:off x="8640743" y="3000444"/>
            <a:ext cx="1116989" cy="54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mul</a:t>
            </a:r>
            <a:endParaRPr lang="en-US" sz="2400" dirty="0"/>
          </a:p>
        </p:txBody>
      </p:sp>
      <p:sp>
        <p:nvSpPr>
          <p:cNvPr id="33" name="Oval 32">
            <a:extLst>
              <a:ext uri="{FF2B5EF4-FFF2-40B4-BE49-F238E27FC236}">
                <a16:creationId xmlns:a16="http://schemas.microsoft.com/office/drawing/2014/main" id="{01531C0A-6AA4-49D4-B312-9624B03AA741}"/>
              </a:ext>
            </a:extLst>
          </p:cNvPr>
          <p:cNvSpPr/>
          <p:nvPr/>
        </p:nvSpPr>
        <p:spPr>
          <a:xfrm>
            <a:off x="8590801" y="3733257"/>
            <a:ext cx="1227801" cy="54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mod</a:t>
            </a:r>
          </a:p>
        </p:txBody>
      </p:sp>
      <p:cxnSp>
        <p:nvCxnSpPr>
          <p:cNvPr id="34" name="Straight Arrow Connector 33">
            <a:extLst>
              <a:ext uri="{FF2B5EF4-FFF2-40B4-BE49-F238E27FC236}">
                <a16:creationId xmlns:a16="http://schemas.microsoft.com/office/drawing/2014/main" id="{9F318A59-7B34-4165-8745-76643AC1D461}"/>
              </a:ext>
            </a:extLst>
          </p:cNvPr>
          <p:cNvCxnSpPr>
            <a:cxnSpLocks/>
            <a:stCxn id="31" idx="4"/>
            <a:endCxn id="32" idx="0"/>
          </p:cNvCxnSpPr>
          <p:nvPr/>
        </p:nvCxnSpPr>
        <p:spPr>
          <a:xfrm>
            <a:off x="9194631" y="2808336"/>
            <a:ext cx="4607" cy="1921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73D84B3-8E77-4628-B044-28E7A6867089}"/>
              </a:ext>
            </a:extLst>
          </p:cNvPr>
          <p:cNvCxnSpPr>
            <a:cxnSpLocks/>
            <a:stCxn id="32" idx="4"/>
            <a:endCxn id="33" idx="0"/>
          </p:cNvCxnSpPr>
          <p:nvPr/>
        </p:nvCxnSpPr>
        <p:spPr>
          <a:xfrm>
            <a:off x="9199238" y="3541149"/>
            <a:ext cx="5464" cy="1921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F921168-0421-4FF8-A660-F8619B425C31}"/>
              </a:ext>
            </a:extLst>
          </p:cNvPr>
          <p:cNvSpPr txBox="1"/>
          <p:nvPr/>
        </p:nvSpPr>
        <p:spPr>
          <a:xfrm>
            <a:off x="7370277" y="3035621"/>
            <a:ext cx="105038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400" dirty="0"/>
              <a:t>secret</a:t>
            </a:r>
          </a:p>
        </p:txBody>
      </p:sp>
      <p:cxnSp>
        <p:nvCxnSpPr>
          <p:cNvPr id="37" name="Straight Arrow Connector 36">
            <a:extLst>
              <a:ext uri="{FF2B5EF4-FFF2-40B4-BE49-F238E27FC236}">
                <a16:creationId xmlns:a16="http://schemas.microsoft.com/office/drawing/2014/main" id="{DE80853A-48B1-45F2-BC69-5394BFC08631}"/>
              </a:ext>
            </a:extLst>
          </p:cNvPr>
          <p:cNvCxnSpPr>
            <a:cxnSpLocks/>
            <a:stCxn id="36" idx="3"/>
            <a:endCxn id="32" idx="2"/>
          </p:cNvCxnSpPr>
          <p:nvPr/>
        </p:nvCxnSpPr>
        <p:spPr>
          <a:xfrm>
            <a:off x="8420662" y="3266454"/>
            <a:ext cx="220081" cy="43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9F2BAE5-AF7E-4385-8E70-20DF821CB232}"/>
              </a:ext>
            </a:extLst>
          </p:cNvPr>
          <p:cNvSpPr txBox="1"/>
          <p:nvPr/>
        </p:nvSpPr>
        <p:spPr>
          <a:xfrm>
            <a:off x="7920572" y="3769999"/>
            <a:ext cx="37946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400" dirty="0"/>
              <a:t>P</a:t>
            </a:r>
          </a:p>
        </p:txBody>
      </p:sp>
      <p:cxnSp>
        <p:nvCxnSpPr>
          <p:cNvPr id="39" name="Straight Arrow Connector 38">
            <a:extLst>
              <a:ext uri="{FF2B5EF4-FFF2-40B4-BE49-F238E27FC236}">
                <a16:creationId xmlns:a16="http://schemas.microsoft.com/office/drawing/2014/main" id="{55FBBDFF-3DB6-4658-8067-EA0ADA4C6A3C}"/>
              </a:ext>
            </a:extLst>
          </p:cNvPr>
          <p:cNvCxnSpPr>
            <a:cxnSpLocks/>
            <a:stCxn id="38" idx="3"/>
            <a:endCxn id="33" idx="2"/>
          </p:cNvCxnSpPr>
          <p:nvPr/>
        </p:nvCxnSpPr>
        <p:spPr>
          <a:xfrm>
            <a:off x="8300035" y="4000832"/>
            <a:ext cx="290766" cy="27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60">
            <a:extLst>
              <a:ext uri="{FF2B5EF4-FFF2-40B4-BE49-F238E27FC236}">
                <a16:creationId xmlns:a16="http://schemas.microsoft.com/office/drawing/2014/main" id="{D55A51A3-0CA9-4662-B346-5D2B99182192}"/>
              </a:ext>
            </a:extLst>
          </p:cNvPr>
          <p:cNvCxnSpPr>
            <a:cxnSpLocks/>
            <a:stCxn id="33" idx="6"/>
            <a:endCxn id="61" idx="2"/>
          </p:cNvCxnSpPr>
          <p:nvPr/>
        </p:nvCxnSpPr>
        <p:spPr>
          <a:xfrm flipV="1">
            <a:off x="9818602" y="2537984"/>
            <a:ext cx="1625957" cy="1465626"/>
          </a:xfrm>
          <a:prstGeom prst="curvedConnector3">
            <a:avLst>
              <a:gd name="adj1" fmla="val 11337"/>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C5E0917-0730-45A7-91C6-994E51B114AD}"/>
              </a:ext>
            </a:extLst>
          </p:cNvPr>
          <p:cNvSpPr txBox="1"/>
          <p:nvPr/>
        </p:nvSpPr>
        <p:spPr>
          <a:xfrm>
            <a:off x="362572" y="4627906"/>
            <a:ext cx="4905432" cy="1938992"/>
          </a:xfrm>
          <a:prstGeom prst="rect">
            <a:avLst/>
          </a:prstGeom>
          <a:noFill/>
        </p:spPr>
        <p:txBody>
          <a:bodyPr wrap="square" rtlCol="0">
            <a:spAutoFit/>
          </a:bodyPr>
          <a:lstStyle/>
          <a:p>
            <a:r>
              <a:rPr lang="en-US" sz="2400" dirty="0"/>
              <a:t>Important optimizations:</a:t>
            </a:r>
          </a:p>
          <a:p>
            <a:pPr marL="285750" indent="-285750">
              <a:buFontTx/>
              <a:buChar char="-"/>
            </a:pPr>
            <a:r>
              <a:rPr lang="en-US" sz="2400" dirty="0"/>
              <a:t>delay mod operations</a:t>
            </a:r>
          </a:p>
          <a:p>
            <a:pPr marL="285750" indent="-285750">
              <a:buFontTx/>
              <a:buChar char="-"/>
            </a:pPr>
            <a:r>
              <a:rPr lang="en-US" sz="2400" dirty="0"/>
              <a:t>parallelize add/</a:t>
            </a:r>
            <a:r>
              <a:rPr lang="en-US" sz="2400" dirty="0" err="1"/>
              <a:t>mul</a:t>
            </a:r>
            <a:r>
              <a:rPr lang="en-US" sz="2400" dirty="0"/>
              <a:t> operations</a:t>
            </a:r>
          </a:p>
          <a:p>
            <a:pPr marL="285750" indent="-285750">
              <a:buFontTx/>
              <a:buChar char="-"/>
            </a:pPr>
            <a:r>
              <a:rPr lang="en-US" sz="2400" dirty="0" err="1"/>
              <a:t>math+bitwise</a:t>
            </a:r>
            <a:r>
              <a:rPr lang="en-US" sz="2400" dirty="0"/>
              <a:t> tricks for mod</a:t>
            </a:r>
          </a:p>
          <a:p>
            <a:pPr marL="285750" indent="-285750">
              <a:buFontTx/>
              <a:buChar char="-"/>
            </a:pPr>
            <a:r>
              <a:rPr lang="en-US" sz="2400" dirty="0"/>
              <a:t>careful instruction scheduling</a:t>
            </a:r>
          </a:p>
        </p:txBody>
      </p:sp>
      <p:sp>
        <p:nvSpPr>
          <p:cNvPr id="59" name="TextBox 58">
            <a:extLst>
              <a:ext uri="{FF2B5EF4-FFF2-40B4-BE49-F238E27FC236}">
                <a16:creationId xmlns:a16="http://schemas.microsoft.com/office/drawing/2014/main" id="{695CD5F6-5BB0-477B-8641-C80DB53D6B47}"/>
              </a:ext>
            </a:extLst>
          </p:cNvPr>
          <p:cNvSpPr txBox="1"/>
          <p:nvPr/>
        </p:nvSpPr>
        <p:spPr>
          <a:xfrm>
            <a:off x="4963422" y="4545151"/>
            <a:ext cx="7188506"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t>
            </a:r>
            <a:r>
              <a:rPr lang="en-US" sz="2400" dirty="0" err="1">
                <a:gradFill>
                  <a:gsLst>
                    <a:gs pos="2917">
                      <a:schemeClr val="tx1"/>
                    </a:gs>
                    <a:gs pos="30000">
                      <a:schemeClr val="tx1"/>
                    </a:gs>
                  </a:gsLst>
                  <a:lin ang="5400000" scaled="0"/>
                </a:gradFill>
              </a:rPr>
              <a:t>init</a:t>
            </a:r>
            <a:r>
              <a:rPr lang="en-US" sz="2400" dirty="0">
                <a:gradFill>
                  <a:gsLst>
                    <a:gs pos="2917">
                      <a:schemeClr val="tx1"/>
                    </a:gs>
                    <a:gs pos="30000">
                      <a:schemeClr val="tx1"/>
                    </a:gs>
                  </a:gsLst>
                  <a:lin ang="5400000" scaled="0"/>
                </a:gradFill>
              </a:rPr>
              <a:t> + c</a:t>
            </a:r>
            <a:r>
              <a:rPr lang="en-US" sz="2400" baseline="-25000" dirty="0">
                <a:gradFill>
                  <a:gsLst>
                    <a:gs pos="2917">
                      <a:schemeClr val="tx1"/>
                    </a:gs>
                    <a:gs pos="30000">
                      <a:schemeClr val="tx1"/>
                    </a:gs>
                  </a:gsLst>
                  <a:lin ang="5400000" scaled="0"/>
                </a:gradFill>
              </a:rPr>
              <a:t>1</a:t>
            </a:r>
            <a:r>
              <a:rPr lang="en-US" sz="2400" dirty="0">
                <a:gradFill>
                  <a:gsLst>
                    <a:gs pos="2917">
                      <a:schemeClr val="tx1"/>
                    </a:gs>
                    <a:gs pos="30000">
                      <a:schemeClr val="tx1"/>
                    </a:gs>
                  </a:gsLst>
                  <a:lin ang="5400000" scaled="0"/>
                </a:gradFill>
              </a:rPr>
              <a:t>) * s % P + c</a:t>
            </a:r>
            <a:r>
              <a:rPr lang="en-US" sz="2400" baseline="-25000" dirty="0">
                <a:gradFill>
                  <a:gsLst>
                    <a:gs pos="2917">
                      <a:schemeClr val="tx1"/>
                    </a:gs>
                    <a:gs pos="30000">
                      <a:schemeClr val="tx1"/>
                    </a:gs>
                  </a:gsLst>
                  <a:lin ang="5400000" scaled="0"/>
                </a:gradFill>
              </a:rPr>
              <a:t>2</a:t>
            </a:r>
            <a:r>
              <a:rPr lang="en-US" sz="2400" dirty="0">
                <a:gradFill>
                  <a:gsLst>
                    <a:gs pos="2917">
                      <a:schemeClr val="tx1"/>
                    </a:gs>
                    <a:gs pos="30000">
                      <a:schemeClr val="tx1"/>
                    </a:gs>
                  </a:gsLst>
                  <a:lin ang="5400000" scaled="0"/>
                </a:gradFill>
              </a:rPr>
              <a:t>) * s % P + c</a:t>
            </a:r>
            <a:r>
              <a:rPr lang="en-US" sz="2400" baseline="-25000" dirty="0">
                <a:gradFill>
                  <a:gsLst>
                    <a:gs pos="2917">
                      <a:schemeClr val="tx1"/>
                    </a:gs>
                    <a:gs pos="30000">
                      <a:schemeClr val="tx1"/>
                    </a:gs>
                  </a:gsLst>
                  <a:lin ang="5400000" scaled="0"/>
                </a:gradFill>
              </a:rPr>
              <a:t>3</a:t>
            </a:r>
            <a:r>
              <a:rPr lang="en-US" sz="2400" dirty="0">
                <a:gradFill>
                  <a:gsLst>
                    <a:gs pos="2917">
                      <a:schemeClr val="tx1"/>
                    </a:gs>
                    <a:gs pos="30000">
                      <a:schemeClr val="tx1"/>
                    </a:gs>
                  </a:gsLst>
                  <a:lin ang="5400000" scaled="0"/>
                </a:gradFill>
              </a:rPr>
              <a:t>) * s % P</a:t>
            </a:r>
          </a:p>
          <a:p>
            <a:pPr marL="342900" indent="-342900">
              <a:lnSpc>
                <a:spcPct val="90000"/>
              </a:lnSpc>
              <a:spcAft>
                <a:spcPts val="600"/>
              </a:spcAft>
              <a:buFont typeface="Wingdings" panose="05000000000000000000" pitchFamily="2" charset="2"/>
              <a:buChar char="à"/>
            </a:pPr>
            <a:r>
              <a:rPr lang="en-US" sz="2400" dirty="0">
                <a:gradFill>
                  <a:gsLst>
                    <a:gs pos="2917">
                      <a:schemeClr val="tx1"/>
                    </a:gs>
                    <a:gs pos="30000">
                      <a:schemeClr val="tx1"/>
                    </a:gs>
                  </a:gsLst>
                  <a:lin ang="5400000" scaled="0"/>
                </a:gradFill>
              </a:rPr>
              <a:t>(((</a:t>
            </a:r>
            <a:r>
              <a:rPr lang="en-US" sz="2400" dirty="0" err="1">
                <a:gradFill>
                  <a:gsLst>
                    <a:gs pos="2917">
                      <a:schemeClr val="tx1"/>
                    </a:gs>
                    <a:gs pos="30000">
                      <a:schemeClr val="tx1"/>
                    </a:gs>
                  </a:gsLst>
                  <a:lin ang="5400000" scaled="0"/>
                </a:gradFill>
              </a:rPr>
              <a:t>init</a:t>
            </a:r>
            <a:r>
              <a:rPr lang="en-US" sz="2400" dirty="0">
                <a:gradFill>
                  <a:gsLst>
                    <a:gs pos="2917">
                      <a:schemeClr val="tx1"/>
                    </a:gs>
                    <a:gs pos="30000">
                      <a:schemeClr val="tx1"/>
                    </a:gs>
                  </a:gsLst>
                  <a:lin ang="5400000" scaled="0"/>
                </a:gradFill>
              </a:rPr>
              <a:t> + c</a:t>
            </a:r>
            <a:r>
              <a:rPr lang="en-US" sz="2400" baseline="-25000" dirty="0">
                <a:gradFill>
                  <a:gsLst>
                    <a:gs pos="2917">
                      <a:schemeClr val="tx1"/>
                    </a:gs>
                    <a:gs pos="30000">
                      <a:schemeClr val="tx1"/>
                    </a:gs>
                  </a:gsLst>
                  <a:lin ang="5400000" scaled="0"/>
                </a:gradFill>
              </a:rPr>
              <a:t>1</a:t>
            </a:r>
            <a:r>
              <a:rPr lang="en-US" sz="2400" dirty="0">
                <a:gradFill>
                  <a:gsLst>
                    <a:gs pos="2917">
                      <a:schemeClr val="tx1"/>
                    </a:gs>
                    <a:gs pos="30000">
                      <a:schemeClr val="tx1"/>
                    </a:gs>
                  </a:gsLst>
                  <a:lin ang="5400000" scaled="0"/>
                </a:gradFill>
              </a:rPr>
              <a:t>) * s + c</a:t>
            </a:r>
            <a:r>
              <a:rPr lang="en-US" sz="2400" baseline="-25000" dirty="0">
                <a:gradFill>
                  <a:gsLst>
                    <a:gs pos="2917">
                      <a:schemeClr val="tx1"/>
                    </a:gs>
                    <a:gs pos="30000">
                      <a:schemeClr val="tx1"/>
                    </a:gs>
                  </a:gsLst>
                  <a:lin ang="5400000" scaled="0"/>
                </a:gradFill>
              </a:rPr>
              <a:t>2</a:t>
            </a:r>
            <a:r>
              <a:rPr lang="en-US" sz="2400" dirty="0">
                <a:gradFill>
                  <a:gsLst>
                    <a:gs pos="2917">
                      <a:schemeClr val="tx1"/>
                    </a:gs>
                    <a:gs pos="30000">
                      <a:schemeClr val="tx1"/>
                    </a:gs>
                  </a:gsLst>
                  <a:lin ang="5400000" scaled="0"/>
                </a:gradFill>
              </a:rPr>
              <a:t>) * s + c</a:t>
            </a:r>
            <a:r>
              <a:rPr lang="en-US" sz="2400" baseline="-25000" dirty="0">
                <a:gradFill>
                  <a:gsLst>
                    <a:gs pos="2917">
                      <a:schemeClr val="tx1"/>
                    </a:gs>
                    <a:gs pos="30000">
                      <a:schemeClr val="tx1"/>
                    </a:gs>
                  </a:gsLst>
                  <a:lin ang="5400000" scaled="0"/>
                </a:gradFill>
              </a:rPr>
              <a:t>3</a:t>
            </a:r>
            <a:r>
              <a:rPr lang="en-US" sz="2400" dirty="0">
                <a:gradFill>
                  <a:gsLst>
                    <a:gs pos="2917">
                      <a:schemeClr val="tx1"/>
                    </a:gs>
                    <a:gs pos="30000">
                      <a:schemeClr val="tx1"/>
                    </a:gs>
                  </a:gsLst>
                  <a:lin ang="5400000" scaled="0"/>
                </a:gradFill>
              </a:rPr>
              <a:t>) * s % P</a:t>
            </a:r>
          </a:p>
          <a:p>
            <a:pPr marL="342900" indent="-342900">
              <a:lnSpc>
                <a:spcPct val="90000"/>
              </a:lnSpc>
              <a:spcAft>
                <a:spcPts val="600"/>
              </a:spcAft>
              <a:buFont typeface="Wingdings" panose="05000000000000000000" pitchFamily="2" charset="2"/>
              <a:buChar char="à"/>
            </a:pPr>
            <a:r>
              <a:rPr lang="en-US" sz="2400" dirty="0">
                <a:gradFill>
                  <a:gsLst>
                    <a:gs pos="2917">
                      <a:schemeClr val="tx1"/>
                    </a:gs>
                    <a:gs pos="30000">
                      <a:schemeClr val="tx1"/>
                    </a:gs>
                  </a:gsLst>
                  <a:lin ang="5400000" scaled="0"/>
                </a:gradFill>
              </a:rPr>
              <a:t>((</a:t>
            </a:r>
            <a:r>
              <a:rPr lang="en-US" sz="2400" dirty="0" err="1">
                <a:gradFill>
                  <a:gsLst>
                    <a:gs pos="2917">
                      <a:schemeClr val="tx1"/>
                    </a:gs>
                    <a:gs pos="30000">
                      <a:schemeClr val="tx1"/>
                    </a:gs>
                  </a:gsLst>
                  <a:lin ang="5400000" scaled="0"/>
                </a:gradFill>
              </a:rPr>
              <a:t>init</a:t>
            </a:r>
            <a:r>
              <a:rPr lang="en-US" sz="2400" dirty="0">
                <a:gradFill>
                  <a:gsLst>
                    <a:gs pos="2917">
                      <a:schemeClr val="tx1"/>
                    </a:gs>
                    <a:gs pos="30000">
                      <a:schemeClr val="tx1"/>
                    </a:gs>
                  </a:gsLst>
                  <a:lin ang="5400000" scaled="0"/>
                </a:gradFill>
              </a:rPr>
              <a:t> + c</a:t>
            </a:r>
            <a:r>
              <a:rPr lang="en-US" sz="2400" baseline="-25000" dirty="0">
                <a:gradFill>
                  <a:gsLst>
                    <a:gs pos="2917">
                      <a:schemeClr val="tx1"/>
                    </a:gs>
                    <a:gs pos="30000">
                      <a:schemeClr val="tx1"/>
                    </a:gs>
                  </a:gsLst>
                  <a:lin ang="5400000" scaled="0"/>
                </a:gradFill>
              </a:rPr>
              <a:t>1</a:t>
            </a:r>
            <a:r>
              <a:rPr lang="en-US" sz="2400" dirty="0">
                <a:gradFill>
                  <a:gsLst>
                    <a:gs pos="2917">
                      <a:schemeClr val="tx1"/>
                    </a:gs>
                    <a:gs pos="30000">
                      <a:schemeClr val="tx1"/>
                    </a:gs>
                  </a:gsLst>
                  <a:lin ang="5400000" scaled="0"/>
                </a:gradFill>
              </a:rPr>
              <a:t>) * s</a:t>
            </a:r>
            <a:r>
              <a:rPr lang="en-US" sz="2400" baseline="30000" dirty="0">
                <a:gradFill>
                  <a:gsLst>
                    <a:gs pos="2917">
                      <a:schemeClr val="tx1"/>
                    </a:gs>
                    <a:gs pos="30000">
                      <a:schemeClr val="tx1"/>
                    </a:gs>
                  </a:gsLst>
                  <a:lin ang="5400000" scaled="0"/>
                </a:gradFill>
              </a:rPr>
              <a:t>3</a:t>
            </a:r>
            <a:r>
              <a:rPr lang="en-US" sz="2400" dirty="0">
                <a:gradFill>
                  <a:gsLst>
                    <a:gs pos="2917">
                      <a:schemeClr val="tx1"/>
                    </a:gs>
                    <a:gs pos="30000">
                      <a:schemeClr val="tx1"/>
                    </a:gs>
                  </a:gsLst>
                  <a:lin ang="5400000" scaled="0"/>
                </a:gradFill>
              </a:rPr>
              <a:t> + c</a:t>
            </a:r>
            <a:r>
              <a:rPr lang="en-US" sz="2400" baseline="-25000" dirty="0">
                <a:gradFill>
                  <a:gsLst>
                    <a:gs pos="2917">
                      <a:schemeClr val="tx1"/>
                    </a:gs>
                    <a:gs pos="30000">
                      <a:schemeClr val="tx1"/>
                    </a:gs>
                  </a:gsLst>
                  <a:lin ang="5400000" scaled="0"/>
                </a:gradFill>
              </a:rPr>
              <a:t>2</a:t>
            </a:r>
            <a:r>
              <a:rPr lang="en-US" sz="2400" dirty="0">
                <a:gradFill>
                  <a:gsLst>
                    <a:gs pos="2917">
                      <a:schemeClr val="tx1"/>
                    </a:gs>
                    <a:gs pos="30000">
                      <a:schemeClr val="tx1"/>
                    </a:gs>
                  </a:gsLst>
                  <a:lin ang="5400000" scaled="0"/>
                </a:gradFill>
              </a:rPr>
              <a:t> * s</a:t>
            </a:r>
            <a:r>
              <a:rPr lang="en-US" sz="2400" baseline="30000" dirty="0">
                <a:gradFill>
                  <a:gsLst>
                    <a:gs pos="2917">
                      <a:schemeClr val="tx1"/>
                    </a:gs>
                    <a:gs pos="30000">
                      <a:schemeClr val="tx1"/>
                    </a:gs>
                  </a:gsLst>
                  <a:lin ang="5400000" scaled="0"/>
                </a:gradFill>
              </a:rPr>
              <a:t>2</a:t>
            </a:r>
            <a:r>
              <a:rPr lang="en-US" sz="2400" dirty="0">
                <a:gradFill>
                  <a:gsLst>
                    <a:gs pos="2917">
                      <a:schemeClr val="tx1"/>
                    </a:gs>
                    <a:gs pos="30000">
                      <a:schemeClr val="tx1"/>
                    </a:gs>
                  </a:gsLst>
                  <a:lin ang="5400000" scaled="0"/>
                </a:gradFill>
              </a:rPr>
              <a:t> + c</a:t>
            </a:r>
            <a:r>
              <a:rPr lang="en-US" sz="2400" baseline="-25000" dirty="0">
                <a:gradFill>
                  <a:gsLst>
                    <a:gs pos="2917">
                      <a:schemeClr val="tx1"/>
                    </a:gs>
                    <a:gs pos="30000">
                      <a:schemeClr val="tx1"/>
                    </a:gs>
                  </a:gsLst>
                  <a:lin ang="5400000" scaled="0"/>
                </a:gradFill>
              </a:rPr>
              <a:t>3</a:t>
            </a:r>
            <a:r>
              <a:rPr lang="en-US" sz="2400" dirty="0">
                <a:gradFill>
                  <a:gsLst>
                    <a:gs pos="2917">
                      <a:schemeClr val="tx1"/>
                    </a:gs>
                    <a:gs pos="30000">
                      <a:schemeClr val="tx1"/>
                    </a:gs>
                  </a:gsLst>
                  <a:lin ang="5400000" scaled="0"/>
                </a:gradFill>
              </a:rPr>
              <a:t> * s</a:t>
            </a:r>
            <a:r>
              <a:rPr lang="en-US" sz="2400" baseline="30000" dirty="0">
                <a:gradFill>
                  <a:gsLst>
                    <a:gs pos="2917">
                      <a:schemeClr val="tx1"/>
                    </a:gs>
                    <a:gs pos="30000">
                      <a:schemeClr val="tx1"/>
                    </a:gs>
                  </a:gsLst>
                  <a:lin ang="5400000" scaled="0"/>
                </a:gradFill>
              </a:rPr>
              <a:t>1</a:t>
            </a:r>
            <a:r>
              <a:rPr lang="en-US" sz="2400" dirty="0">
                <a:gradFill>
                  <a:gsLst>
                    <a:gs pos="2917">
                      <a:schemeClr val="tx1"/>
                    </a:gs>
                    <a:gs pos="30000">
                      <a:schemeClr val="tx1"/>
                    </a:gs>
                  </a:gsLst>
                  <a:lin ang="5400000" scaled="0"/>
                </a:gradFill>
              </a:rPr>
              <a:t>) % P</a:t>
            </a:r>
          </a:p>
          <a:p>
            <a:pPr marL="342900" indent="-342900">
              <a:lnSpc>
                <a:spcPct val="90000"/>
              </a:lnSpc>
              <a:spcAft>
                <a:spcPts val="600"/>
              </a:spcAft>
              <a:buFont typeface="Wingdings" panose="05000000000000000000" pitchFamily="2" charset="2"/>
              <a:buChar char="à"/>
            </a:pPr>
            <a:r>
              <a:rPr lang="en-US" sz="2400" dirty="0">
                <a:gradFill>
                  <a:gsLst>
                    <a:gs pos="2917">
                      <a:schemeClr val="tx1"/>
                    </a:gs>
                    <a:gs pos="30000">
                      <a:schemeClr val="tx1"/>
                    </a:gs>
                  </a:gsLst>
                  <a:lin ang="5400000" scaled="0"/>
                </a:gradFill>
              </a:rPr>
              <a:t>((</a:t>
            </a:r>
            <a:r>
              <a:rPr lang="en-US" sz="2400" dirty="0" err="1">
                <a:gradFill>
                  <a:gsLst>
                    <a:gs pos="2917">
                      <a:schemeClr val="tx1"/>
                    </a:gs>
                    <a:gs pos="30000">
                      <a:schemeClr val="tx1"/>
                    </a:gs>
                  </a:gsLst>
                  <a:lin ang="5400000" scaled="0"/>
                </a:gradFill>
              </a:rPr>
              <a:t>init</a:t>
            </a:r>
            <a:r>
              <a:rPr lang="en-US" sz="2400" dirty="0">
                <a:gradFill>
                  <a:gsLst>
                    <a:gs pos="2917">
                      <a:schemeClr val="tx1"/>
                    </a:gs>
                    <a:gs pos="30000">
                      <a:schemeClr val="tx1"/>
                    </a:gs>
                  </a:gsLst>
                  <a:lin ang="5400000" scaled="0"/>
                </a:gradFill>
              </a:rPr>
              <a:t> + c</a:t>
            </a:r>
            <a:r>
              <a:rPr lang="en-US" sz="2400" baseline="-25000" dirty="0">
                <a:gradFill>
                  <a:gsLst>
                    <a:gs pos="2917">
                      <a:schemeClr val="tx1"/>
                    </a:gs>
                    <a:gs pos="30000">
                      <a:schemeClr val="tx1"/>
                    </a:gs>
                  </a:gsLst>
                  <a:lin ang="5400000" scaled="0"/>
                </a:gradFill>
              </a:rPr>
              <a:t>1</a:t>
            </a:r>
            <a:r>
              <a:rPr lang="en-US" sz="2400" dirty="0">
                <a:gradFill>
                  <a:gsLst>
                    <a:gs pos="2917">
                      <a:schemeClr val="tx1"/>
                    </a:gs>
                    <a:gs pos="30000">
                      <a:schemeClr val="tx1"/>
                    </a:gs>
                  </a:gsLst>
                  <a:lin ang="5400000" scaled="0"/>
                </a:gradFill>
              </a:rPr>
              <a:t>) * (s</a:t>
            </a:r>
            <a:r>
              <a:rPr lang="en-US" sz="2400" baseline="30000" dirty="0">
                <a:gradFill>
                  <a:gsLst>
                    <a:gs pos="2917">
                      <a:schemeClr val="tx1"/>
                    </a:gs>
                    <a:gs pos="30000">
                      <a:schemeClr val="tx1"/>
                    </a:gs>
                  </a:gsLst>
                  <a:lin ang="5400000" scaled="0"/>
                </a:gradFill>
              </a:rPr>
              <a:t>3</a:t>
            </a:r>
            <a:r>
              <a:rPr lang="en-US" sz="2400" dirty="0">
                <a:gradFill>
                  <a:gsLst>
                    <a:gs pos="2917">
                      <a:schemeClr val="tx1"/>
                    </a:gs>
                    <a:gs pos="30000">
                      <a:schemeClr val="tx1"/>
                    </a:gs>
                  </a:gsLst>
                  <a:lin ang="5400000" scaled="0"/>
                </a:gradFill>
              </a:rPr>
              <a:t> % P) + c</a:t>
            </a:r>
            <a:r>
              <a:rPr lang="en-US" sz="2400" baseline="-25000" dirty="0">
                <a:gradFill>
                  <a:gsLst>
                    <a:gs pos="2917">
                      <a:schemeClr val="tx1"/>
                    </a:gs>
                    <a:gs pos="30000">
                      <a:schemeClr val="tx1"/>
                    </a:gs>
                  </a:gsLst>
                  <a:lin ang="5400000" scaled="0"/>
                </a:gradFill>
              </a:rPr>
              <a:t>2</a:t>
            </a:r>
            <a:r>
              <a:rPr lang="en-US" sz="2400" dirty="0">
                <a:gradFill>
                  <a:gsLst>
                    <a:gs pos="2917">
                      <a:schemeClr val="tx1"/>
                    </a:gs>
                    <a:gs pos="30000">
                      <a:schemeClr val="tx1"/>
                    </a:gs>
                  </a:gsLst>
                  <a:lin ang="5400000" scaled="0"/>
                </a:gradFill>
              </a:rPr>
              <a:t> * (s</a:t>
            </a:r>
            <a:r>
              <a:rPr lang="en-US" sz="2400" baseline="30000" dirty="0">
                <a:gradFill>
                  <a:gsLst>
                    <a:gs pos="2917">
                      <a:schemeClr val="tx1"/>
                    </a:gs>
                    <a:gs pos="30000">
                      <a:schemeClr val="tx1"/>
                    </a:gs>
                  </a:gsLst>
                  <a:lin ang="5400000" scaled="0"/>
                </a:gradFill>
              </a:rPr>
              <a:t>2</a:t>
            </a:r>
            <a:r>
              <a:rPr lang="en-US" sz="2400" dirty="0">
                <a:gradFill>
                  <a:gsLst>
                    <a:gs pos="2917">
                      <a:schemeClr val="tx1"/>
                    </a:gs>
                    <a:gs pos="30000">
                      <a:schemeClr val="tx1"/>
                    </a:gs>
                  </a:gsLst>
                  <a:lin ang="5400000" scaled="0"/>
                </a:gradFill>
              </a:rPr>
              <a:t> % P) + c</a:t>
            </a:r>
            <a:r>
              <a:rPr lang="en-US" sz="2400" baseline="-25000" dirty="0">
                <a:gradFill>
                  <a:gsLst>
                    <a:gs pos="2917">
                      <a:schemeClr val="tx1"/>
                    </a:gs>
                    <a:gs pos="30000">
                      <a:schemeClr val="tx1"/>
                    </a:gs>
                  </a:gsLst>
                  <a:lin ang="5400000" scaled="0"/>
                </a:gradFill>
              </a:rPr>
              <a:t>3</a:t>
            </a:r>
            <a:r>
              <a:rPr lang="en-US" sz="2400" dirty="0">
                <a:gradFill>
                  <a:gsLst>
                    <a:gs pos="2917">
                      <a:schemeClr val="tx1"/>
                    </a:gs>
                    <a:gs pos="30000">
                      <a:schemeClr val="tx1"/>
                    </a:gs>
                  </a:gsLst>
                  <a:lin ang="5400000" scaled="0"/>
                </a:gradFill>
              </a:rPr>
              <a:t> * s</a:t>
            </a:r>
            <a:r>
              <a:rPr lang="en-US" sz="2400" baseline="30000" dirty="0">
                <a:gradFill>
                  <a:gsLst>
                    <a:gs pos="2917">
                      <a:schemeClr val="tx1"/>
                    </a:gs>
                    <a:gs pos="30000">
                      <a:schemeClr val="tx1"/>
                    </a:gs>
                  </a:gsLst>
                  <a:lin ang="5400000" scaled="0"/>
                </a:gradFill>
              </a:rPr>
              <a:t>1</a:t>
            </a:r>
            <a:r>
              <a:rPr lang="en-US" sz="2400" dirty="0">
                <a:gradFill>
                  <a:gsLst>
                    <a:gs pos="2917">
                      <a:schemeClr val="tx1"/>
                    </a:gs>
                    <a:gs pos="30000">
                      <a:schemeClr val="tx1"/>
                    </a:gs>
                  </a:gsLst>
                  <a:lin ang="5400000" scaled="0"/>
                </a:gradFill>
              </a:rPr>
              <a:t>) % P</a:t>
            </a:r>
            <a:endParaRPr lang="en-US" sz="2400" baseline="30000" dirty="0">
              <a:gradFill>
                <a:gsLst>
                  <a:gs pos="2917">
                    <a:schemeClr val="tx1"/>
                  </a:gs>
                  <a:gs pos="30000">
                    <a:schemeClr val="tx1"/>
                  </a:gs>
                </a:gsLst>
                <a:lin ang="5400000" scaled="0"/>
              </a:gradFill>
            </a:endParaRPr>
          </a:p>
        </p:txBody>
      </p:sp>
      <p:cxnSp>
        <p:nvCxnSpPr>
          <p:cNvPr id="60" name="Straight Arrow Connector 59">
            <a:extLst>
              <a:ext uri="{FF2B5EF4-FFF2-40B4-BE49-F238E27FC236}">
                <a16:creationId xmlns:a16="http://schemas.microsoft.com/office/drawing/2014/main" id="{1DB13877-7F2A-4F28-A031-489E7BC08092}"/>
              </a:ext>
            </a:extLst>
          </p:cNvPr>
          <p:cNvCxnSpPr>
            <a:cxnSpLocks/>
            <a:stCxn id="75" idx="2"/>
            <a:endCxn id="61" idx="0"/>
          </p:cNvCxnSpPr>
          <p:nvPr/>
        </p:nvCxnSpPr>
        <p:spPr>
          <a:xfrm flipH="1">
            <a:off x="11957969" y="1997233"/>
            <a:ext cx="4899" cy="2703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8888090B-187E-4983-AD24-5FF234BB57EE}"/>
              </a:ext>
            </a:extLst>
          </p:cNvPr>
          <p:cNvSpPr/>
          <p:nvPr/>
        </p:nvSpPr>
        <p:spPr>
          <a:xfrm>
            <a:off x="11444559" y="2267631"/>
            <a:ext cx="1026819" cy="54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add</a:t>
            </a:r>
          </a:p>
        </p:txBody>
      </p:sp>
      <p:sp>
        <p:nvSpPr>
          <p:cNvPr id="62" name="Oval 61">
            <a:extLst>
              <a:ext uri="{FF2B5EF4-FFF2-40B4-BE49-F238E27FC236}">
                <a16:creationId xmlns:a16="http://schemas.microsoft.com/office/drawing/2014/main" id="{EDC109FA-AFD4-4266-8B40-8D39A6920B42}"/>
              </a:ext>
            </a:extLst>
          </p:cNvPr>
          <p:cNvSpPr/>
          <p:nvPr/>
        </p:nvSpPr>
        <p:spPr>
          <a:xfrm>
            <a:off x="11404081" y="3000444"/>
            <a:ext cx="1116989" cy="54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mul</a:t>
            </a:r>
            <a:endParaRPr lang="en-US" sz="2400" dirty="0"/>
          </a:p>
        </p:txBody>
      </p:sp>
      <p:sp>
        <p:nvSpPr>
          <p:cNvPr id="63" name="Oval 62">
            <a:extLst>
              <a:ext uri="{FF2B5EF4-FFF2-40B4-BE49-F238E27FC236}">
                <a16:creationId xmlns:a16="http://schemas.microsoft.com/office/drawing/2014/main" id="{72C34E7F-70AB-4C90-87D2-D606D74919F5}"/>
              </a:ext>
            </a:extLst>
          </p:cNvPr>
          <p:cNvSpPr/>
          <p:nvPr/>
        </p:nvSpPr>
        <p:spPr>
          <a:xfrm>
            <a:off x="11354139" y="3733257"/>
            <a:ext cx="1227801" cy="54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mod</a:t>
            </a:r>
          </a:p>
        </p:txBody>
      </p:sp>
      <p:cxnSp>
        <p:nvCxnSpPr>
          <p:cNvPr id="64" name="Straight Arrow Connector 63">
            <a:extLst>
              <a:ext uri="{FF2B5EF4-FFF2-40B4-BE49-F238E27FC236}">
                <a16:creationId xmlns:a16="http://schemas.microsoft.com/office/drawing/2014/main" id="{11812111-A6E4-487E-9548-ED62E2A09923}"/>
              </a:ext>
            </a:extLst>
          </p:cNvPr>
          <p:cNvCxnSpPr>
            <a:cxnSpLocks/>
            <a:stCxn id="61" idx="4"/>
            <a:endCxn id="62" idx="0"/>
          </p:cNvCxnSpPr>
          <p:nvPr/>
        </p:nvCxnSpPr>
        <p:spPr>
          <a:xfrm>
            <a:off x="11957969" y="2808336"/>
            <a:ext cx="4607" cy="1921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63D290B-2C54-44F6-94C6-73B6F9FA72EA}"/>
              </a:ext>
            </a:extLst>
          </p:cNvPr>
          <p:cNvCxnSpPr>
            <a:cxnSpLocks/>
            <a:stCxn id="62" idx="4"/>
            <a:endCxn id="63" idx="0"/>
          </p:cNvCxnSpPr>
          <p:nvPr/>
        </p:nvCxnSpPr>
        <p:spPr>
          <a:xfrm>
            <a:off x="11962576" y="3541149"/>
            <a:ext cx="5464" cy="1921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4CB9C7B-2B8A-44BD-95E0-0A49DD7AC352}"/>
              </a:ext>
            </a:extLst>
          </p:cNvPr>
          <p:cNvSpPr txBox="1"/>
          <p:nvPr/>
        </p:nvSpPr>
        <p:spPr>
          <a:xfrm>
            <a:off x="10133615" y="3035621"/>
            <a:ext cx="105038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400" dirty="0"/>
              <a:t>secret</a:t>
            </a:r>
          </a:p>
        </p:txBody>
      </p:sp>
      <p:cxnSp>
        <p:nvCxnSpPr>
          <p:cNvPr id="67" name="Straight Arrow Connector 66">
            <a:extLst>
              <a:ext uri="{FF2B5EF4-FFF2-40B4-BE49-F238E27FC236}">
                <a16:creationId xmlns:a16="http://schemas.microsoft.com/office/drawing/2014/main" id="{BFAA2A76-C736-4B8D-BF5D-15347E24A71D}"/>
              </a:ext>
            </a:extLst>
          </p:cNvPr>
          <p:cNvCxnSpPr>
            <a:cxnSpLocks/>
            <a:stCxn id="66" idx="3"/>
            <a:endCxn id="62" idx="2"/>
          </p:cNvCxnSpPr>
          <p:nvPr/>
        </p:nvCxnSpPr>
        <p:spPr>
          <a:xfrm>
            <a:off x="11184000" y="3266454"/>
            <a:ext cx="220081" cy="43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563CC5C7-E046-4292-9090-5C288E0E02A4}"/>
              </a:ext>
            </a:extLst>
          </p:cNvPr>
          <p:cNvSpPr txBox="1"/>
          <p:nvPr/>
        </p:nvSpPr>
        <p:spPr>
          <a:xfrm>
            <a:off x="10683910" y="3769999"/>
            <a:ext cx="37946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400" dirty="0"/>
              <a:t>P</a:t>
            </a:r>
          </a:p>
        </p:txBody>
      </p:sp>
      <p:cxnSp>
        <p:nvCxnSpPr>
          <p:cNvPr id="69" name="Straight Arrow Connector 68">
            <a:extLst>
              <a:ext uri="{FF2B5EF4-FFF2-40B4-BE49-F238E27FC236}">
                <a16:creationId xmlns:a16="http://schemas.microsoft.com/office/drawing/2014/main" id="{1FD10BF2-B8F2-4CC0-9D6B-2B0629AF0110}"/>
              </a:ext>
            </a:extLst>
          </p:cNvPr>
          <p:cNvCxnSpPr>
            <a:cxnSpLocks/>
            <a:stCxn id="68" idx="3"/>
            <a:endCxn id="63" idx="2"/>
          </p:cNvCxnSpPr>
          <p:nvPr/>
        </p:nvCxnSpPr>
        <p:spPr>
          <a:xfrm>
            <a:off x="11063373" y="4000832"/>
            <a:ext cx="290766" cy="27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49C449DF-9CA0-4BFD-842F-112295B7F089}"/>
              </a:ext>
            </a:extLst>
          </p:cNvPr>
          <p:cNvSpPr txBox="1"/>
          <p:nvPr/>
        </p:nvSpPr>
        <p:spPr>
          <a:xfrm>
            <a:off x="11097897" y="1535568"/>
            <a:ext cx="1729941" cy="461665"/>
          </a:xfrm>
          <a:prstGeom prst="rect">
            <a:avLst/>
          </a:prstGeom>
          <a:solidFill>
            <a:srgbClr val="92D050"/>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400" dirty="0"/>
              <a:t>ciphertext</a:t>
            </a:r>
            <a:r>
              <a:rPr lang="da-DK" sz="2400" baseline="-25000" dirty="0"/>
              <a:t>4</a:t>
            </a:r>
          </a:p>
        </p:txBody>
      </p:sp>
    </p:spTree>
    <p:extLst>
      <p:ext uri="{BB962C8B-B14F-4D97-AF65-F5344CB8AC3E}">
        <p14:creationId xmlns:p14="http://schemas.microsoft.com/office/powerpoint/2010/main" val="58045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97BF-3E1F-4A29-AA49-594F452B655D}"/>
              </a:ext>
            </a:extLst>
          </p:cNvPr>
          <p:cNvSpPr>
            <a:spLocks noGrp="1"/>
          </p:cNvSpPr>
          <p:nvPr>
            <p:ph type="title"/>
          </p:nvPr>
        </p:nvSpPr>
        <p:spPr>
          <a:xfrm>
            <a:off x="468952" y="84446"/>
            <a:ext cx="10515600" cy="1325563"/>
          </a:xfrm>
        </p:spPr>
        <p:txBody>
          <a:bodyPr/>
          <a:lstStyle/>
          <a:p>
            <a:r>
              <a:rPr lang="en-US" dirty="0"/>
              <a:t>Optimizing Curve25519</a:t>
            </a:r>
          </a:p>
        </p:txBody>
      </p:sp>
      <p:sp>
        <p:nvSpPr>
          <p:cNvPr id="4" name="TextBox 3">
            <a:extLst>
              <a:ext uri="{FF2B5EF4-FFF2-40B4-BE49-F238E27FC236}">
                <a16:creationId xmlns:a16="http://schemas.microsoft.com/office/drawing/2014/main" id="{A220D6A0-C8B5-47DE-A2A4-E799FAA32A01}"/>
              </a:ext>
            </a:extLst>
          </p:cNvPr>
          <p:cNvSpPr txBox="1"/>
          <p:nvPr/>
        </p:nvSpPr>
        <p:spPr>
          <a:xfrm>
            <a:off x="3775775" y="3980325"/>
            <a:ext cx="6701193" cy="2828467"/>
          </a:xfrm>
          <a:prstGeom prst="rect">
            <a:avLst/>
          </a:prstGeom>
          <a:solidFill>
            <a:schemeClr val="tx1">
              <a:lumMod val="50000"/>
            </a:schemeClr>
          </a:solidFill>
        </p:spPr>
        <p:txBody>
          <a:bodyPr wrap="none" lIns="182880" tIns="146304" rIns="182880" bIns="146304" rtlCol="0">
            <a:spAutoFit/>
          </a:bodyPr>
          <a:lstStyle/>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procedure fmul1(...)...</a:t>
            </a:r>
          </a:p>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    lets </a:t>
            </a:r>
            <a:r>
              <a:rPr lang="en-US" dirty="0" err="1">
                <a:solidFill>
                  <a:schemeClr val="tx2">
                    <a:lumMod val="40000"/>
                    <a:lumOff val="60000"/>
                  </a:schemeClr>
                </a:solidFill>
                <a:latin typeface="Consolas" panose="020B0609020204030204" pitchFamily="49" charset="0"/>
                <a:cs typeface="Courier New" panose="02070309020205020404" pitchFamily="49" charset="0"/>
              </a:rPr>
              <a:t>dst_ptr</a:t>
            </a:r>
            <a:r>
              <a:rPr lang="en-US" dirty="0">
                <a:solidFill>
                  <a:schemeClr val="tx2">
                    <a:lumMod val="40000"/>
                    <a:lumOff val="60000"/>
                  </a:schemeClr>
                </a:solidFill>
                <a:latin typeface="Consolas" panose="020B0609020204030204" pitchFamily="49" charset="0"/>
                <a:cs typeface="Courier New" panose="02070309020205020404" pitchFamily="49" charset="0"/>
              </a:rPr>
              <a:t> @= </a:t>
            </a:r>
            <a:r>
              <a:rPr lang="en-US" dirty="0" err="1">
                <a:solidFill>
                  <a:schemeClr val="tx2">
                    <a:lumMod val="40000"/>
                    <a:lumOff val="60000"/>
                  </a:schemeClr>
                </a:solidFill>
                <a:latin typeface="Consolas" panose="020B0609020204030204" pitchFamily="49" charset="0"/>
                <a:cs typeface="Courier New" panose="02070309020205020404" pitchFamily="49" charset="0"/>
              </a:rPr>
              <a:t>rdi</a:t>
            </a:r>
            <a:r>
              <a:rPr lang="en-US" dirty="0">
                <a:solidFill>
                  <a:schemeClr val="tx2">
                    <a:lumMod val="40000"/>
                    <a:lumOff val="60000"/>
                  </a:schemeClr>
                </a:solidFill>
                <a:latin typeface="Consolas" panose="020B0609020204030204" pitchFamily="49" charset="0"/>
                <a:cs typeface="Courier New" panose="02070309020205020404" pitchFamily="49" charset="0"/>
              </a:rPr>
              <a:t>; </a:t>
            </a:r>
            <a:r>
              <a:rPr lang="en-US" dirty="0" err="1">
                <a:solidFill>
                  <a:schemeClr val="tx2">
                    <a:lumMod val="40000"/>
                    <a:lumOff val="60000"/>
                  </a:schemeClr>
                </a:solidFill>
                <a:latin typeface="Consolas" panose="020B0609020204030204" pitchFamily="49" charset="0"/>
                <a:cs typeface="Courier New" panose="02070309020205020404" pitchFamily="49" charset="0"/>
              </a:rPr>
              <a:t>inA_ptr</a:t>
            </a:r>
            <a:r>
              <a:rPr lang="en-US" dirty="0">
                <a:solidFill>
                  <a:schemeClr val="tx2">
                    <a:lumMod val="40000"/>
                    <a:lumOff val="60000"/>
                  </a:schemeClr>
                </a:solidFill>
                <a:latin typeface="Consolas" panose="020B0609020204030204" pitchFamily="49" charset="0"/>
                <a:cs typeface="Courier New" panose="02070309020205020404" pitchFamily="49" charset="0"/>
              </a:rPr>
              <a:t> @= </a:t>
            </a:r>
            <a:r>
              <a:rPr lang="en-US" dirty="0" err="1">
                <a:solidFill>
                  <a:schemeClr val="tx2">
                    <a:lumMod val="40000"/>
                    <a:lumOff val="60000"/>
                  </a:schemeClr>
                </a:solidFill>
                <a:latin typeface="Consolas" panose="020B0609020204030204" pitchFamily="49" charset="0"/>
                <a:cs typeface="Courier New" panose="02070309020205020404" pitchFamily="49" charset="0"/>
              </a:rPr>
              <a:t>rsi</a:t>
            </a:r>
            <a:r>
              <a:rPr lang="en-US" dirty="0">
                <a:solidFill>
                  <a:schemeClr val="tx2">
                    <a:lumMod val="40000"/>
                    <a:lumOff val="60000"/>
                  </a:schemeClr>
                </a:solidFill>
                <a:latin typeface="Consolas" panose="020B0609020204030204" pitchFamily="49" charset="0"/>
                <a:cs typeface="Courier New" panose="02070309020205020404" pitchFamily="49" charset="0"/>
              </a:rPr>
              <a:t>; b @= </a:t>
            </a:r>
            <a:r>
              <a:rPr lang="en-US" dirty="0" err="1">
                <a:solidFill>
                  <a:schemeClr val="tx2">
                    <a:lumMod val="40000"/>
                    <a:lumOff val="60000"/>
                  </a:schemeClr>
                </a:solidFill>
                <a:latin typeface="Consolas" panose="020B0609020204030204" pitchFamily="49" charset="0"/>
                <a:cs typeface="Courier New" panose="02070309020205020404" pitchFamily="49" charset="0"/>
              </a:rPr>
              <a:t>rdx</a:t>
            </a:r>
            <a:r>
              <a:rPr lang="en-US" dirty="0">
                <a:solidFill>
                  <a:schemeClr val="tx2">
                    <a:lumMod val="40000"/>
                    <a:lumOff val="60000"/>
                  </a:schemeClr>
                </a:solidFill>
                <a:latin typeface="Consolas" panose="020B0609020204030204" pitchFamily="49" charset="0"/>
                <a:cs typeface="Courier New" panose="02070309020205020404" pitchFamily="49" charset="0"/>
              </a:rPr>
              <a:t>;</a:t>
            </a:r>
          </a:p>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    requires </a:t>
            </a:r>
            <a:r>
              <a:rPr lang="en-US" dirty="0" err="1">
                <a:solidFill>
                  <a:schemeClr val="tx2">
                    <a:lumMod val="40000"/>
                    <a:lumOff val="60000"/>
                  </a:schemeClr>
                </a:solidFill>
                <a:latin typeface="Consolas" panose="020B0609020204030204" pitchFamily="49" charset="0"/>
                <a:cs typeface="Courier New" panose="02070309020205020404" pitchFamily="49" charset="0"/>
              </a:rPr>
              <a:t>adx_enabled</a:t>
            </a:r>
            <a:r>
              <a:rPr lang="en-US" dirty="0">
                <a:solidFill>
                  <a:schemeClr val="tx2">
                    <a:lumMod val="40000"/>
                    <a:lumOff val="60000"/>
                  </a:schemeClr>
                </a:solidFill>
                <a:latin typeface="Consolas" panose="020B0609020204030204" pitchFamily="49" charset="0"/>
                <a:cs typeface="Courier New" panose="02070309020205020404" pitchFamily="49" charset="0"/>
              </a:rPr>
              <a:t> &amp;&amp; bmi2_enabled &amp;&amp; ...</a:t>
            </a:r>
          </a:p>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    ensures ...</a:t>
            </a:r>
          </a:p>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a:t>
            </a:r>
          </a:p>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    fast_mul1(0, </a:t>
            </a:r>
            <a:r>
              <a:rPr lang="en-US" dirty="0" err="1">
                <a:solidFill>
                  <a:schemeClr val="tx2">
                    <a:lumMod val="40000"/>
                    <a:lumOff val="60000"/>
                  </a:schemeClr>
                </a:solidFill>
                <a:latin typeface="Consolas" panose="020B0609020204030204" pitchFamily="49" charset="0"/>
                <a:cs typeface="Courier New" panose="02070309020205020404" pitchFamily="49" charset="0"/>
              </a:rPr>
              <a:t>inA_b</a:t>
            </a:r>
            <a:r>
              <a:rPr lang="en-US" dirty="0">
                <a:solidFill>
                  <a:schemeClr val="tx2">
                    <a:lumMod val="40000"/>
                    <a:lumOff val="60000"/>
                  </a:schemeClr>
                </a:solidFill>
                <a:latin typeface="Consolas" panose="020B0609020204030204" pitchFamily="49" charset="0"/>
                <a:cs typeface="Courier New" panose="02070309020205020404" pitchFamily="49" charset="0"/>
              </a:rPr>
              <a:t>); ... Mov64(b, 38);</a:t>
            </a:r>
          </a:p>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    </a:t>
            </a:r>
            <a:r>
              <a:rPr lang="en-US" dirty="0" err="1">
                <a:solidFill>
                  <a:schemeClr val="tx2">
                    <a:lumMod val="40000"/>
                    <a:lumOff val="60000"/>
                  </a:schemeClr>
                </a:solidFill>
                <a:latin typeface="Consolas" panose="020B0609020204030204" pitchFamily="49" charset="0"/>
                <a:cs typeface="Courier New" panose="02070309020205020404" pitchFamily="49" charset="0"/>
              </a:rPr>
              <a:t>carry_pass</a:t>
            </a:r>
            <a:r>
              <a:rPr lang="en-US" dirty="0">
                <a:solidFill>
                  <a:schemeClr val="tx2">
                    <a:lumMod val="40000"/>
                    <a:lumOff val="60000"/>
                  </a:schemeClr>
                </a:solidFill>
                <a:latin typeface="Consolas" panose="020B0609020204030204" pitchFamily="49" charset="0"/>
                <a:cs typeface="Courier New" panose="02070309020205020404" pitchFamily="49" charset="0"/>
              </a:rPr>
              <a:t>(false, 0, </a:t>
            </a:r>
            <a:r>
              <a:rPr lang="en-US" dirty="0" err="1">
                <a:solidFill>
                  <a:schemeClr val="tx2">
                    <a:lumMod val="40000"/>
                    <a:lumOff val="60000"/>
                  </a:schemeClr>
                </a:solidFill>
                <a:latin typeface="Consolas" panose="020B0609020204030204" pitchFamily="49" charset="0"/>
                <a:cs typeface="Courier New" panose="02070309020205020404" pitchFamily="49" charset="0"/>
              </a:rPr>
              <a:t>dst_b</a:t>
            </a:r>
            <a:r>
              <a:rPr lang="en-US" dirty="0">
                <a:solidFill>
                  <a:schemeClr val="tx2">
                    <a:lumMod val="40000"/>
                    <a:lumOff val="60000"/>
                  </a:schemeClr>
                </a:solidFill>
                <a:latin typeface="Consolas" panose="020B0609020204030204" pitchFamily="49" charset="0"/>
                <a:cs typeface="Courier New" panose="02070309020205020404" pitchFamily="49" charset="0"/>
              </a:rPr>
              <a:t>);</a:t>
            </a:r>
          </a:p>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a:t>
            </a:r>
          </a:p>
        </p:txBody>
      </p:sp>
      <p:sp>
        <p:nvSpPr>
          <p:cNvPr id="5" name="TextBox 4">
            <a:extLst>
              <a:ext uri="{FF2B5EF4-FFF2-40B4-BE49-F238E27FC236}">
                <a16:creationId xmlns:a16="http://schemas.microsoft.com/office/drawing/2014/main" id="{14641A99-3631-4BB1-AA20-E8C42192D992}"/>
              </a:ext>
            </a:extLst>
          </p:cNvPr>
          <p:cNvSpPr txBox="1"/>
          <p:nvPr/>
        </p:nvSpPr>
        <p:spPr>
          <a:xfrm>
            <a:off x="2988429" y="2409117"/>
            <a:ext cx="7967566" cy="1523494"/>
          </a:xfrm>
          <a:prstGeom prst="rect">
            <a:avLst/>
          </a:prstGeom>
          <a:solidFill>
            <a:schemeClr val="tx1">
              <a:lumMod val="50000"/>
            </a:schemeClr>
          </a:solidFill>
        </p:spPr>
        <p:txBody>
          <a:bodyPr wrap="none" lIns="182880" tIns="146304" rIns="182880" bIns="146304" rtlCol="0">
            <a:spAutoFit/>
          </a:bodyPr>
          <a:lstStyle/>
          <a:p>
            <a:pPr>
              <a:lnSpc>
                <a:spcPct val="90000"/>
              </a:lnSpc>
              <a:spcAft>
                <a:spcPts val="600"/>
              </a:spcAft>
            </a:pPr>
            <a:r>
              <a:rPr lang="en-US" dirty="0" err="1">
                <a:solidFill>
                  <a:schemeClr val="tx2">
                    <a:lumMod val="40000"/>
                    <a:lumOff val="60000"/>
                  </a:schemeClr>
                </a:solidFill>
                <a:latin typeface="Consolas" panose="020B0609020204030204" pitchFamily="49" charset="0"/>
                <a:cs typeface="Courier New" panose="02070309020205020404" pitchFamily="49" charset="0"/>
              </a:rPr>
              <a:t>val</a:t>
            </a:r>
            <a:r>
              <a:rPr lang="en-US" dirty="0">
                <a:solidFill>
                  <a:schemeClr val="tx2">
                    <a:lumMod val="40000"/>
                    <a:lumOff val="60000"/>
                  </a:schemeClr>
                </a:solidFill>
                <a:latin typeface="Consolas" panose="020B0609020204030204" pitchFamily="49" charset="0"/>
                <a:cs typeface="Courier New" panose="02070309020205020404" pitchFamily="49" charset="0"/>
              </a:rPr>
              <a:t> fmul1 (dst:u256) (a:u256) (b:uint64{v f2 &lt; pow2 17}) :</a:t>
            </a:r>
          </a:p>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  Stack unit</a:t>
            </a:r>
          </a:p>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    (requires fun h -&gt; </a:t>
            </a:r>
            <a:r>
              <a:rPr lang="en-US" dirty="0" err="1">
                <a:solidFill>
                  <a:schemeClr val="tx2">
                    <a:lumMod val="40000"/>
                    <a:lumOff val="60000"/>
                  </a:schemeClr>
                </a:solidFill>
                <a:latin typeface="Consolas" panose="020B0609020204030204" pitchFamily="49" charset="0"/>
                <a:cs typeface="Courier New" panose="02070309020205020404" pitchFamily="49" charset="0"/>
              </a:rPr>
              <a:t>adx_enabled</a:t>
            </a:r>
            <a:r>
              <a:rPr lang="en-US" dirty="0">
                <a:solidFill>
                  <a:schemeClr val="tx2">
                    <a:lumMod val="40000"/>
                    <a:lumOff val="60000"/>
                  </a:schemeClr>
                </a:solidFill>
                <a:latin typeface="Consolas" panose="020B0609020204030204" pitchFamily="49" charset="0"/>
                <a:cs typeface="Courier New" panose="02070309020205020404" pitchFamily="49" charset="0"/>
              </a:rPr>
              <a:t> /\ bmi2_enabled /\ ...)</a:t>
            </a:r>
          </a:p>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    (ensures ...)</a:t>
            </a:r>
          </a:p>
        </p:txBody>
      </p:sp>
      <p:sp>
        <p:nvSpPr>
          <p:cNvPr id="6" name="TextBox 5">
            <a:extLst>
              <a:ext uri="{FF2B5EF4-FFF2-40B4-BE49-F238E27FC236}">
                <a16:creationId xmlns:a16="http://schemas.microsoft.com/office/drawing/2014/main" id="{A1D7B784-B69B-4A84-81A4-536D166FD367}"/>
              </a:ext>
            </a:extLst>
          </p:cNvPr>
          <p:cNvSpPr txBox="1"/>
          <p:nvPr/>
        </p:nvSpPr>
        <p:spPr>
          <a:xfrm>
            <a:off x="2119321" y="1145560"/>
            <a:ext cx="4168449" cy="1197251"/>
          </a:xfrm>
          <a:prstGeom prst="rect">
            <a:avLst/>
          </a:prstGeom>
          <a:solidFill>
            <a:schemeClr val="tx1">
              <a:lumMod val="50000"/>
            </a:schemeClr>
          </a:solidFill>
        </p:spPr>
        <p:txBody>
          <a:bodyPr wrap="none" lIns="182880" tIns="146304" rIns="182880" bIns="146304" rtlCol="0">
            <a:spAutoFit/>
          </a:bodyPr>
          <a:lstStyle/>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 match s with</a:t>
            </a:r>
          </a:p>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  | M51 -&gt; F51.fmul1 out f1 f2</a:t>
            </a:r>
          </a:p>
          <a:p>
            <a:pPr>
              <a:lnSpc>
                <a:spcPct val="90000"/>
              </a:lnSpc>
              <a:spcAft>
                <a:spcPts val="600"/>
              </a:spcAft>
            </a:pPr>
            <a:r>
              <a:rPr lang="en-US" dirty="0">
                <a:solidFill>
                  <a:schemeClr val="tx2">
                    <a:lumMod val="40000"/>
                    <a:lumOff val="60000"/>
                  </a:schemeClr>
                </a:solidFill>
                <a:latin typeface="Consolas" panose="020B0609020204030204" pitchFamily="49" charset="0"/>
                <a:cs typeface="Courier New" panose="02070309020205020404" pitchFamily="49" charset="0"/>
              </a:rPr>
              <a:t>  | M64 -&gt; F64.fmul1 out f1 f2</a:t>
            </a:r>
          </a:p>
        </p:txBody>
      </p:sp>
      <p:sp>
        <p:nvSpPr>
          <p:cNvPr id="7" name="Left Brace 6">
            <a:extLst>
              <a:ext uri="{FF2B5EF4-FFF2-40B4-BE49-F238E27FC236}">
                <a16:creationId xmlns:a16="http://schemas.microsoft.com/office/drawing/2014/main" id="{B736D98E-5AFF-4126-B9BF-54F43C86E2E1}"/>
              </a:ext>
            </a:extLst>
          </p:cNvPr>
          <p:cNvSpPr/>
          <p:nvPr/>
        </p:nvSpPr>
        <p:spPr>
          <a:xfrm>
            <a:off x="1457325" y="1145560"/>
            <a:ext cx="533400" cy="1197251"/>
          </a:xfrm>
          <a:prstGeom prst="lef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364CA005-5B21-4227-B7F8-17C282A65BD1}"/>
              </a:ext>
            </a:extLst>
          </p:cNvPr>
          <p:cNvSpPr txBox="1"/>
          <p:nvPr/>
        </p:nvSpPr>
        <p:spPr>
          <a:xfrm>
            <a:off x="468952" y="1452857"/>
            <a:ext cx="1188397"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Low*</a:t>
            </a:r>
          </a:p>
        </p:txBody>
      </p:sp>
      <p:sp>
        <p:nvSpPr>
          <p:cNvPr id="9" name="TextBox 8">
            <a:extLst>
              <a:ext uri="{FF2B5EF4-FFF2-40B4-BE49-F238E27FC236}">
                <a16:creationId xmlns:a16="http://schemas.microsoft.com/office/drawing/2014/main" id="{283AB3B0-21A4-400C-993B-9D1B44C39675}"/>
              </a:ext>
            </a:extLst>
          </p:cNvPr>
          <p:cNvSpPr txBox="1"/>
          <p:nvPr/>
        </p:nvSpPr>
        <p:spPr>
          <a:xfrm>
            <a:off x="1135701" y="2856932"/>
            <a:ext cx="1521773"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Interop</a:t>
            </a:r>
          </a:p>
        </p:txBody>
      </p:sp>
      <p:sp>
        <p:nvSpPr>
          <p:cNvPr id="10" name="Left Brace 9">
            <a:extLst>
              <a:ext uri="{FF2B5EF4-FFF2-40B4-BE49-F238E27FC236}">
                <a16:creationId xmlns:a16="http://schemas.microsoft.com/office/drawing/2014/main" id="{7B8843E1-E96A-4ADE-B6D9-F3EE57987536}"/>
              </a:ext>
            </a:extLst>
          </p:cNvPr>
          <p:cNvSpPr/>
          <p:nvPr/>
        </p:nvSpPr>
        <p:spPr>
          <a:xfrm>
            <a:off x="2390774" y="2428507"/>
            <a:ext cx="533400" cy="1504104"/>
          </a:xfrm>
          <a:prstGeom prst="lef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E1F3206A-8FB8-4779-A610-C0A4B3EFFB45}"/>
              </a:ext>
            </a:extLst>
          </p:cNvPr>
          <p:cNvSpPr txBox="1"/>
          <p:nvPr/>
        </p:nvSpPr>
        <p:spPr>
          <a:xfrm>
            <a:off x="2250127" y="5089543"/>
            <a:ext cx="1188397"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Vale</a:t>
            </a:r>
          </a:p>
        </p:txBody>
      </p:sp>
      <p:sp>
        <p:nvSpPr>
          <p:cNvPr id="12" name="Left Brace 11">
            <a:extLst>
              <a:ext uri="{FF2B5EF4-FFF2-40B4-BE49-F238E27FC236}">
                <a16:creationId xmlns:a16="http://schemas.microsoft.com/office/drawing/2014/main" id="{23FEDE16-C0A6-4220-AB00-09836203F593}"/>
              </a:ext>
            </a:extLst>
          </p:cNvPr>
          <p:cNvSpPr/>
          <p:nvPr/>
        </p:nvSpPr>
        <p:spPr>
          <a:xfrm>
            <a:off x="3171824" y="3998160"/>
            <a:ext cx="533400" cy="2810631"/>
          </a:xfrm>
          <a:prstGeom prst="lef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0116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2F548-AC98-7B42-85F7-D8BF1FA9B9A6}"/>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Deployments and applications</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141237"/>
      </p:ext>
    </p:extLst>
  </p:cSld>
  <p:clrMapOvr>
    <a:overrideClrMapping bg1="dk1" tx1="lt1" bg2="dk2" tx2="lt2" accent1="accent1" accent2="accent2" accent3="accent3" accent4="accent4" accent5="accent5" accent6="accent6" hlink="hlink" folHlink="folHlink"/>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CA1E-7F25-7F48-ACD8-44FF7AF1ADBB}"/>
              </a:ext>
            </a:extLst>
          </p:cNvPr>
          <p:cNvSpPr>
            <a:spLocks noGrp="1"/>
          </p:cNvSpPr>
          <p:nvPr>
            <p:ph type="title"/>
          </p:nvPr>
        </p:nvSpPr>
        <p:spPr>
          <a:xfrm>
            <a:off x="269238" y="148149"/>
            <a:ext cx="10515600" cy="1325563"/>
          </a:xfrm>
        </p:spPr>
        <p:txBody>
          <a:bodyPr/>
          <a:lstStyle/>
          <a:p>
            <a:r>
              <a:rPr lang="en-US" dirty="0"/>
              <a:t>Level 1: cherry-pick approach</a:t>
            </a:r>
          </a:p>
        </p:txBody>
      </p:sp>
      <p:sp>
        <p:nvSpPr>
          <p:cNvPr id="3" name="Content Placeholder 2">
            <a:extLst>
              <a:ext uri="{FF2B5EF4-FFF2-40B4-BE49-F238E27FC236}">
                <a16:creationId xmlns:a16="http://schemas.microsoft.com/office/drawing/2014/main" id="{7502B677-D6B8-C94D-9654-7FDA50E8A174}"/>
              </a:ext>
            </a:extLst>
          </p:cNvPr>
          <p:cNvSpPr>
            <a:spLocks noGrp="1"/>
          </p:cNvSpPr>
          <p:nvPr>
            <p:ph sz="quarter" idx="10"/>
          </p:nvPr>
        </p:nvSpPr>
        <p:spPr>
          <a:xfrm>
            <a:off x="269238" y="2226626"/>
            <a:ext cx="6797988" cy="4307156"/>
          </a:xfrm>
        </p:spPr>
        <p:txBody>
          <a:bodyPr>
            <a:normAutofit/>
          </a:bodyPr>
          <a:lstStyle/>
          <a:p>
            <a:pPr marL="0" indent="0">
              <a:buNone/>
            </a:pPr>
            <a:r>
              <a:rPr lang="en-US" b="1" dirty="0"/>
              <a:t>Example: Linux Kernel (ZINC).</a:t>
            </a:r>
            <a:br>
              <a:rPr lang="en-US" b="1" dirty="0"/>
            </a:br>
            <a:r>
              <a:rPr lang="en-US" b="1" dirty="0"/>
              <a:t>- </a:t>
            </a:r>
            <a:r>
              <a:rPr lang="en-US" dirty="0"/>
              <a:t>Kernel already has multiplexing and CPU auto-detection facilities.</a:t>
            </a:r>
          </a:p>
          <a:p>
            <a:pPr>
              <a:buFontTx/>
              <a:buChar char="-"/>
            </a:pPr>
            <a:r>
              <a:rPr lang="en-US" dirty="0"/>
              <a:t>Taking </a:t>
            </a:r>
            <a:r>
              <a:rPr lang="en-US" dirty="0" err="1"/>
              <a:t>EverCrypt</a:t>
            </a:r>
            <a:r>
              <a:rPr lang="en-US" dirty="0"/>
              <a:t> Curve25519 (C/ASM)</a:t>
            </a:r>
          </a:p>
          <a:p>
            <a:pPr>
              <a:buFontTx/>
              <a:buChar char="-"/>
            </a:pPr>
            <a:r>
              <a:rPr lang="en-US" dirty="0"/>
              <a:t>Also took Fiat crypto</a:t>
            </a:r>
          </a:p>
          <a:p>
            <a:pPr>
              <a:buFontTx/>
              <a:buChar char="-"/>
            </a:pPr>
            <a:r>
              <a:rPr lang="en-US" dirty="0"/>
              <a:t>They want algorithms we don’t yet have</a:t>
            </a:r>
          </a:p>
          <a:p>
            <a:pPr>
              <a:buFontTx/>
              <a:buChar char="-"/>
            </a:pPr>
            <a:endParaRPr lang="en-US" dirty="0"/>
          </a:p>
          <a:p>
            <a:pPr marL="0" indent="0">
              <a:buNone/>
            </a:pPr>
            <a:r>
              <a:rPr lang="en-US" dirty="0"/>
              <a:t>Also in that category: Firefox</a:t>
            </a:r>
          </a:p>
          <a:p>
            <a:pPr>
              <a:buFontTx/>
              <a:buChar char="-"/>
            </a:pPr>
            <a:endParaRPr lang="en-US" dirty="0"/>
          </a:p>
        </p:txBody>
      </p:sp>
      <p:pic>
        <p:nvPicPr>
          <p:cNvPr id="4" name="Picture 3">
            <a:extLst>
              <a:ext uri="{FF2B5EF4-FFF2-40B4-BE49-F238E27FC236}">
                <a16:creationId xmlns:a16="http://schemas.microsoft.com/office/drawing/2014/main" id="{4A1B09FB-EBEA-534D-A80A-91B42EED4E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5301" y="439859"/>
            <a:ext cx="1180272" cy="723900"/>
          </a:xfrm>
          <a:prstGeom prst="rect">
            <a:avLst/>
          </a:prstGeom>
        </p:spPr>
      </p:pic>
      <p:sp>
        <p:nvSpPr>
          <p:cNvPr id="5" name="TextBox 4">
            <a:extLst>
              <a:ext uri="{FF2B5EF4-FFF2-40B4-BE49-F238E27FC236}">
                <a16:creationId xmlns:a16="http://schemas.microsoft.com/office/drawing/2014/main" id="{EFE208C7-FC95-184F-B0C5-D04DF854D887}"/>
              </a:ext>
            </a:extLst>
          </p:cNvPr>
          <p:cNvSpPr txBox="1"/>
          <p:nvPr/>
        </p:nvSpPr>
        <p:spPr>
          <a:xfrm>
            <a:off x="6788258" y="2226626"/>
            <a:ext cx="5403742" cy="4247317"/>
          </a:xfrm>
          <a:prstGeom prst="rect">
            <a:avLst/>
          </a:prstGeom>
          <a:solidFill>
            <a:schemeClr val="bg2"/>
          </a:solidFill>
        </p:spPr>
        <p:txBody>
          <a:bodyPr wrap="square" rtlCol="0">
            <a:spAutoFit/>
          </a:bodyPr>
          <a:lstStyle/>
          <a:p>
            <a:r>
              <a:rPr lang="en-US" i="1" dirty="0"/>
              <a:t>The latter project takes the approach of modeling the algorithm in </a:t>
            </a:r>
            <a:r>
              <a:rPr lang="en-US" i="1" dirty="0">
                <a:hlinkClick r:id="rId3"/>
              </a:rPr>
              <a:t>F*</a:t>
            </a:r>
            <a:r>
              <a:rPr lang="en-US" i="1" dirty="0"/>
              <a:t> and proving the model correct, which F* is designed to optimize. </a:t>
            </a:r>
            <a:r>
              <a:rPr lang="en-US" b="1" i="1" dirty="0"/>
              <a:t>Then — in a term of art which never fails to make me think of Arnold Schwarzenegger's Terminator descending into a bath of molten metal — the model is "lowered into" C (or in some cases, all the way into assembly language). </a:t>
            </a:r>
            <a:r>
              <a:rPr lang="en-US" i="1" dirty="0"/>
              <a:t>According to Donenfeld, this produces C which, though slightly non-idiomatic, is surprisingly readable, and much more likely to be bug-free than human-written code. It also produces some of the fastest C implementations that exist, which he suspects is because the formal verification process removes certain things that are not obviously removable when you're working the mathematics out by hand.</a:t>
            </a:r>
          </a:p>
        </p:txBody>
      </p:sp>
      <p:pic>
        <p:nvPicPr>
          <p:cNvPr id="7" name="Picture 6">
            <a:extLst>
              <a:ext uri="{FF2B5EF4-FFF2-40B4-BE49-F238E27FC236}">
                <a16:creationId xmlns:a16="http://schemas.microsoft.com/office/drawing/2014/main" id="{8480210F-3F8E-4B4E-A4CD-D3174F5D4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550" y="1345271"/>
            <a:ext cx="7962900" cy="609600"/>
          </a:xfrm>
          <a:prstGeom prst="rect">
            <a:avLst/>
          </a:prstGeom>
        </p:spPr>
      </p:pic>
    </p:spTree>
    <p:extLst>
      <p:ext uri="{BB962C8B-B14F-4D97-AF65-F5344CB8AC3E}">
        <p14:creationId xmlns:p14="http://schemas.microsoft.com/office/powerpoint/2010/main" val="14867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88DA-E4F2-8947-8B00-6C2BDD17DFE9}"/>
              </a:ext>
            </a:extLst>
          </p:cNvPr>
          <p:cNvSpPr>
            <a:spLocks noGrp="1"/>
          </p:cNvSpPr>
          <p:nvPr>
            <p:ph type="title"/>
          </p:nvPr>
        </p:nvSpPr>
        <p:spPr>
          <a:xfrm>
            <a:off x="269238" y="0"/>
            <a:ext cx="10515600" cy="1325563"/>
          </a:xfrm>
        </p:spPr>
        <p:txBody>
          <a:bodyPr/>
          <a:lstStyle/>
          <a:p>
            <a:r>
              <a:rPr lang="en-US" dirty="0"/>
              <a:t>Level 2: the whole library</a:t>
            </a:r>
          </a:p>
        </p:txBody>
      </p:sp>
      <p:sp>
        <p:nvSpPr>
          <p:cNvPr id="3" name="Content Placeholder 2">
            <a:extLst>
              <a:ext uri="{FF2B5EF4-FFF2-40B4-BE49-F238E27FC236}">
                <a16:creationId xmlns:a16="http://schemas.microsoft.com/office/drawing/2014/main" id="{D8B27E11-23F9-0444-9BD2-DD5BB1F6ED21}"/>
              </a:ext>
            </a:extLst>
          </p:cNvPr>
          <p:cNvSpPr>
            <a:spLocks noGrp="1"/>
          </p:cNvSpPr>
          <p:nvPr>
            <p:ph sz="quarter" idx="10"/>
          </p:nvPr>
        </p:nvSpPr>
        <p:spPr>
          <a:xfrm>
            <a:off x="269239" y="1190734"/>
            <a:ext cx="11653523" cy="3722229"/>
          </a:xfrm>
        </p:spPr>
        <p:txBody>
          <a:bodyPr>
            <a:normAutofit/>
          </a:bodyPr>
          <a:lstStyle/>
          <a:p>
            <a:r>
              <a:rPr lang="en-US" dirty="0"/>
              <a:t>Easiest approach: just take the whole directory</a:t>
            </a:r>
          </a:p>
          <a:p>
            <a:r>
              <a:rPr lang="en-US" dirty="0"/>
              <a:t>Expectations are higher for security-related applications</a:t>
            </a:r>
          </a:p>
          <a:p>
            <a:r>
              <a:rPr lang="en-US" dirty="0"/>
              <a:t>Beneficial peer pressure</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EE0FF565-4C9C-1548-9EB8-23DD11E31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5818" y="3723926"/>
            <a:ext cx="5435600" cy="1333500"/>
          </a:xfrm>
          <a:prstGeom prst="rect">
            <a:avLst/>
          </a:prstGeom>
        </p:spPr>
      </p:pic>
      <p:sp>
        <p:nvSpPr>
          <p:cNvPr id="6" name="TextBox 5">
            <a:extLst>
              <a:ext uri="{FF2B5EF4-FFF2-40B4-BE49-F238E27FC236}">
                <a16:creationId xmlns:a16="http://schemas.microsoft.com/office/drawing/2014/main" id="{E46B2CAD-F922-DC42-B042-224BB8739F38}"/>
              </a:ext>
            </a:extLst>
          </p:cNvPr>
          <p:cNvSpPr txBox="1"/>
          <p:nvPr/>
        </p:nvSpPr>
        <p:spPr>
          <a:xfrm>
            <a:off x="480448" y="3051848"/>
            <a:ext cx="3983064" cy="1938992"/>
          </a:xfrm>
          <a:prstGeom prst="rect">
            <a:avLst/>
          </a:prstGeom>
          <a:noFill/>
        </p:spPr>
        <p:txBody>
          <a:bodyPr wrap="square" rtlCol="0">
            <a:spAutoFit/>
          </a:bodyPr>
          <a:lstStyle/>
          <a:p>
            <a:endParaRPr lang="en-US" sz="2400" dirty="0"/>
          </a:p>
          <a:p>
            <a:r>
              <a:rPr lang="en-US" sz="2400" u="sng" dirty="0"/>
              <a:t>Examples:</a:t>
            </a:r>
            <a:r>
              <a:rPr lang="en-US" sz="2400" dirty="0"/>
              <a:t> </a:t>
            </a:r>
            <a:r>
              <a:rPr lang="en-US" sz="2400" dirty="0" err="1"/>
              <a:t>Concordium</a:t>
            </a:r>
            <a:r>
              <a:rPr lang="en-US" sz="2400" dirty="0"/>
              <a:t> &amp; </a:t>
            </a:r>
            <a:r>
              <a:rPr lang="en-US" sz="2400" dirty="0" err="1"/>
              <a:t>Tezos</a:t>
            </a:r>
            <a:r>
              <a:rPr lang="en-US" sz="2400" dirty="0"/>
              <a:t> blockchains, remote attestation (UC Irvine), IOT...</a:t>
            </a:r>
          </a:p>
          <a:p>
            <a:endParaRPr lang="en-US" sz="2400" dirty="0"/>
          </a:p>
        </p:txBody>
      </p:sp>
    </p:spTree>
    <p:extLst>
      <p:ext uri="{BB962C8B-B14F-4D97-AF65-F5344CB8AC3E}">
        <p14:creationId xmlns:p14="http://schemas.microsoft.com/office/powerpoint/2010/main" val="318123575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88DA-E4F2-8947-8B00-6C2BDD17DFE9}"/>
              </a:ext>
            </a:extLst>
          </p:cNvPr>
          <p:cNvSpPr>
            <a:spLocks noGrp="1"/>
          </p:cNvSpPr>
          <p:nvPr>
            <p:ph type="title"/>
          </p:nvPr>
        </p:nvSpPr>
        <p:spPr>
          <a:xfrm>
            <a:off x="269238" y="0"/>
            <a:ext cx="10515600" cy="1325563"/>
          </a:xfrm>
        </p:spPr>
        <p:txBody>
          <a:bodyPr/>
          <a:lstStyle/>
          <a:p>
            <a:r>
              <a:rPr lang="en-US" dirty="0"/>
              <a:t>Level 3: extend</a:t>
            </a:r>
          </a:p>
        </p:txBody>
      </p:sp>
      <p:sp>
        <p:nvSpPr>
          <p:cNvPr id="3" name="Content Placeholder 2">
            <a:extLst>
              <a:ext uri="{FF2B5EF4-FFF2-40B4-BE49-F238E27FC236}">
                <a16:creationId xmlns:a16="http://schemas.microsoft.com/office/drawing/2014/main" id="{D8B27E11-23F9-0444-9BD2-DD5BB1F6ED21}"/>
              </a:ext>
            </a:extLst>
          </p:cNvPr>
          <p:cNvSpPr>
            <a:spLocks noGrp="1"/>
          </p:cNvSpPr>
          <p:nvPr>
            <p:ph sz="quarter" idx="10"/>
          </p:nvPr>
        </p:nvSpPr>
        <p:spPr>
          <a:xfrm>
            <a:off x="269239" y="1190734"/>
            <a:ext cx="11653523" cy="3722229"/>
          </a:xfrm>
        </p:spPr>
        <p:txBody>
          <a:bodyPr>
            <a:normAutofit/>
          </a:bodyPr>
          <a:lstStyle/>
          <a:p>
            <a:r>
              <a:rPr lang="en-US" dirty="0"/>
              <a:t>Formal verification an advantage for standards competitions (NIST)</a:t>
            </a:r>
          </a:p>
          <a:p>
            <a:r>
              <a:rPr lang="en-US" dirty="0"/>
              <a:t>Working with Security &amp; Cryptography group</a:t>
            </a:r>
          </a:p>
          <a:p>
            <a:r>
              <a:rPr lang="en-US" dirty="0"/>
              <a:t>Post-quantum algorithms:</a:t>
            </a:r>
            <a:br>
              <a:rPr lang="en-US" dirty="0"/>
            </a:br>
            <a:r>
              <a:rPr lang="en-US" dirty="0"/>
              <a:t>  </a:t>
            </a:r>
            <a:r>
              <a:rPr lang="en-US" dirty="0" err="1"/>
              <a:t>qTESLA</a:t>
            </a:r>
            <a:r>
              <a:rPr lang="en-US" dirty="0"/>
              <a:t>, Frodo</a:t>
            </a:r>
          </a:p>
          <a:p>
            <a:r>
              <a:rPr lang="en-US" dirty="0"/>
              <a:t>Fruitful collaboration</a:t>
            </a:r>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B3AB8F71-FEE8-4646-B3DF-5DD8F9A17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850" y="2712203"/>
            <a:ext cx="6094911" cy="4006312"/>
          </a:xfrm>
          <a:prstGeom prst="rect">
            <a:avLst/>
          </a:prstGeom>
        </p:spPr>
      </p:pic>
    </p:spTree>
    <p:extLst>
      <p:ext uri="{BB962C8B-B14F-4D97-AF65-F5344CB8AC3E}">
        <p14:creationId xmlns:p14="http://schemas.microsoft.com/office/powerpoint/2010/main" val="330522526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B0F7-8362-8640-AE62-4B8D71F8A4F8}"/>
              </a:ext>
            </a:extLst>
          </p:cNvPr>
          <p:cNvSpPr>
            <a:spLocks noGrp="1"/>
          </p:cNvSpPr>
          <p:nvPr>
            <p:ph type="title"/>
          </p:nvPr>
        </p:nvSpPr>
        <p:spPr>
          <a:xfrm>
            <a:off x="269238" y="241138"/>
            <a:ext cx="11029026" cy="1325563"/>
          </a:xfrm>
        </p:spPr>
        <p:txBody>
          <a:bodyPr/>
          <a:lstStyle/>
          <a:p>
            <a:r>
              <a:rPr lang="en-US" dirty="0" err="1"/>
              <a:t>EverCrypt</a:t>
            </a:r>
            <a:r>
              <a:rPr lang="en-US" dirty="0"/>
              <a:t> as a </a:t>
            </a:r>
            <a:r>
              <a:rPr lang="en-US" b="1" dirty="0"/>
              <a:t>foundation</a:t>
            </a:r>
            <a:r>
              <a:rPr lang="en-US" dirty="0"/>
              <a:t> for verified software</a:t>
            </a:r>
          </a:p>
        </p:txBody>
      </p:sp>
      <p:sp>
        <p:nvSpPr>
          <p:cNvPr id="3" name="Content Placeholder 2">
            <a:extLst>
              <a:ext uri="{FF2B5EF4-FFF2-40B4-BE49-F238E27FC236}">
                <a16:creationId xmlns:a16="http://schemas.microsoft.com/office/drawing/2014/main" id="{A6996B91-C664-F946-9344-85E67B79F6F3}"/>
              </a:ext>
            </a:extLst>
          </p:cNvPr>
          <p:cNvSpPr>
            <a:spLocks noGrp="1"/>
          </p:cNvSpPr>
          <p:nvPr>
            <p:ph sz="quarter" idx="10"/>
          </p:nvPr>
        </p:nvSpPr>
        <p:spPr>
          <a:xfrm>
            <a:off x="269238" y="1779669"/>
            <a:ext cx="11653523" cy="2187971"/>
          </a:xfrm>
        </p:spPr>
        <p:txBody>
          <a:bodyPr/>
          <a:lstStyle/>
          <a:p>
            <a:r>
              <a:rPr lang="en-US" dirty="0" err="1"/>
              <a:t>EverCrypt</a:t>
            </a:r>
            <a:r>
              <a:rPr lang="en-US" dirty="0"/>
              <a:t> = a building block</a:t>
            </a:r>
          </a:p>
          <a:p>
            <a:r>
              <a:rPr lang="en-US" dirty="0"/>
              <a:t>Why just limit ourselves to TLS?</a:t>
            </a:r>
          </a:p>
          <a:p>
            <a:r>
              <a:rPr lang="en-US" b="1" u="sng" dirty="0"/>
              <a:t>Several artifacts have been developed atop </a:t>
            </a:r>
            <a:r>
              <a:rPr lang="en-US" b="1" u="sng" dirty="0" err="1"/>
              <a:t>EverCrypt</a:t>
            </a:r>
            <a:endParaRPr lang="en-US" b="1" u="sng" dirty="0"/>
          </a:p>
        </p:txBody>
      </p:sp>
      <p:sp>
        <p:nvSpPr>
          <p:cNvPr id="4" name="TextBox 3">
            <a:extLst>
              <a:ext uri="{FF2B5EF4-FFF2-40B4-BE49-F238E27FC236}">
                <a16:creationId xmlns:a16="http://schemas.microsoft.com/office/drawing/2014/main" id="{7B147770-BB25-4040-84DC-374F3793B64A}"/>
              </a:ext>
            </a:extLst>
          </p:cNvPr>
          <p:cNvSpPr txBox="1"/>
          <p:nvPr/>
        </p:nvSpPr>
        <p:spPr>
          <a:xfrm>
            <a:off x="3766088" y="4138047"/>
            <a:ext cx="7532176" cy="707886"/>
          </a:xfrm>
          <a:prstGeom prst="rect">
            <a:avLst/>
          </a:prstGeom>
          <a:noFill/>
        </p:spPr>
        <p:txBody>
          <a:bodyPr wrap="square" rtlCol="0">
            <a:spAutoFit/>
          </a:bodyPr>
          <a:lstStyle/>
          <a:p>
            <a:r>
              <a:rPr lang="en-US" sz="2000" i="1" dirty="0"/>
              <a:t>shields clients from conflicting, disparate specifications in favor of crisp, unified cryptographic constructions</a:t>
            </a:r>
          </a:p>
        </p:txBody>
      </p:sp>
    </p:spTree>
    <p:extLst>
      <p:ext uri="{BB962C8B-B14F-4D97-AF65-F5344CB8AC3E}">
        <p14:creationId xmlns:p14="http://schemas.microsoft.com/office/powerpoint/2010/main" val="3368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The HTTPS Ecosystem is complex</a:t>
            </a:r>
          </a:p>
        </p:txBody>
      </p:sp>
      <p:sp>
        <p:nvSpPr>
          <p:cNvPr id="4" name="Slide Number Placeholder 3"/>
          <p:cNvSpPr>
            <a:spLocks noGrp="1"/>
          </p:cNvSpPr>
          <p:nvPr>
            <p:ph type="sldNum" sz="quarter" idx="4294967295"/>
          </p:nvPr>
        </p:nvSpPr>
        <p:spPr>
          <a:xfrm>
            <a:off x="9347200" y="6356350"/>
            <a:ext cx="2844800" cy="365125"/>
          </a:xfrm>
          <a:prstGeom prst="rect">
            <a:avLst/>
          </a:prstGeom>
        </p:spPr>
        <p:txBody>
          <a:bodyPr/>
          <a:lstStyle/>
          <a:p>
            <a:fld id="{B6F15528-21DE-4FAA-801E-634DDDAF4B2B}" type="slidenum">
              <a:rPr lang="en-US" sz="1800" kern="0">
                <a:solidFill>
                  <a:sysClr val="windowText" lastClr="000000"/>
                </a:solidFill>
              </a:rPr>
              <a:pPr/>
              <a:t>5</a:t>
            </a:fld>
            <a:endParaRPr lang="en-US" sz="1800" kern="0">
              <a:solidFill>
                <a:sysClr val="windowText" lastClr="000000"/>
              </a:solidFill>
            </a:endParaRPr>
          </a:p>
        </p:txBody>
      </p:sp>
      <p:sp>
        <p:nvSpPr>
          <p:cNvPr id="17" name="Rectangle 16"/>
          <p:cNvSpPr/>
          <p:nvPr/>
        </p:nvSpPr>
        <p:spPr>
          <a:xfrm>
            <a:off x="6758070" y="4288537"/>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a:t>
            </a:r>
          </a:p>
        </p:txBody>
      </p:sp>
      <p:sp>
        <p:nvSpPr>
          <p:cNvPr id="18" name="Rectangle 17"/>
          <p:cNvSpPr/>
          <p:nvPr/>
        </p:nvSpPr>
        <p:spPr>
          <a:xfrm>
            <a:off x="7848654" y="3860497"/>
            <a:ext cx="1243914" cy="381085"/>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TLS</a:t>
            </a:r>
          </a:p>
        </p:txBody>
      </p:sp>
      <p:sp>
        <p:nvSpPr>
          <p:cNvPr id="19" name="Rectangle 18"/>
          <p:cNvSpPr/>
          <p:nvPr/>
        </p:nvSpPr>
        <p:spPr>
          <a:xfrm>
            <a:off x="6496223" y="3338138"/>
            <a:ext cx="716692" cy="428368"/>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lang="en-US" sz="1600" kern="0" dirty="0">
                <a:solidFill>
                  <a:sysClr val="windowText" lastClr="000000"/>
                </a:solidFill>
              </a:rPr>
              <a:t>X.509</a:t>
            </a:r>
            <a:endParaRPr lang="en-US" kern="0" dirty="0">
              <a:solidFill>
                <a:sysClr val="windowText" lastClr="000000"/>
              </a:solidFill>
            </a:endParaRPr>
          </a:p>
        </p:txBody>
      </p:sp>
      <p:sp>
        <p:nvSpPr>
          <p:cNvPr id="20" name="Rectangle 19"/>
          <p:cNvSpPr/>
          <p:nvPr/>
        </p:nvSpPr>
        <p:spPr>
          <a:xfrm>
            <a:off x="7215481" y="2799098"/>
            <a:ext cx="1243914" cy="428368"/>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HTTPS</a:t>
            </a:r>
          </a:p>
        </p:txBody>
      </p:sp>
      <p:sp>
        <p:nvSpPr>
          <p:cNvPr id="21" name="Rectangle 20"/>
          <p:cNvSpPr/>
          <p:nvPr/>
        </p:nvSpPr>
        <p:spPr>
          <a:xfrm>
            <a:off x="6403772"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RSA</a:t>
            </a:r>
          </a:p>
        </p:txBody>
      </p:sp>
      <p:sp>
        <p:nvSpPr>
          <p:cNvPr id="22" name="Rectangle 21"/>
          <p:cNvSpPr/>
          <p:nvPr/>
        </p:nvSpPr>
        <p:spPr>
          <a:xfrm>
            <a:off x="7175649"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SHA</a:t>
            </a:r>
          </a:p>
        </p:txBody>
      </p:sp>
      <p:sp>
        <p:nvSpPr>
          <p:cNvPr id="23" name="Rectangle 22"/>
          <p:cNvSpPr/>
          <p:nvPr/>
        </p:nvSpPr>
        <p:spPr>
          <a:xfrm>
            <a:off x="6538486"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sz="1600" kern="0" dirty="0">
                <a:solidFill>
                  <a:sysClr val="windowText" lastClr="000000"/>
                </a:solidFill>
              </a:rPr>
              <a:t>ECDH</a:t>
            </a:r>
            <a:endParaRPr lang="en-US" kern="0" dirty="0">
              <a:solidFill>
                <a:sysClr val="windowText" lastClr="000000"/>
              </a:solidFill>
            </a:endParaRPr>
          </a:p>
        </p:txBody>
      </p:sp>
      <p:sp>
        <p:nvSpPr>
          <p:cNvPr id="24" name="TextBox 23"/>
          <p:cNvSpPr txBox="1"/>
          <p:nvPr/>
        </p:nvSpPr>
        <p:spPr>
          <a:xfrm>
            <a:off x="6664069" y="5656941"/>
            <a:ext cx="2545858" cy="369332"/>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ysClr val="windowText" lastClr="000000"/>
                </a:solidFill>
                <a:effectLst/>
                <a:uLnTx/>
                <a:uFillTx/>
                <a:latin typeface="Calibri" panose="020F0502020204030204"/>
              </a:defRPr>
            </a:lvl1pPr>
          </a:lstStyle>
          <a:p>
            <a:r>
              <a:rPr lang="en-US" dirty="0">
                <a:latin typeface="+mn-lt"/>
              </a:rPr>
              <a:t>Network buffers</a:t>
            </a:r>
          </a:p>
        </p:txBody>
      </p:sp>
      <p:cxnSp>
        <p:nvCxnSpPr>
          <p:cNvPr id="25" name="Straight Arrow Connector 24"/>
          <p:cNvCxnSpPr/>
          <p:nvPr/>
        </p:nvCxnSpPr>
        <p:spPr>
          <a:xfrm>
            <a:off x="8846574" y="4241581"/>
            <a:ext cx="0" cy="1415360"/>
          </a:xfrm>
          <a:prstGeom prst="straightConnector1">
            <a:avLst/>
          </a:prstGeom>
          <a:noFill/>
          <a:ln w="28575" cap="flat" cmpd="sng" algn="ctr">
            <a:solidFill>
              <a:schemeClr val="tx1"/>
            </a:solidFill>
            <a:prstDash val="solid"/>
            <a:miter lim="800000"/>
            <a:tailEnd type="triangle"/>
          </a:ln>
          <a:effectLst/>
        </p:spPr>
      </p:cxnSp>
      <p:sp>
        <p:nvSpPr>
          <p:cNvPr id="26" name="TextBox 25"/>
          <p:cNvSpPr txBox="1"/>
          <p:nvPr/>
        </p:nvSpPr>
        <p:spPr>
          <a:xfrm>
            <a:off x="6158494" y="6335634"/>
            <a:ext cx="3559810" cy="369332"/>
          </a:xfrm>
          <a:prstGeom prst="rect">
            <a:avLst/>
          </a:prstGeom>
          <a:solidFill>
            <a:srgbClr val="E7E6E6"/>
          </a:solidFill>
        </p:spPr>
        <p:txBody>
          <a:bodyPr wrap="square" rtlCol="0">
            <a:spAutoFit/>
          </a:bodyPr>
          <a:lstStyle/>
          <a:p>
            <a:pPr algn="ctr">
              <a:defRPr/>
            </a:pPr>
            <a:r>
              <a:rPr lang="en-US" kern="0" dirty="0">
                <a:solidFill>
                  <a:prstClr val="black"/>
                </a:solidFill>
              </a:rPr>
              <a:t>Untrusted network (TCP, UDP, …)</a:t>
            </a:r>
          </a:p>
        </p:txBody>
      </p:sp>
      <p:cxnSp>
        <p:nvCxnSpPr>
          <p:cNvPr id="27" name="Straight Arrow Connector 26"/>
          <p:cNvCxnSpPr/>
          <p:nvPr/>
        </p:nvCxnSpPr>
        <p:spPr>
          <a:xfrm>
            <a:off x="7936998" y="6021343"/>
            <a:ext cx="0" cy="299246"/>
          </a:xfrm>
          <a:prstGeom prst="straightConnector1">
            <a:avLst/>
          </a:prstGeom>
          <a:noFill/>
          <a:ln w="28575" cap="flat" cmpd="sng" algn="ctr">
            <a:solidFill>
              <a:schemeClr val="tx1"/>
            </a:solidFill>
            <a:prstDash val="solid"/>
            <a:miter lim="800000"/>
            <a:tailEnd type="triangle"/>
          </a:ln>
          <a:effectLst/>
        </p:spPr>
      </p:cxnSp>
      <p:sp>
        <p:nvSpPr>
          <p:cNvPr id="28" name="TextBox 27"/>
          <p:cNvSpPr txBox="1"/>
          <p:nvPr/>
        </p:nvSpPr>
        <p:spPr>
          <a:xfrm>
            <a:off x="6356203" y="5246554"/>
            <a:ext cx="1874033" cy="276999"/>
          </a:xfrm>
          <a:prstGeom prst="rect">
            <a:avLst/>
          </a:prstGeom>
          <a:noFill/>
        </p:spPr>
        <p:txBody>
          <a:bodyPr wrap="square" rtlCol="0">
            <a:spAutoFit/>
          </a:bodyPr>
          <a:lstStyle/>
          <a:p>
            <a:pPr>
              <a:defRPr/>
            </a:pPr>
            <a:r>
              <a:rPr lang="en-US" sz="1200" kern="0" dirty="0">
                <a:solidFill>
                  <a:prstClr val="black"/>
                </a:solidFill>
              </a:rPr>
              <a:t>Crypto Algorithms</a:t>
            </a:r>
          </a:p>
        </p:txBody>
      </p:sp>
      <p:sp>
        <p:nvSpPr>
          <p:cNvPr id="29" name="Rectangle 28"/>
          <p:cNvSpPr/>
          <p:nvPr/>
        </p:nvSpPr>
        <p:spPr>
          <a:xfrm>
            <a:off x="7313617"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4Q</a:t>
            </a:r>
          </a:p>
        </p:txBody>
      </p:sp>
      <p:sp>
        <p:nvSpPr>
          <p:cNvPr id="30" name="Rounded Rectangle 29"/>
          <p:cNvSpPr/>
          <p:nvPr/>
        </p:nvSpPr>
        <p:spPr>
          <a:xfrm>
            <a:off x="6158494" y="2717674"/>
            <a:ext cx="3354472" cy="3426451"/>
          </a:xfrm>
          <a:prstGeom prst="roundRect">
            <a:avLst/>
          </a:prstGeom>
          <a:noFill/>
          <a:ln w="28575"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endParaRPr>
          </a:p>
        </p:txBody>
      </p:sp>
      <p:sp>
        <p:nvSpPr>
          <p:cNvPr id="31" name="TextBox 30"/>
          <p:cNvSpPr txBox="1"/>
          <p:nvPr/>
        </p:nvSpPr>
        <p:spPr>
          <a:xfrm>
            <a:off x="6158494" y="1405424"/>
            <a:ext cx="3559810" cy="369332"/>
          </a:xfrm>
          <a:prstGeom prst="rect">
            <a:avLst/>
          </a:prstGeom>
          <a:solidFill>
            <a:srgbClr val="4472C4">
              <a:lumMod val="20000"/>
              <a:lumOff val="80000"/>
            </a:srgbClr>
          </a:solidFill>
          <a:ln w="6350" cap="flat" cmpd="sng" algn="ctr">
            <a:solidFill>
              <a:srgbClr val="5B9BD5"/>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prstClr val="black"/>
                </a:solidFill>
                <a:effectLst/>
                <a:uLnTx/>
                <a:uFillTx/>
                <a:latin typeface="Calibri" panose="020F0502020204030204"/>
              </a:defRPr>
            </a:lvl1pPr>
          </a:lstStyle>
          <a:p>
            <a:r>
              <a:rPr lang="en-GB" dirty="0">
                <a:latin typeface="+mn-lt"/>
              </a:rPr>
              <a:t>Services &amp; Applications</a:t>
            </a:r>
          </a:p>
        </p:txBody>
      </p:sp>
      <p:cxnSp>
        <p:nvCxnSpPr>
          <p:cNvPr id="32" name="Elbow Connector 31"/>
          <p:cNvCxnSpPr>
            <a:endCxn id="29" idx="3"/>
          </p:cNvCxnSpPr>
          <p:nvPr/>
        </p:nvCxnSpPr>
        <p:spPr>
          <a:xfrm rot="5400000">
            <a:off x="7685160" y="4572194"/>
            <a:ext cx="875688" cy="214462"/>
          </a:xfrm>
          <a:prstGeom prst="bentConnector2">
            <a:avLst/>
          </a:prstGeom>
          <a:noFill/>
          <a:ln w="28575" cap="flat" cmpd="sng" algn="ctr">
            <a:solidFill>
              <a:schemeClr val="tx1"/>
            </a:solidFill>
            <a:prstDash val="solid"/>
            <a:miter lim="800000"/>
            <a:tailEnd type="triangle"/>
          </a:ln>
          <a:effectLst/>
        </p:spPr>
      </p:cxnSp>
      <p:cxnSp>
        <p:nvCxnSpPr>
          <p:cNvPr id="33" name="Straight Arrow Connector 32"/>
          <p:cNvCxnSpPr>
            <a:stCxn id="22" idx="3"/>
          </p:cNvCxnSpPr>
          <p:nvPr/>
        </p:nvCxnSpPr>
        <p:spPr>
          <a:xfrm flipV="1">
            <a:off x="7877805" y="4800835"/>
            <a:ext cx="352430" cy="1"/>
          </a:xfrm>
          <a:prstGeom prst="straightConnector1">
            <a:avLst/>
          </a:prstGeom>
          <a:noFill/>
          <a:ln w="28575" cap="flat" cmpd="sng" algn="ctr">
            <a:solidFill>
              <a:schemeClr val="tx1"/>
            </a:solidFill>
            <a:prstDash val="solid"/>
            <a:miter lim="800000"/>
            <a:headEnd type="triangle" w="med" len="med"/>
            <a:tailEnd type="none" w="med" len="med"/>
          </a:ln>
          <a:effectLst/>
        </p:spPr>
      </p:cxnSp>
      <p:cxnSp>
        <p:nvCxnSpPr>
          <p:cNvPr id="34" name="Elbow Connector 33"/>
          <p:cNvCxnSpPr>
            <a:stCxn id="20" idx="1"/>
            <a:endCxn id="19" idx="0"/>
          </p:cNvCxnSpPr>
          <p:nvPr/>
        </p:nvCxnSpPr>
        <p:spPr>
          <a:xfrm rot="10800000" flipV="1">
            <a:off x="6854569" y="3013282"/>
            <a:ext cx="360912" cy="324856"/>
          </a:xfrm>
          <a:prstGeom prst="bentConnector2">
            <a:avLst/>
          </a:prstGeom>
          <a:noFill/>
          <a:ln w="28575" cap="flat" cmpd="sng" algn="ctr">
            <a:solidFill>
              <a:schemeClr val="tx1"/>
            </a:solidFill>
            <a:prstDash val="solid"/>
            <a:miter lim="800000"/>
            <a:headEnd type="none" w="med" len="med"/>
            <a:tailEnd type="triangle" w="med" len="med"/>
          </a:ln>
          <a:effectLst/>
        </p:spPr>
      </p:cxnSp>
      <p:cxnSp>
        <p:nvCxnSpPr>
          <p:cNvPr id="35" name="Elbow Connector 34"/>
          <p:cNvCxnSpPr>
            <a:stCxn id="19" idx="2"/>
            <a:endCxn id="18" idx="1"/>
          </p:cNvCxnSpPr>
          <p:nvPr/>
        </p:nvCxnSpPr>
        <p:spPr>
          <a:xfrm rot="16200000" flipH="1">
            <a:off x="7209346" y="3411730"/>
            <a:ext cx="284533" cy="994085"/>
          </a:xfrm>
          <a:prstGeom prst="bentConnector2">
            <a:avLst/>
          </a:prstGeom>
          <a:noFill/>
          <a:ln w="28575" cap="flat" cmpd="sng" algn="ctr">
            <a:solidFill>
              <a:schemeClr val="tx1"/>
            </a:solidFill>
            <a:prstDash val="solid"/>
            <a:miter lim="800000"/>
            <a:headEnd type="triangle" w="med" len="med"/>
            <a:tailEnd type="none" w="med" len="med"/>
          </a:ln>
          <a:effectLst/>
        </p:spPr>
      </p:cxnSp>
      <p:sp>
        <p:nvSpPr>
          <p:cNvPr id="36" name="Rectangle 35"/>
          <p:cNvSpPr/>
          <p:nvPr/>
        </p:nvSpPr>
        <p:spPr>
          <a:xfrm>
            <a:off x="7460226" y="3333098"/>
            <a:ext cx="746774" cy="428368"/>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lang="en-US" sz="1600" kern="0" dirty="0">
                <a:solidFill>
                  <a:sysClr val="windowText" lastClr="000000"/>
                </a:solidFill>
              </a:rPr>
              <a:t>ASN.1</a:t>
            </a:r>
          </a:p>
        </p:txBody>
      </p:sp>
      <p:cxnSp>
        <p:nvCxnSpPr>
          <p:cNvPr id="37" name="Straight Arrow Connector 36"/>
          <p:cNvCxnSpPr/>
          <p:nvPr/>
        </p:nvCxnSpPr>
        <p:spPr>
          <a:xfrm flipV="1">
            <a:off x="7212916" y="3564127"/>
            <a:ext cx="247311" cy="5040"/>
          </a:xfrm>
          <a:prstGeom prst="straightConnector1">
            <a:avLst/>
          </a:prstGeom>
          <a:noFill/>
          <a:ln w="28575" cap="flat" cmpd="sng" algn="ctr">
            <a:solidFill>
              <a:schemeClr val="tx1"/>
            </a:solidFill>
            <a:prstDash val="solid"/>
            <a:miter lim="800000"/>
            <a:tailEnd type="triangle"/>
          </a:ln>
          <a:effectLst/>
        </p:spPr>
      </p:cxnSp>
      <p:sp>
        <p:nvSpPr>
          <p:cNvPr id="38" name="TextBox 37"/>
          <p:cNvSpPr txBox="1"/>
          <p:nvPr/>
        </p:nvSpPr>
        <p:spPr>
          <a:xfrm>
            <a:off x="4631493" y="3224117"/>
            <a:ext cx="1347828" cy="646331"/>
          </a:xfrm>
          <a:prstGeom prst="rect">
            <a:avLst/>
          </a:prstGeom>
          <a:noFill/>
          <a:ln>
            <a:solidFill>
              <a:sysClr val="windowText" lastClr="000000"/>
            </a:solidFill>
          </a:ln>
        </p:spPr>
        <p:txBody>
          <a:bodyPr wrap="square" rtlCol="0">
            <a:spAutoFit/>
          </a:bodyPr>
          <a:lstStyle/>
          <a:p>
            <a:pPr algn="ctr">
              <a:defRPr/>
            </a:pPr>
            <a:r>
              <a:rPr lang="en-US" sz="1600" kern="0" dirty="0">
                <a:solidFill>
                  <a:prstClr val="black"/>
                </a:solidFill>
              </a:rPr>
              <a:t>Certification</a:t>
            </a:r>
            <a:r>
              <a:rPr lang="en-US" kern="0" dirty="0">
                <a:solidFill>
                  <a:prstClr val="black"/>
                </a:solidFill>
              </a:rPr>
              <a:t> Authority</a:t>
            </a:r>
          </a:p>
        </p:txBody>
      </p:sp>
      <p:cxnSp>
        <p:nvCxnSpPr>
          <p:cNvPr id="39" name="Straight Arrow Connector 38"/>
          <p:cNvCxnSpPr>
            <a:stCxn id="38" idx="3"/>
            <a:endCxn id="19" idx="1"/>
          </p:cNvCxnSpPr>
          <p:nvPr/>
        </p:nvCxnSpPr>
        <p:spPr>
          <a:xfrm>
            <a:off x="5979321" y="3547282"/>
            <a:ext cx="516902" cy="5040"/>
          </a:xfrm>
          <a:prstGeom prst="straightConnector1">
            <a:avLst/>
          </a:prstGeom>
          <a:noFill/>
          <a:ln w="28575" cap="flat" cmpd="sng" algn="ctr">
            <a:solidFill>
              <a:sysClr val="windowText" lastClr="000000"/>
            </a:solidFill>
            <a:prstDash val="sysDot"/>
            <a:miter lim="800000"/>
            <a:tailEnd type="triangle"/>
          </a:ln>
          <a:effectLst/>
        </p:spPr>
      </p:cxnSp>
      <p:cxnSp>
        <p:nvCxnSpPr>
          <p:cNvPr id="40" name="Straight Arrow Connector 39"/>
          <p:cNvCxnSpPr/>
          <p:nvPr/>
        </p:nvCxnSpPr>
        <p:spPr>
          <a:xfrm>
            <a:off x="6664069" y="3761466"/>
            <a:ext cx="0" cy="830224"/>
          </a:xfrm>
          <a:prstGeom prst="straightConnector1">
            <a:avLst/>
          </a:prstGeom>
          <a:noFill/>
          <a:ln w="28575" cap="flat" cmpd="sng" algn="ctr">
            <a:solidFill>
              <a:schemeClr val="tx1"/>
            </a:solidFill>
            <a:prstDash val="solid"/>
            <a:miter lim="800000"/>
            <a:tailEnd type="triangle"/>
          </a:ln>
          <a:effectLst/>
        </p:spPr>
      </p:cxnSp>
      <p:sp>
        <p:nvSpPr>
          <p:cNvPr id="41" name="Oval 40"/>
          <p:cNvSpPr/>
          <p:nvPr/>
        </p:nvSpPr>
        <p:spPr>
          <a:xfrm>
            <a:off x="8461890"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algn="ctr">
              <a:defRPr/>
            </a:pPr>
            <a:r>
              <a:rPr lang="en-GB" kern="0" dirty="0">
                <a:solidFill>
                  <a:prstClr val="black"/>
                </a:solidFill>
              </a:rPr>
              <a:t>Servers</a:t>
            </a:r>
          </a:p>
        </p:txBody>
      </p:sp>
      <p:sp>
        <p:nvSpPr>
          <p:cNvPr id="42" name="Oval 41"/>
          <p:cNvSpPr/>
          <p:nvPr/>
        </p:nvSpPr>
        <p:spPr>
          <a:xfrm>
            <a:off x="5338184"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algn="ctr">
              <a:defRPr/>
            </a:pPr>
            <a:r>
              <a:rPr lang="en-GB" kern="0" dirty="0">
                <a:solidFill>
                  <a:prstClr val="black"/>
                </a:solidFill>
              </a:rPr>
              <a:t>Clients</a:t>
            </a:r>
          </a:p>
        </p:txBody>
      </p:sp>
      <p:sp>
        <p:nvSpPr>
          <p:cNvPr id="43" name="TextBox 42"/>
          <p:cNvSpPr txBox="1"/>
          <p:nvPr/>
        </p:nvSpPr>
        <p:spPr>
          <a:xfrm>
            <a:off x="5969303" y="1912611"/>
            <a:ext cx="65175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err="1">
                <a:solidFill>
                  <a:prstClr val="black"/>
                </a:solidFill>
              </a:rPr>
              <a:t>cURL</a:t>
            </a:r>
            <a:endParaRPr lang="en-US" sz="1600" kern="0" dirty="0">
              <a:solidFill>
                <a:prstClr val="black"/>
              </a:solidFill>
            </a:endParaRPr>
          </a:p>
        </p:txBody>
      </p:sp>
      <p:sp>
        <p:nvSpPr>
          <p:cNvPr id="44" name="TextBox 43"/>
          <p:cNvSpPr txBox="1"/>
          <p:nvPr/>
        </p:nvSpPr>
        <p:spPr>
          <a:xfrm>
            <a:off x="6661251" y="1918745"/>
            <a:ext cx="873748"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err="1">
                <a:solidFill>
                  <a:prstClr val="black"/>
                </a:solidFill>
              </a:rPr>
              <a:t>WebKit</a:t>
            </a:r>
            <a:endParaRPr lang="en-US" sz="1600" kern="0" dirty="0">
              <a:solidFill>
                <a:prstClr val="black"/>
              </a:solidFill>
            </a:endParaRPr>
          </a:p>
        </p:txBody>
      </p:sp>
      <p:sp>
        <p:nvSpPr>
          <p:cNvPr id="45" name="TextBox 44"/>
          <p:cNvSpPr txBox="1"/>
          <p:nvPr/>
        </p:nvSpPr>
        <p:spPr>
          <a:xfrm>
            <a:off x="8424570" y="1922694"/>
            <a:ext cx="46166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IIS</a:t>
            </a:r>
          </a:p>
        </p:txBody>
      </p:sp>
      <p:sp>
        <p:nvSpPr>
          <p:cNvPr id="46" name="TextBox 45"/>
          <p:cNvSpPr txBox="1"/>
          <p:nvPr/>
        </p:nvSpPr>
        <p:spPr>
          <a:xfrm>
            <a:off x="8926429" y="1915946"/>
            <a:ext cx="905721"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Apache</a:t>
            </a:r>
          </a:p>
        </p:txBody>
      </p:sp>
      <p:sp>
        <p:nvSpPr>
          <p:cNvPr id="47" name="TextBox 46"/>
          <p:cNvSpPr txBox="1"/>
          <p:nvPr/>
        </p:nvSpPr>
        <p:spPr>
          <a:xfrm>
            <a:off x="7614291" y="1914918"/>
            <a:ext cx="732295"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Skype</a:t>
            </a:r>
          </a:p>
        </p:txBody>
      </p:sp>
      <p:sp>
        <p:nvSpPr>
          <p:cNvPr id="48" name="TextBox 47"/>
          <p:cNvSpPr txBox="1"/>
          <p:nvPr/>
        </p:nvSpPr>
        <p:spPr>
          <a:xfrm>
            <a:off x="9870542" y="1915946"/>
            <a:ext cx="765372"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Nginx</a:t>
            </a:r>
          </a:p>
        </p:txBody>
      </p:sp>
      <p:sp>
        <p:nvSpPr>
          <p:cNvPr id="49" name="TextBox 48"/>
          <p:cNvSpPr txBox="1"/>
          <p:nvPr/>
        </p:nvSpPr>
        <p:spPr>
          <a:xfrm>
            <a:off x="5283434" y="1912611"/>
            <a:ext cx="65175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Edge</a:t>
            </a:r>
          </a:p>
        </p:txBody>
      </p:sp>
      <p:cxnSp>
        <p:nvCxnSpPr>
          <p:cNvPr id="50" name="Elbow Connector 49"/>
          <p:cNvCxnSpPr>
            <a:stCxn id="20" idx="3"/>
          </p:cNvCxnSpPr>
          <p:nvPr/>
        </p:nvCxnSpPr>
        <p:spPr>
          <a:xfrm>
            <a:off x="8459395" y="3013282"/>
            <a:ext cx="383344" cy="847214"/>
          </a:xfrm>
          <a:prstGeom prst="bentConnector2">
            <a:avLst/>
          </a:prstGeom>
          <a:noFill/>
          <a:ln w="28575" cap="flat" cmpd="sng" algn="ctr">
            <a:solidFill>
              <a:schemeClr val="tx1"/>
            </a:solidFill>
            <a:prstDash val="solid"/>
            <a:miter lim="800000"/>
            <a:headEnd type="none" w="med" len="med"/>
            <a:tailEnd type="triangle" w="med" len="med"/>
          </a:ln>
          <a:effectLst/>
        </p:spPr>
      </p:cxnSp>
    </p:spTree>
    <p:extLst>
      <p:ext uri="{BB962C8B-B14F-4D97-AF65-F5344CB8AC3E}">
        <p14:creationId xmlns:p14="http://schemas.microsoft.com/office/powerpoint/2010/main" val="2587417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8D13-611F-7E4B-AFDB-662E73C43295}"/>
              </a:ext>
            </a:extLst>
          </p:cNvPr>
          <p:cNvSpPr>
            <a:spLocks noGrp="1"/>
          </p:cNvSpPr>
          <p:nvPr>
            <p:ph type="title"/>
          </p:nvPr>
        </p:nvSpPr>
        <p:spPr>
          <a:xfrm>
            <a:off x="269238" y="163647"/>
            <a:ext cx="10515600" cy="1325563"/>
          </a:xfrm>
        </p:spPr>
        <p:txBody>
          <a:bodyPr/>
          <a:lstStyle/>
          <a:p>
            <a:r>
              <a:rPr lang="en-US" dirty="0"/>
              <a:t>A custom provider: </a:t>
            </a:r>
            <a:r>
              <a:rPr lang="en-US" dirty="0" err="1"/>
              <a:t>libquiccrypto</a:t>
            </a:r>
            <a:endParaRPr lang="en-US" dirty="0"/>
          </a:p>
        </p:txBody>
      </p:sp>
      <p:sp>
        <p:nvSpPr>
          <p:cNvPr id="3" name="Content Placeholder 2">
            <a:extLst>
              <a:ext uri="{FF2B5EF4-FFF2-40B4-BE49-F238E27FC236}">
                <a16:creationId xmlns:a16="http://schemas.microsoft.com/office/drawing/2014/main" id="{FCDE768F-B0AC-394B-AE59-587B2ED46E2E}"/>
              </a:ext>
            </a:extLst>
          </p:cNvPr>
          <p:cNvSpPr>
            <a:spLocks noGrp="1"/>
          </p:cNvSpPr>
          <p:nvPr>
            <p:ph sz="quarter" idx="10"/>
          </p:nvPr>
        </p:nvSpPr>
        <p:spPr>
          <a:xfrm>
            <a:off x="269238" y="1464880"/>
            <a:ext cx="11653523" cy="2187971"/>
          </a:xfrm>
        </p:spPr>
        <p:txBody>
          <a:bodyPr/>
          <a:lstStyle/>
          <a:p>
            <a:pPr marL="0" indent="0">
              <a:buNone/>
            </a:pPr>
            <a:r>
              <a:rPr lang="en-US" dirty="0"/>
              <a:t>“The cryptographic toolbox one needs to implement QUIC”.</a:t>
            </a:r>
            <a:br>
              <a:rPr lang="en-US" dirty="0"/>
            </a:br>
            <a:endParaRPr lang="en-US" dirty="0"/>
          </a:p>
        </p:txBody>
      </p:sp>
      <p:sp>
        <p:nvSpPr>
          <p:cNvPr id="4" name="Rectangle 3">
            <a:extLst>
              <a:ext uri="{FF2B5EF4-FFF2-40B4-BE49-F238E27FC236}">
                <a16:creationId xmlns:a16="http://schemas.microsoft.com/office/drawing/2014/main" id="{1A311B60-C642-E74C-BECA-0CC34395C67F}"/>
              </a:ext>
            </a:extLst>
          </p:cNvPr>
          <p:cNvSpPr/>
          <p:nvPr/>
        </p:nvSpPr>
        <p:spPr>
          <a:xfrm>
            <a:off x="479779" y="5670037"/>
            <a:ext cx="1455683" cy="498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HACL*</a:t>
            </a:r>
          </a:p>
        </p:txBody>
      </p:sp>
      <p:sp>
        <p:nvSpPr>
          <p:cNvPr id="5" name="Rectangle 4">
            <a:extLst>
              <a:ext uri="{FF2B5EF4-FFF2-40B4-BE49-F238E27FC236}">
                <a16:creationId xmlns:a16="http://schemas.microsoft.com/office/drawing/2014/main" id="{5846A13B-5349-0D40-89AA-607FBD639462}"/>
              </a:ext>
            </a:extLst>
          </p:cNvPr>
          <p:cNvSpPr/>
          <p:nvPr/>
        </p:nvSpPr>
        <p:spPr>
          <a:xfrm>
            <a:off x="2203110" y="5664865"/>
            <a:ext cx="1455683" cy="498528"/>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Vale</a:t>
            </a:r>
          </a:p>
        </p:txBody>
      </p:sp>
      <p:sp>
        <p:nvSpPr>
          <p:cNvPr id="9" name="Rectangle 8">
            <a:extLst>
              <a:ext uri="{FF2B5EF4-FFF2-40B4-BE49-F238E27FC236}">
                <a16:creationId xmlns:a16="http://schemas.microsoft.com/office/drawing/2014/main" id="{C56D2C0E-D9FB-AB4A-81FC-7853BDFC5F7A}"/>
              </a:ext>
            </a:extLst>
          </p:cNvPr>
          <p:cNvSpPr/>
          <p:nvPr/>
        </p:nvSpPr>
        <p:spPr>
          <a:xfrm>
            <a:off x="479779" y="3234546"/>
            <a:ext cx="3179014" cy="532055"/>
          </a:xfrm>
          <a:prstGeom prst="rect">
            <a:avLst/>
          </a:prstGeom>
          <a:solidFill>
            <a:schemeClr val="bg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2">
                    <a:lumMod val="10000"/>
                  </a:schemeClr>
                </a:solidFill>
              </a:rPr>
              <a:t>libquiccryto</a:t>
            </a:r>
            <a:r>
              <a:rPr lang="en-US" dirty="0">
                <a:solidFill>
                  <a:schemeClr val="bg2">
                    <a:lumMod val="10000"/>
                  </a:schemeClr>
                </a:solidFill>
              </a:rPr>
              <a:t> (C)</a:t>
            </a:r>
          </a:p>
        </p:txBody>
      </p:sp>
      <p:cxnSp>
        <p:nvCxnSpPr>
          <p:cNvPr id="10" name="Straight Arrow Connector 9">
            <a:extLst>
              <a:ext uri="{FF2B5EF4-FFF2-40B4-BE49-F238E27FC236}">
                <a16:creationId xmlns:a16="http://schemas.microsoft.com/office/drawing/2014/main" id="{90252E6A-0696-4E4E-9CE6-81A08F9FAB4E}"/>
              </a:ext>
            </a:extLst>
          </p:cNvPr>
          <p:cNvCxnSpPr>
            <a:cxnSpLocks/>
            <a:stCxn id="9" idx="2"/>
          </p:cNvCxnSpPr>
          <p:nvPr/>
        </p:nvCxnSpPr>
        <p:spPr>
          <a:xfrm flipH="1">
            <a:off x="1224366" y="3766601"/>
            <a:ext cx="844920" cy="1893092"/>
          </a:xfrm>
          <a:prstGeom prst="straightConnector1">
            <a:avLst/>
          </a:prstGeom>
          <a:ln w="508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7B14F01-065F-4246-9A2A-5739D34B2B3F}"/>
              </a:ext>
            </a:extLst>
          </p:cNvPr>
          <p:cNvSpPr/>
          <p:nvPr/>
        </p:nvSpPr>
        <p:spPr>
          <a:xfrm>
            <a:off x="5669128" y="5672822"/>
            <a:ext cx="1455683" cy="498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HACL*</a:t>
            </a:r>
          </a:p>
        </p:txBody>
      </p:sp>
      <p:sp>
        <p:nvSpPr>
          <p:cNvPr id="20" name="Rectangle 19">
            <a:extLst>
              <a:ext uri="{FF2B5EF4-FFF2-40B4-BE49-F238E27FC236}">
                <a16:creationId xmlns:a16="http://schemas.microsoft.com/office/drawing/2014/main" id="{BE4BD722-390D-8848-8837-94D75752186A}"/>
              </a:ext>
            </a:extLst>
          </p:cNvPr>
          <p:cNvSpPr/>
          <p:nvPr/>
        </p:nvSpPr>
        <p:spPr>
          <a:xfrm>
            <a:off x="7392459" y="5667650"/>
            <a:ext cx="1455683" cy="498528"/>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Vale</a:t>
            </a:r>
          </a:p>
        </p:txBody>
      </p:sp>
      <p:sp>
        <p:nvSpPr>
          <p:cNvPr id="21" name="Rectangle 20">
            <a:extLst>
              <a:ext uri="{FF2B5EF4-FFF2-40B4-BE49-F238E27FC236}">
                <a16:creationId xmlns:a16="http://schemas.microsoft.com/office/drawing/2014/main" id="{996B23BB-7488-034D-BB12-9E5E2E86B99A}"/>
              </a:ext>
            </a:extLst>
          </p:cNvPr>
          <p:cNvSpPr/>
          <p:nvPr/>
        </p:nvSpPr>
        <p:spPr>
          <a:xfrm>
            <a:off x="5669128" y="4397717"/>
            <a:ext cx="3179014" cy="532054"/>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EverCrypt</a:t>
            </a:r>
            <a:r>
              <a:rPr lang="en-US" dirty="0"/>
              <a:t> (Low*)</a:t>
            </a:r>
          </a:p>
        </p:txBody>
      </p:sp>
      <p:cxnSp>
        <p:nvCxnSpPr>
          <p:cNvPr id="22" name="Straight Arrow Connector 21">
            <a:extLst>
              <a:ext uri="{FF2B5EF4-FFF2-40B4-BE49-F238E27FC236}">
                <a16:creationId xmlns:a16="http://schemas.microsoft.com/office/drawing/2014/main" id="{27481C99-992D-C646-9051-4748E4F2629D}"/>
              </a:ext>
            </a:extLst>
          </p:cNvPr>
          <p:cNvCxnSpPr>
            <a:cxnSpLocks/>
            <a:stCxn id="21" idx="2"/>
            <a:endCxn id="19" idx="0"/>
          </p:cNvCxnSpPr>
          <p:nvPr/>
        </p:nvCxnSpPr>
        <p:spPr>
          <a:xfrm flipH="1">
            <a:off x="6396970" y="4929771"/>
            <a:ext cx="861665" cy="743051"/>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C40D7A3-51BC-2B4A-9E45-E2087AF21144}"/>
              </a:ext>
            </a:extLst>
          </p:cNvPr>
          <p:cNvCxnSpPr>
            <a:cxnSpLocks/>
            <a:stCxn id="21" idx="2"/>
            <a:endCxn id="20" idx="0"/>
          </p:cNvCxnSpPr>
          <p:nvPr/>
        </p:nvCxnSpPr>
        <p:spPr>
          <a:xfrm>
            <a:off x="7258635" y="4929771"/>
            <a:ext cx="861666" cy="737879"/>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1D57C0D-CFEA-9E4A-A8A6-1572ACD886E7}"/>
              </a:ext>
            </a:extLst>
          </p:cNvPr>
          <p:cNvSpPr/>
          <p:nvPr/>
        </p:nvSpPr>
        <p:spPr>
          <a:xfrm>
            <a:off x="5669128" y="3237331"/>
            <a:ext cx="3179014" cy="532055"/>
          </a:xfrm>
          <a:prstGeom prst="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2">
                    <a:lumMod val="10000"/>
                  </a:schemeClr>
                </a:solidFill>
              </a:rPr>
              <a:t>libquiccrypto</a:t>
            </a:r>
            <a:r>
              <a:rPr lang="en-US" dirty="0">
                <a:solidFill>
                  <a:schemeClr val="bg2">
                    <a:lumMod val="10000"/>
                  </a:schemeClr>
                </a:solidFill>
              </a:rPr>
              <a:t> (Low*)</a:t>
            </a:r>
          </a:p>
        </p:txBody>
      </p:sp>
      <p:cxnSp>
        <p:nvCxnSpPr>
          <p:cNvPr id="25" name="Straight Arrow Connector 24">
            <a:extLst>
              <a:ext uri="{FF2B5EF4-FFF2-40B4-BE49-F238E27FC236}">
                <a16:creationId xmlns:a16="http://schemas.microsoft.com/office/drawing/2014/main" id="{1F407DBC-6718-034C-BB76-980A137BF48E}"/>
              </a:ext>
            </a:extLst>
          </p:cNvPr>
          <p:cNvCxnSpPr>
            <a:cxnSpLocks/>
            <a:stCxn id="24" idx="2"/>
            <a:endCxn id="21" idx="0"/>
          </p:cNvCxnSpPr>
          <p:nvPr/>
        </p:nvCxnSpPr>
        <p:spPr>
          <a:xfrm>
            <a:off x="7258635" y="3769386"/>
            <a:ext cx="0" cy="628331"/>
          </a:xfrm>
          <a:prstGeom prst="straightConnector1">
            <a:avLst/>
          </a:prstGeom>
          <a:ln w="508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D49D9B8-088A-1543-B338-E8BCFCA51BF4}"/>
              </a:ext>
            </a:extLst>
          </p:cNvPr>
          <p:cNvCxnSpPr>
            <a:cxnSpLocks/>
            <a:stCxn id="9" idx="2"/>
            <a:endCxn id="5" idx="0"/>
          </p:cNvCxnSpPr>
          <p:nvPr/>
        </p:nvCxnSpPr>
        <p:spPr>
          <a:xfrm>
            <a:off x="2069286" y="3766601"/>
            <a:ext cx="861666" cy="1898264"/>
          </a:xfrm>
          <a:prstGeom prst="straightConnector1">
            <a:avLst/>
          </a:prstGeom>
          <a:ln w="508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EAC422E-DF1D-1C45-9988-A5F1C5B8526E}"/>
              </a:ext>
            </a:extLst>
          </p:cNvPr>
          <p:cNvSpPr txBox="1"/>
          <p:nvPr/>
        </p:nvSpPr>
        <p:spPr>
          <a:xfrm>
            <a:off x="2550476" y="4355378"/>
            <a:ext cx="1451949" cy="369332"/>
          </a:xfrm>
          <a:prstGeom prst="rect">
            <a:avLst/>
          </a:prstGeom>
          <a:noFill/>
        </p:spPr>
        <p:txBody>
          <a:bodyPr wrap="square" rtlCol="0">
            <a:spAutoFit/>
          </a:bodyPr>
          <a:lstStyle/>
          <a:p>
            <a:r>
              <a:rPr lang="en-US" dirty="0"/>
              <a:t>ad-hoc calls</a:t>
            </a:r>
          </a:p>
        </p:txBody>
      </p:sp>
      <p:sp>
        <p:nvSpPr>
          <p:cNvPr id="31" name="TextBox 30">
            <a:extLst>
              <a:ext uri="{FF2B5EF4-FFF2-40B4-BE49-F238E27FC236}">
                <a16:creationId xmlns:a16="http://schemas.microsoft.com/office/drawing/2014/main" id="{8AA8FFF4-BD32-864E-9C3D-E5A4AA92E3B3}"/>
              </a:ext>
            </a:extLst>
          </p:cNvPr>
          <p:cNvSpPr txBox="1"/>
          <p:nvPr/>
        </p:nvSpPr>
        <p:spPr>
          <a:xfrm>
            <a:off x="498391" y="2664561"/>
            <a:ext cx="1451949" cy="369332"/>
          </a:xfrm>
          <a:prstGeom prst="rect">
            <a:avLst/>
          </a:prstGeom>
          <a:noFill/>
        </p:spPr>
        <p:txBody>
          <a:bodyPr wrap="square" rtlCol="0">
            <a:spAutoFit/>
          </a:bodyPr>
          <a:lstStyle/>
          <a:p>
            <a:r>
              <a:rPr lang="en-US" b="1" i="1" dirty="0"/>
              <a:t>before</a:t>
            </a:r>
          </a:p>
        </p:txBody>
      </p:sp>
      <p:sp>
        <p:nvSpPr>
          <p:cNvPr id="32" name="TextBox 31">
            <a:extLst>
              <a:ext uri="{FF2B5EF4-FFF2-40B4-BE49-F238E27FC236}">
                <a16:creationId xmlns:a16="http://schemas.microsoft.com/office/drawing/2014/main" id="{5FC256C2-D689-0C49-9C76-E5F3AF70D964}"/>
              </a:ext>
            </a:extLst>
          </p:cNvPr>
          <p:cNvSpPr txBox="1"/>
          <p:nvPr/>
        </p:nvSpPr>
        <p:spPr>
          <a:xfrm>
            <a:off x="5672862" y="2640500"/>
            <a:ext cx="1451949" cy="369332"/>
          </a:xfrm>
          <a:prstGeom prst="rect">
            <a:avLst/>
          </a:prstGeom>
          <a:noFill/>
        </p:spPr>
        <p:txBody>
          <a:bodyPr wrap="square" rtlCol="0">
            <a:spAutoFit/>
          </a:bodyPr>
          <a:lstStyle/>
          <a:p>
            <a:r>
              <a:rPr lang="en-US" b="1" i="1" dirty="0"/>
              <a:t>after</a:t>
            </a:r>
          </a:p>
        </p:txBody>
      </p:sp>
      <p:sp>
        <p:nvSpPr>
          <p:cNvPr id="33" name="TextBox 32">
            <a:extLst>
              <a:ext uri="{FF2B5EF4-FFF2-40B4-BE49-F238E27FC236}">
                <a16:creationId xmlns:a16="http://schemas.microsoft.com/office/drawing/2014/main" id="{A7B43F52-1286-AB40-B05F-3D9E549AC45E}"/>
              </a:ext>
            </a:extLst>
          </p:cNvPr>
          <p:cNvSpPr txBox="1"/>
          <p:nvPr/>
        </p:nvSpPr>
        <p:spPr>
          <a:xfrm>
            <a:off x="9592061" y="3187909"/>
            <a:ext cx="2330700" cy="369332"/>
          </a:xfrm>
          <a:prstGeom prst="rect">
            <a:avLst/>
          </a:prstGeom>
          <a:noFill/>
        </p:spPr>
        <p:txBody>
          <a:bodyPr wrap="square" rtlCol="0">
            <a:spAutoFit/>
          </a:bodyPr>
          <a:lstStyle/>
          <a:p>
            <a:r>
              <a:rPr lang="en-US" dirty="0"/>
              <a:t>✅ memory safety</a:t>
            </a:r>
          </a:p>
        </p:txBody>
      </p:sp>
      <p:sp>
        <p:nvSpPr>
          <p:cNvPr id="34" name="TextBox 33">
            <a:extLst>
              <a:ext uri="{FF2B5EF4-FFF2-40B4-BE49-F238E27FC236}">
                <a16:creationId xmlns:a16="http://schemas.microsoft.com/office/drawing/2014/main" id="{A0352D4E-D5A6-9A45-B7A2-9230D115F7EA}"/>
              </a:ext>
            </a:extLst>
          </p:cNvPr>
          <p:cNvSpPr txBox="1"/>
          <p:nvPr/>
        </p:nvSpPr>
        <p:spPr>
          <a:xfrm>
            <a:off x="9592061" y="3638607"/>
            <a:ext cx="2330700" cy="646331"/>
          </a:xfrm>
          <a:prstGeom prst="rect">
            <a:avLst/>
          </a:prstGeom>
          <a:noFill/>
        </p:spPr>
        <p:txBody>
          <a:bodyPr wrap="square" rtlCol="0">
            <a:spAutoFit/>
          </a:bodyPr>
          <a:lstStyle/>
          <a:p>
            <a:r>
              <a:rPr lang="en-US" dirty="0"/>
              <a:t>✅ functional correctness</a:t>
            </a:r>
          </a:p>
        </p:txBody>
      </p:sp>
      <p:sp>
        <p:nvSpPr>
          <p:cNvPr id="35" name="TextBox 34">
            <a:extLst>
              <a:ext uri="{FF2B5EF4-FFF2-40B4-BE49-F238E27FC236}">
                <a16:creationId xmlns:a16="http://schemas.microsoft.com/office/drawing/2014/main" id="{8C47B88F-646C-504D-B7D5-E55EF79CE427}"/>
              </a:ext>
            </a:extLst>
          </p:cNvPr>
          <p:cNvSpPr txBox="1"/>
          <p:nvPr/>
        </p:nvSpPr>
        <p:spPr>
          <a:xfrm>
            <a:off x="9592061" y="4284938"/>
            <a:ext cx="2330700" cy="646331"/>
          </a:xfrm>
          <a:prstGeom prst="rect">
            <a:avLst/>
          </a:prstGeom>
          <a:noFill/>
        </p:spPr>
        <p:txBody>
          <a:bodyPr wrap="square" rtlCol="0">
            <a:spAutoFit/>
          </a:bodyPr>
          <a:lstStyle/>
          <a:p>
            <a:r>
              <a:rPr lang="en-US" dirty="0"/>
              <a:t>✅ cryptographic model</a:t>
            </a:r>
          </a:p>
        </p:txBody>
      </p:sp>
      <p:pic>
        <p:nvPicPr>
          <p:cNvPr id="36" name="Picture 4" descr="Image result for windows logo">
            <a:extLst>
              <a:ext uri="{FF2B5EF4-FFF2-40B4-BE49-F238E27FC236}">
                <a16:creationId xmlns:a16="http://schemas.microsoft.com/office/drawing/2014/main" id="{434B89A9-76F1-D649-86B8-F115EDBCEB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2990" y="152808"/>
            <a:ext cx="2019771" cy="126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900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P spid="32" grpId="0"/>
      <p:bldP spid="33" grpId="0"/>
      <p:bldP spid="34" grpId="0"/>
      <p:bldP spid="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64B0-CA8F-404C-8EBF-16B7870794A7}"/>
              </a:ext>
            </a:extLst>
          </p:cNvPr>
          <p:cNvSpPr>
            <a:spLocks noGrp="1"/>
          </p:cNvSpPr>
          <p:nvPr>
            <p:ph type="title"/>
          </p:nvPr>
        </p:nvSpPr>
        <p:spPr>
          <a:xfrm>
            <a:off x="269238" y="210142"/>
            <a:ext cx="10515600" cy="1325563"/>
          </a:xfrm>
        </p:spPr>
        <p:txBody>
          <a:bodyPr/>
          <a:lstStyle/>
          <a:p>
            <a:r>
              <a:rPr lang="en-US" dirty="0"/>
              <a:t>A complete component: Merkle tree</a:t>
            </a:r>
          </a:p>
        </p:txBody>
      </p:sp>
      <p:sp>
        <p:nvSpPr>
          <p:cNvPr id="3" name="Content Placeholder 2">
            <a:extLst>
              <a:ext uri="{FF2B5EF4-FFF2-40B4-BE49-F238E27FC236}">
                <a16:creationId xmlns:a16="http://schemas.microsoft.com/office/drawing/2014/main" id="{A156CA12-BB2C-5940-AC88-D85E00E8B2BA}"/>
              </a:ext>
            </a:extLst>
          </p:cNvPr>
          <p:cNvSpPr>
            <a:spLocks noGrp="1"/>
          </p:cNvSpPr>
          <p:nvPr>
            <p:ph sz="quarter" idx="10"/>
          </p:nvPr>
        </p:nvSpPr>
        <p:spPr>
          <a:xfrm>
            <a:off x="269239" y="1391580"/>
            <a:ext cx="11653523" cy="3924339"/>
          </a:xfrm>
        </p:spPr>
        <p:txBody>
          <a:bodyPr>
            <a:normAutofit/>
          </a:bodyPr>
          <a:lstStyle/>
          <a:p>
            <a:r>
              <a:rPr lang="en-US" dirty="0"/>
              <a:t>Used to verify integrity of a large number of blocks</a:t>
            </a:r>
          </a:p>
          <a:p>
            <a:r>
              <a:rPr lang="en-US" dirty="0"/>
              <a:t>Needs a hash algorithm</a:t>
            </a:r>
          </a:p>
          <a:p>
            <a:r>
              <a:rPr lang="en-US" dirty="0"/>
              <a:t>Needs the fastest hash for the give platform</a:t>
            </a:r>
          </a:p>
          <a:p>
            <a:r>
              <a:rPr lang="en-US" dirty="0"/>
              <a:t>Proof of collision resistance by reduction</a:t>
            </a:r>
          </a:p>
          <a:p>
            <a:endParaRPr lang="en-US" dirty="0"/>
          </a:p>
        </p:txBody>
      </p:sp>
      <p:pic>
        <p:nvPicPr>
          <p:cNvPr id="2054" name="Picture 6">
            <a:extLst>
              <a:ext uri="{FF2B5EF4-FFF2-40B4-BE49-F238E27FC236}">
                <a16:creationId xmlns:a16="http://schemas.microsoft.com/office/drawing/2014/main" id="{76FB954A-DE57-3745-8DE1-C79E3F3B4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9731" y="96747"/>
            <a:ext cx="3442004" cy="21879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4AAC876-D268-9940-B62F-0D1884E73D8C}"/>
              </a:ext>
            </a:extLst>
          </p:cNvPr>
          <p:cNvSpPr/>
          <p:nvPr/>
        </p:nvSpPr>
        <p:spPr>
          <a:xfrm>
            <a:off x="8669319" y="2198805"/>
            <a:ext cx="4231037" cy="430887"/>
          </a:xfrm>
          <a:prstGeom prst="rect">
            <a:avLst/>
          </a:prstGeom>
        </p:spPr>
        <p:txBody>
          <a:bodyPr wrap="square">
            <a:spAutoFit/>
          </a:bodyPr>
          <a:lstStyle/>
          <a:p>
            <a:r>
              <a:rPr lang="en-US" sz="1050" dirty="0"/>
              <a:t>By </a:t>
            </a:r>
            <a:r>
              <a:rPr lang="en-US" sz="1050" dirty="0" err="1"/>
              <a:t>Azaghal</a:t>
            </a:r>
            <a:r>
              <a:rPr lang="en-US" sz="1050" dirty="0"/>
              <a:t> - Own work, CC0, https://</a:t>
            </a:r>
            <a:r>
              <a:rPr lang="en-US" sz="1050" dirty="0" err="1"/>
              <a:t>commons.wikimedia.org</a:t>
            </a:r>
            <a:r>
              <a:rPr lang="en-US" sz="1050" dirty="0"/>
              <a:t>/w/</a:t>
            </a:r>
            <a:r>
              <a:rPr lang="en-US" sz="1050" dirty="0" err="1"/>
              <a:t>index.php?curid</a:t>
            </a:r>
            <a:r>
              <a:rPr lang="en-US" sz="1050" dirty="0"/>
              <a:t>=18157888</a:t>
            </a:r>
          </a:p>
        </p:txBody>
      </p:sp>
      <p:pic>
        <p:nvPicPr>
          <p:cNvPr id="9" name="Picture 8">
            <a:extLst>
              <a:ext uri="{FF2B5EF4-FFF2-40B4-BE49-F238E27FC236}">
                <a16:creationId xmlns:a16="http://schemas.microsoft.com/office/drawing/2014/main" id="{D13E694B-DA00-8248-B77F-A533B0DC0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518" y="3796388"/>
            <a:ext cx="7937500" cy="1714500"/>
          </a:xfrm>
          <a:prstGeom prst="rect">
            <a:avLst/>
          </a:prstGeom>
        </p:spPr>
      </p:pic>
      <p:pic>
        <p:nvPicPr>
          <p:cNvPr id="12" name="Picture 2" descr="Image result for azure logo">
            <a:extLst>
              <a:ext uri="{FF2B5EF4-FFF2-40B4-BE49-F238E27FC236}">
                <a16:creationId xmlns:a16="http://schemas.microsoft.com/office/drawing/2014/main" id="{0587A3D7-B2C8-FD4D-B0D7-E24E7D34D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595" y="5472729"/>
            <a:ext cx="2019771" cy="10098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326C185-F995-6840-9582-5D58A5F38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7304" y="5916115"/>
            <a:ext cx="5080000" cy="469900"/>
          </a:xfrm>
          <a:prstGeom prst="rect">
            <a:avLst/>
          </a:prstGeom>
        </p:spPr>
      </p:pic>
      <p:sp>
        <p:nvSpPr>
          <p:cNvPr id="13" name="TextBox 12">
            <a:extLst>
              <a:ext uri="{FF2B5EF4-FFF2-40B4-BE49-F238E27FC236}">
                <a16:creationId xmlns:a16="http://schemas.microsoft.com/office/drawing/2014/main" id="{90B277CB-06A3-674E-ACDE-9DB00E8AAECA}"/>
              </a:ext>
            </a:extLst>
          </p:cNvPr>
          <p:cNvSpPr txBox="1"/>
          <p:nvPr/>
        </p:nvSpPr>
        <p:spPr>
          <a:xfrm>
            <a:off x="356371" y="3932596"/>
            <a:ext cx="3057147" cy="1384995"/>
          </a:xfrm>
          <a:prstGeom prst="rect">
            <a:avLst/>
          </a:prstGeom>
          <a:noFill/>
        </p:spPr>
        <p:txBody>
          <a:bodyPr wrap="square" rtlCol="0">
            <a:spAutoFit/>
          </a:bodyPr>
          <a:lstStyle/>
          <a:p>
            <a:r>
              <a:rPr lang="en-US" sz="2800" dirty="0"/>
              <a:t>CCF uses </a:t>
            </a:r>
            <a:r>
              <a:rPr lang="en-US" sz="2800" dirty="0" err="1"/>
              <a:t>EverCrypt</a:t>
            </a:r>
            <a:endParaRPr lang="en-US" sz="2800" dirty="0"/>
          </a:p>
          <a:p>
            <a:endParaRPr lang="en-US" sz="2800" dirty="0"/>
          </a:p>
          <a:p>
            <a:r>
              <a:rPr lang="en-US" sz="2800" dirty="0"/>
              <a:t>(Build 2019)</a:t>
            </a:r>
          </a:p>
        </p:txBody>
      </p:sp>
    </p:spTree>
    <p:extLst>
      <p:ext uri="{BB962C8B-B14F-4D97-AF65-F5344CB8AC3E}">
        <p14:creationId xmlns:p14="http://schemas.microsoft.com/office/powerpoint/2010/main" val="2300505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D9C25-140C-6E45-8D06-0D33F74034C2}"/>
              </a:ext>
            </a:extLst>
          </p:cNvPr>
          <p:cNvSpPr>
            <a:spLocks noGrp="1"/>
          </p:cNvSpPr>
          <p:nvPr>
            <p:ph type="title"/>
          </p:nvPr>
        </p:nvSpPr>
        <p:spPr>
          <a:xfrm>
            <a:off x="269238" y="148149"/>
            <a:ext cx="10515600" cy="1325563"/>
          </a:xfrm>
        </p:spPr>
        <p:txBody>
          <a:bodyPr/>
          <a:lstStyle/>
          <a:p>
            <a:r>
              <a:rPr lang="en-US" dirty="0"/>
              <a:t>A full-fledged protocol: Signal*</a:t>
            </a:r>
          </a:p>
        </p:txBody>
      </p:sp>
      <p:pic>
        <p:nvPicPr>
          <p:cNvPr id="5" name="Content Placeholder 4">
            <a:extLst>
              <a:ext uri="{FF2B5EF4-FFF2-40B4-BE49-F238E27FC236}">
                <a16:creationId xmlns:a16="http://schemas.microsoft.com/office/drawing/2014/main" id="{32662B38-2729-2243-88CC-EFA3B1BB012A}"/>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0569844" y="148149"/>
            <a:ext cx="1501909" cy="1501909"/>
          </a:xfrm>
        </p:spPr>
      </p:pic>
      <p:sp>
        <p:nvSpPr>
          <p:cNvPr id="6" name="Content Placeholder 2">
            <a:extLst>
              <a:ext uri="{FF2B5EF4-FFF2-40B4-BE49-F238E27FC236}">
                <a16:creationId xmlns:a16="http://schemas.microsoft.com/office/drawing/2014/main" id="{0D4DEF9E-E2E9-644F-BAE5-27939A79725E}"/>
              </a:ext>
            </a:extLst>
          </p:cNvPr>
          <p:cNvSpPr txBox="1">
            <a:spLocks/>
          </p:cNvSpPr>
          <p:nvPr/>
        </p:nvSpPr>
        <p:spPr>
          <a:xfrm>
            <a:off x="269239" y="1391580"/>
            <a:ext cx="11653523" cy="3924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Secure communications protocol</a:t>
            </a:r>
          </a:p>
          <a:p>
            <a:r>
              <a:rPr lang="en-US" dirty="0"/>
              <a:t>Used by: WhatsApp, Facebook Messenger, Signal, Skype</a:t>
            </a:r>
          </a:p>
          <a:p>
            <a:r>
              <a:rPr lang="en-US" dirty="0"/>
              <a:t>Sophisticated cryptography: X3DH, double-</a:t>
            </a:r>
            <a:r>
              <a:rPr lang="en-US" dirty="0" err="1"/>
              <a:t>ratched</a:t>
            </a:r>
            <a:endParaRPr lang="en-US" dirty="0"/>
          </a:p>
          <a:p>
            <a:r>
              <a:rPr lang="en-US" dirty="0"/>
              <a:t>Forward secrecy, post-compromise security, etc. etc.</a:t>
            </a:r>
          </a:p>
          <a:p>
            <a:endParaRPr lang="en-US" dirty="0"/>
          </a:p>
          <a:p>
            <a:pPr marL="0" indent="0">
              <a:buNone/>
            </a:pPr>
            <a:r>
              <a:rPr lang="en-US" dirty="0"/>
              <a:t>A verified implementation compiled to C and ...</a:t>
            </a:r>
          </a:p>
          <a:p>
            <a:endParaRPr lang="en-US" dirty="0"/>
          </a:p>
        </p:txBody>
      </p:sp>
      <p:pic>
        <p:nvPicPr>
          <p:cNvPr id="7" name="Picture 6">
            <a:extLst>
              <a:ext uri="{FF2B5EF4-FFF2-40B4-BE49-F238E27FC236}">
                <a16:creationId xmlns:a16="http://schemas.microsoft.com/office/drawing/2014/main" id="{ECE41408-96D4-FF43-B759-CBB64C94A9A6}"/>
              </a:ext>
            </a:extLst>
          </p:cNvPr>
          <p:cNvPicPr>
            <a:picLocks noChangeAspect="1"/>
          </p:cNvPicPr>
          <p:nvPr/>
        </p:nvPicPr>
        <p:blipFill>
          <a:blip r:embed="rId3"/>
          <a:stretch>
            <a:fillRect/>
          </a:stretch>
        </p:blipFill>
        <p:spPr>
          <a:xfrm>
            <a:off x="7732783" y="3695888"/>
            <a:ext cx="1161028" cy="1161028"/>
          </a:xfrm>
          <a:prstGeom prst="rect">
            <a:avLst/>
          </a:prstGeom>
        </p:spPr>
      </p:pic>
    </p:spTree>
    <p:extLst>
      <p:ext uri="{BB962C8B-B14F-4D97-AF65-F5344CB8AC3E}">
        <p14:creationId xmlns:p14="http://schemas.microsoft.com/office/powerpoint/2010/main" val="767159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D2E5E4-FB11-DB47-A0BF-F40E2872BDA3}"/>
              </a:ext>
            </a:extLst>
          </p:cNvPr>
          <p:cNvPicPr>
            <a:picLocks noChangeAspect="1"/>
          </p:cNvPicPr>
          <p:nvPr/>
        </p:nvPicPr>
        <p:blipFill>
          <a:blip r:embed="rId3"/>
          <a:stretch>
            <a:fillRect/>
          </a:stretch>
        </p:blipFill>
        <p:spPr>
          <a:xfrm>
            <a:off x="355590" y="187325"/>
            <a:ext cx="2128838" cy="2128838"/>
          </a:xfrm>
          <a:prstGeom prst="rect">
            <a:avLst/>
          </a:prstGeom>
        </p:spPr>
      </p:pic>
      <p:sp>
        <p:nvSpPr>
          <p:cNvPr id="6" name="TextBox 5">
            <a:extLst>
              <a:ext uri="{FF2B5EF4-FFF2-40B4-BE49-F238E27FC236}">
                <a16:creationId xmlns:a16="http://schemas.microsoft.com/office/drawing/2014/main" id="{D6CDF1AB-DA8D-E84B-ADB2-4D6E643EBA00}"/>
              </a:ext>
            </a:extLst>
          </p:cNvPr>
          <p:cNvSpPr txBox="1"/>
          <p:nvPr/>
        </p:nvSpPr>
        <p:spPr>
          <a:xfrm>
            <a:off x="2840019" y="187325"/>
            <a:ext cx="9004150" cy="584775"/>
          </a:xfrm>
          <a:prstGeom prst="rect">
            <a:avLst/>
          </a:prstGeom>
          <a:noFill/>
        </p:spPr>
        <p:txBody>
          <a:bodyPr wrap="square" rtlCol="0">
            <a:spAutoFit/>
          </a:bodyPr>
          <a:lstStyle/>
          <a:p>
            <a:r>
              <a:rPr lang="en-US" sz="3200" dirty="0"/>
              <a:t>A whole new target for </a:t>
            </a:r>
            <a:r>
              <a:rPr lang="en-US" sz="3200" dirty="0" err="1"/>
              <a:t>EverCrypt</a:t>
            </a:r>
            <a:r>
              <a:rPr lang="en-US" sz="3200" dirty="0"/>
              <a:t>: WASM</a:t>
            </a:r>
          </a:p>
        </p:txBody>
      </p:sp>
      <p:sp>
        <p:nvSpPr>
          <p:cNvPr id="7" name="TextBox 6">
            <a:extLst>
              <a:ext uri="{FF2B5EF4-FFF2-40B4-BE49-F238E27FC236}">
                <a16:creationId xmlns:a16="http://schemas.microsoft.com/office/drawing/2014/main" id="{9708165C-A35A-1F4C-BFDF-1DB302FBF0BF}"/>
              </a:ext>
            </a:extLst>
          </p:cNvPr>
          <p:cNvSpPr txBox="1"/>
          <p:nvPr/>
        </p:nvSpPr>
        <p:spPr>
          <a:xfrm>
            <a:off x="2926211" y="1025913"/>
            <a:ext cx="8831766" cy="923330"/>
          </a:xfrm>
          <a:prstGeom prst="rect">
            <a:avLst/>
          </a:prstGeom>
          <a:noFill/>
        </p:spPr>
        <p:txBody>
          <a:bodyPr wrap="square" rtlCol="0">
            <a:spAutoFit/>
          </a:bodyPr>
          <a:lstStyle/>
          <a:p>
            <a:pPr marL="285750" indent="-285750">
              <a:buFontTx/>
              <a:buChar char="-"/>
            </a:pPr>
            <a:r>
              <a:rPr lang="en-US" dirty="0"/>
              <a:t>Shipped in </a:t>
            </a:r>
            <a:r>
              <a:rPr lang="en-US" b="1" dirty="0"/>
              <a:t>all major browsers</a:t>
            </a:r>
            <a:r>
              <a:rPr lang="en-US" dirty="0"/>
              <a:t> (including Edge)</a:t>
            </a:r>
            <a:endParaRPr lang="en-US" b="1" dirty="0"/>
          </a:p>
          <a:p>
            <a:pPr marL="285750" indent="-285750">
              <a:buFontTx/>
              <a:buChar char="-"/>
            </a:pPr>
            <a:r>
              <a:rPr lang="en-US" dirty="0"/>
              <a:t>WASM delivers </a:t>
            </a:r>
            <a:r>
              <a:rPr lang="en-US" b="1" dirty="0"/>
              <a:t>portability</a:t>
            </a:r>
            <a:r>
              <a:rPr lang="en-US" dirty="0"/>
              <a:t> and </a:t>
            </a:r>
            <a:r>
              <a:rPr lang="en-US" b="1" dirty="0"/>
              <a:t>performance</a:t>
            </a:r>
          </a:p>
          <a:p>
            <a:pPr marL="285750" indent="-285750">
              <a:buFontTx/>
              <a:buChar char="-"/>
            </a:pPr>
            <a:r>
              <a:rPr lang="en-US" b="1" dirty="0"/>
              <a:t>LLVM </a:t>
            </a:r>
            <a:r>
              <a:rPr lang="en-US" dirty="0"/>
              <a:t>backend (“</a:t>
            </a:r>
            <a:r>
              <a:rPr lang="en-US" dirty="0" err="1"/>
              <a:t>emscripten</a:t>
            </a:r>
            <a:r>
              <a:rPr lang="en-US" dirty="0"/>
              <a:t>”)</a:t>
            </a:r>
          </a:p>
        </p:txBody>
      </p:sp>
      <p:sp>
        <p:nvSpPr>
          <p:cNvPr id="8" name="TextBox 7">
            <a:extLst>
              <a:ext uri="{FF2B5EF4-FFF2-40B4-BE49-F238E27FC236}">
                <a16:creationId xmlns:a16="http://schemas.microsoft.com/office/drawing/2014/main" id="{B3A75C70-4A0C-F947-9F6E-B6978C493D45}"/>
              </a:ext>
            </a:extLst>
          </p:cNvPr>
          <p:cNvSpPr txBox="1"/>
          <p:nvPr/>
        </p:nvSpPr>
        <p:spPr>
          <a:xfrm>
            <a:off x="512956" y="2665141"/>
            <a:ext cx="11140068" cy="1200329"/>
          </a:xfrm>
          <a:prstGeom prst="rect">
            <a:avLst/>
          </a:prstGeom>
          <a:noFill/>
        </p:spPr>
        <p:txBody>
          <a:bodyPr wrap="square" rtlCol="0">
            <a:spAutoFit/>
          </a:bodyPr>
          <a:lstStyle/>
          <a:p>
            <a:r>
              <a:rPr lang="en-US" b="1" dirty="0"/>
              <a:t>Opportunity</a:t>
            </a:r>
            <a:r>
              <a:rPr lang="en-US" dirty="0"/>
              <a:t>:</a:t>
            </a:r>
          </a:p>
          <a:p>
            <a:pPr marL="285750" indent="-285750">
              <a:buFontTx/>
              <a:buChar char="-"/>
            </a:pPr>
            <a:r>
              <a:rPr lang="en-US" dirty="0"/>
              <a:t>Desktop applications are running on a </a:t>
            </a:r>
            <a:r>
              <a:rPr lang="en-US" b="1" dirty="0"/>
              <a:t>web framework </a:t>
            </a:r>
            <a:r>
              <a:rPr lang="en-US" dirty="0"/>
              <a:t>like Electron (e.g. Skype, Signal, VS Code, Atom, WhatsApp)</a:t>
            </a:r>
          </a:p>
          <a:p>
            <a:pPr marL="285750" indent="-285750">
              <a:buFontTx/>
              <a:buChar char="-"/>
            </a:pPr>
            <a:r>
              <a:rPr lang="en-US" dirty="0"/>
              <a:t>Framework support for cryptography is </a:t>
            </a:r>
            <a:r>
              <a:rPr lang="en-US" b="1" dirty="0"/>
              <a:t>lacking</a:t>
            </a:r>
            <a:r>
              <a:rPr lang="en-US" dirty="0"/>
              <a:t> (</a:t>
            </a:r>
            <a:r>
              <a:rPr lang="en-US" dirty="0" err="1"/>
              <a:t>WebCrypto</a:t>
            </a:r>
            <a:r>
              <a:rPr lang="en-US" dirty="0"/>
              <a:t> on the web, </a:t>
            </a:r>
            <a:r>
              <a:rPr lang="en-US" dirty="0" err="1"/>
              <a:t>node.js</a:t>
            </a:r>
            <a:r>
              <a:rPr lang="en-US" dirty="0"/>
              <a:t> crypto on the desktop)</a:t>
            </a:r>
          </a:p>
          <a:p>
            <a:endParaRPr lang="en-US" dirty="0"/>
          </a:p>
        </p:txBody>
      </p:sp>
      <p:sp>
        <p:nvSpPr>
          <p:cNvPr id="9" name="TextBox 8">
            <a:extLst>
              <a:ext uri="{FF2B5EF4-FFF2-40B4-BE49-F238E27FC236}">
                <a16:creationId xmlns:a16="http://schemas.microsoft.com/office/drawing/2014/main" id="{A3CA6AEB-5C69-CF4D-B014-2632D5460E71}"/>
              </a:ext>
            </a:extLst>
          </p:cNvPr>
          <p:cNvSpPr txBox="1"/>
          <p:nvPr/>
        </p:nvSpPr>
        <p:spPr>
          <a:xfrm>
            <a:off x="512956" y="3865470"/>
            <a:ext cx="11155811" cy="1200329"/>
          </a:xfrm>
          <a:prstGeom prst="rect">
            <a:avLst/>
          </a:prstGeom>
          <a:noFill/>
        </p:spPr>
        <p:txBody>
          <a:bodyPr wrap="square" rtlCol="0">
            <a:spAutoFit/>
          </a:bodyPr>
          <a:lstStyle/>
          <a:p>
            <a:r>
              <a:rPr lang="en-US" b="1" dirty="0"/>
              <a:t>A WASM backend for </a:t>
            </a:r>
            <a:r>
              <a:rPr lang="en-US" b="1" dirty="0" err="1"/>
              <a:t>KreMLin</a:t>
            </a:r>
            <a:r>
              <a:rPr lang="en-US" b="1" dirty="0"/>
              <a:t>:</a:t>
            </a:r>
            <a:endParaRPr lang="en-US" dirty="0"/>
          </a:p>
          <a:p>
            <a:pPr marL="285750" indent="-285750">
              <a:buFontTx/>
              <a:buChar char="-"/>
            </a:pPr>
            <a:r>
              <a:rPr lang="en-US" b="1" dirty="0"/>
              <a:t>Auditable </a:t>
            </a:r>
            <a:r>
              <a:rPr lang="en-US" dirty="0"/>
              <a:t>and delivers competitive performance</a:t>
            </a:r>
          </a:p>
          <a:p>
            <a:pPr marL="285750" indent="-285750">
              <a:buFontTx/>
              <a:buChar char="-"/>
            </a:pPr>
            <a:r>
              <a:rPr lang="en-US" dirty="0"/>
              <a:t>An alternative, faster, </a:t>
            </a:r>
            <a:r>
              <a:rPr lang="en-US" b="1" dirty="0"/>
              <a:t>less trustworthy </a:t>
            </a:r>
            <a:r>
              <a:rPr lang="en-US" dirty="0"/>
              <a:t>backend: Low* -&gt; C (via </a:t>
            </a:r>
            <a:r>
              <a:rPr lang="en-US" dirty="0" err="1"/>
              <a:t>KreMLin</a:t>
            </a:r>
            <a:r>
              <a:rPr lang="en-US" dirty="0"/>
              <a:t>) -&gt; WASM (via LLVM)</a:t>
            </a:r>
          </a:p>
          <a:p>
            <a:pPr marL="285750" indent="-285750">
              <a:buFontTx/>
              <a:buChar char="-"/>
            </a:pPr>
            <a:r>
              <a:rPr lang="en-US" b="1" dirty="0" err="1"/>
              <a:t>EverCrypt</a:t>
            </a:r>
            <a:r>
              <a:rPr lang="en-US" b="1" dirty="0"/>
              <a:t> for the web: </a:t>
            </a:r>
            <a:r>
              <a:rPr lang="en-US" dirty="0"/>
              <a:t>enables </a:t>
            </a:r>
            <a:r>
              <a:rPr lang="en-US" b="1" dirty="0"/>
              <a:t>instant access</a:t>
            </a:r>
            <a:r>
              <a:rPr lang="en-US" dirty="0"/>
              <a:t> to the latest cryptographic primitives on both Desktop &amp; Web</a:t>
            </a:r>
          </a:p>
        </p:txBody>
      </p:sp>
      <p:sp>
        <p:nvSpPr>
          <p:cNvPr id="10" name="TextBox 9">
            <a:extLst>
              <a:ext uri="{FF2B5EF4-FFF2-40B4-BE49-F238E27FC236}">
                <a16:creationId xmlns:a16="http://schemas.microsoft.com/office/drawing/2014/main" id="{FEAFF543-9D08-4649-8398-91F77B848D68}"/>
              </a:ext>
            </a:extLst>
          </p:cNvPr>
          <p:cNvSpPr txBox="1"/>
          <p:nvPr/>
        </p:nvSpPr>
        <p:spPr>
          <a:xfrm>
            <a:off x="512956" y="5342798"/>
            <a:ext cx="11140068" cy="923330"/>
          </a:xfrm>
          <a:prstGeom prst="rect">
            <a:avLst/>
          </a:prstGeom>
          <a:noFill/>
        </p:spPr>
        <p:txBody>
          <a:bodyPr wrap="square" rtlCol="0">
            <a:spAutoFit/>
          </a:bodyPr>
          <a:lstStyle/>
          <a:p>
            <a:r>
              <a:rPr lang="en-US" b="1" dirty="0"/>
              <a:t>Applications already:</a:t>
            </a:r>
            <a:endParaRPr lang="en-US" dirty="0"/>
          </a:p>
          <a:p>
            <a:pPr marL="285750" indent="-285750">
              <a:buFontTx/>
              <a:buChar char="-"/>
            </a:pPr>
            <a:r>
              <a:rPr lang="en-US" dirty="0"/>
              <a:t>Use the WASM backend of </a:t>
            </a:r>
            <a:r>
              <a:rPr lang="en-US" dirty="0" err="1"/>
              <a:t>KreMLin</a:t>
            </a:r>
            <a:r>
              <a:rPr lang="en-US" dirty="0"/>
              <a:t> for verified, fast implementation of </a:t>
            </a:r>
            <a:r>
              <a:rPr lang="en-US" b="1" dirty="0"/>
              <a:t>messaging protocols, including Signal (IEEE S&amp;P 2019)</a:t>
            </a:r>
          </a:p>
        </p:txBody>
      </p:sp>
    </p:spTree>
    <p:extLst>
      <p:ext uri="{BB962C8B-B14F-4D97-AF65-F5344CB8AC3E}">
        <p14:creationId xmlns:p14="http://schemas.microsoft.com/office/powerpoint/2010/main" val="1656378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237F4-9DDB-A546-A84F-8C46392C209C}"/>
              </a:ext>
            </a:extLst>
          </p:cNvPr>
          <p:cNvSpPr>
            <a:spLocks noGrp="1"/>
          </p:cNvSpPr>
          <p:nvPr>
            <p:ph type="title"/>
          </p:nvPr>
        </p:nvSpPr>
        <p:spPr>
          <a:xfrm>
            <a:off x="838200" y="18255"/>
            <a:ext cx="10515600" cy="1325563"/>
          </a:xfrm>
        </p:spPr>
        <p:txBody>
          <a:bodyPr/>
          <a:lstStyle/>
          <a:p>
            <a:r>
              <a:rPr lang="en-US" dirty="0"/>
              <a:t>A vision for </a:t>
            </a:r>
            <a:r>
              <a:rPr lang="en-US" dirty="0" err="1"/>
              <a:t>EverCrypt</a:t>
            </a:r>
            <a:endParaRPr lang="en-US" dirty="0"/>
          </a:p>
        </p:txBody>
      </p:sp>
      <p:sp>
        <p:nvSpPr>
          <p:cNvPr id="3" name="Content Placeholder 2">
            <a:extLst>
              <a:ext uri="{FF2B5EF4-FFF2-40B4-BE49-F238E27FC236}">
                <a16:creationId xmlns:a16="http://schemas.microsoft.com/office/drawing/2014/main" id="{EDD59379-A1E2-D24A-9EE3-FAEBF8B027C8}"/>
              </a:ext>
            </a:extLst>
          </p:cNvPr>
          <p:cNvSpPr>
            <a:spLocks noGrp="1"/>
          </p:cNvSpPr>
          <p:nvPr>
            <p:ph idx="1"/>
          </p:nvPr>
        </p:nvSpPr>
        <p:spPr>
          <a:xfrm>
            <a:off x="838200" y="1343818"/>
            <a:ext cx="10515600" cy="5514182"/>
          </a:xfrm>
        </p:spPr>
        <p:txBody>
          <a:bodyPr>
            <a:normAutofit/>
          </a:bodyPr>
          <a:lstStyle/>
          <a:p>
            <a:r>
              <a:rPr lang="en-US" dirty="0"/>
              <a:t>An industrial-grade crypto provider is </a:t>
            </a:r>
            <a:r>
              <a:rPr lang="en-US" b="1" dirty="0"/>
              <a:t>now a reality</a:t>
            </a:r>
            <a:endParaRPr lang="en-US" dirty="0"/>
          </a:p>
          <a:p>
            <a:pPr lvl="1"/>
            <a:r>
              <a:rPr lang="en-US" dirty="0"/>
              <a:t>already adopted</a:t>
            </a:r>
          </a:p>
          <a:p>
            <a:pPr lvl="1"/>
            <a:r>
              <a:rPr lang="en-US" dirty="0"/>
              <a:t>demonstrates OpenSSL’s </a:t>
            </a:r>
            <a:r>
              <a:rPr lang="en-US" dirty="0" err="1"/>
              <a:t>libcrypto</a:t>
            </a:r>
            <a:r>
              <a:rPr lang="en-US" dirty="0"/>
              <a:t> is no longer inevitable</a:t>
            </a:r>
          </a:p>
          <a:p>
            <a:r>
              <a:rPr lang="en-US" b="1" dirty="0"/>
              <a:t>Peer pressure</a:t>
            </a:r>
            <a:r>
              <a:rPr lang="en-US" dirty="0"/>
              <a:t> to use verified code (good)</a:t>
            </a:r>
          </a:p>
          <a:p>
            <a:pPr lvl="1"/>
            <a:r>
              <a:rPr lang="en-US" dirty="0"/>
              <a:t>blockchains pushing for formal verification</a:t>
            </a:r>
          </a:p>
          <a:p>
            <a:pPr lvl="1"/>
            <a:r>
              <a:rPr lang="en-US" dirty="0"/>
              <a:t>skepticism of crypto is high (backdoors? magic constants? Russian S-BOX?)</a:t>
            </a:r>
          </a:p>
          <a:p>
            <a:pPr lvl="1"/>
            <a:r>
              <a:rPr lang="en-US" dirty="0"/>
              <a:t>open-source more nimble (Linux, </a:t>
            </a:r>
            <a:r>
              <a:rPr lang="en-US" dirty="0" err="1"/>
              <a:t>BoringSSL</a:t>
            </a:r>
            <a:r>
              <a:rPr lang="en-US" dirty="0"/>
              <a:t>, Firefox)</a:t>
            </a:r>
          </a:p>
          <a:p>
            <a:r>
              <a:rPr lang="en-US" dirty="0" err="1"/>
              <a:t>EverCrypt</a:t>
            </a:r>
            <a:r>
              <a:rPr lang="en-US" dirty="0"/>
              <a:t> is at the </a:t>
            </a:r>
            <a:r>
              <a:rPr lang="en-US" b="1" dirty="0"/>
              <a:t>forefront</a:t>
            </a:r>
            <a:endParaRPr lang="en-US" dirty="0"/>
          </a:p>
          <a:p>
            <a:pPr lvl="1"/>
            <a:r>
              <a:rPr lang="en-US" dirty="0"/>
              <a:t>breadth and scale of the verification effort</a:t>
            </a:r>
          </a:p>
          <a:p>
            <a:pPr lvl="1"/>
            <a:r>
              <a:rPr lang="en-US" dirty="0"/>
              <a:t>other folks in the same space: MIT, Galois, Amazon</a:t>
            </a:r>
          </a:p>
          <a:p>
            <a:r>
              <a:rPr lang="en-US" dirty="0"/>
              <a:t>Prediction: at the five-year horizon, unverified crypto will be a </a:t>
            </a:r>
            <a:r>
              <a:rPr lang="en-US" b="1" u="sng" dirty="0"/>
              <a:t>liability</a:t>
            </a:r>
          </a:p>
          <a:p>
            <a:pPr lvl="1"/>
            <a:r>
              <a:rPr lang="en-US" dirty="0"/>
              <a:t>where will Microsoft stand then? </a:t>
            </a:r>
            <a:r>
              <a:rPr lang="en-US" dirty="0" err="1"/>
              <a:t>symcrypt</a:t>
            </a:r>
            <a:r>
              <a:rPr lang="en-US" dirty="0"/>
              <a:t> verified?</a:t>
            </a:r>
          </a:p>
          <a:p>
            <a:endParaRPr lang="en-US" dirty="0"/>
          </a:p>
          <a:p>
            <a:pPr lvl="1"/>
            <a:endParaRPr lang="en-US" b="1" dirty="0"/>
          </a:p>
          <a:p>
            <a:pPr lvl="1"/>
            <a:endParaRPr lang="en-US" dirty="0"/>
          </a:p>
        </p:txBody>
      </p:sp>
      <p:pic>
        <p:nvPicPr>
          <p:cNvPr id="4" name="Graphic 3">
            <a:extLst>
              <a:ext uri="{FF2B5EF4-FFF2-40B4-BE49-F238E27FC236}">
                <a16:creationId xmlns:a16="http://schemas.microsoft.com/office/drawing/2014/main" id="{E45C7E0A-0EDD-F64F-ADA2-97AF2B322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7898" y="246538"/>
            <a:ext cx="1879224" cy="2194559"/>
          </a:xfrm>
          <a:prstGeom prst="rect">
            <a:avLst/>
          </a:prstGeom>
        </p:spPr>
      </p:pic>
    </p:spTree>
    <p:extLst>
      <p:ext uri="{BB962C8B-B14F-4D97-AF65-F5344CB8AC3E}">
        <p14:creationId xmlns:p14="http://schemas.microsoft.com/office/powerpoint/2010/main" val="71826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60EC-8779-BB4A-8BA0-2E934B12919D}"/>
              </a:ext>
            </a:extLst>
          </p:cNvPr>
          <p:cNvSpPr>
            <a:spLocks noGrp="1"/>
          </p:cNvSpPr>
          <p:nvPr>
            <p:ph type="title"/>
          </p:nvPr>
        </p:nvSpPr>
        <p:spPr>
          <a:xfrm>
            <a:off x="1571811" y="1573586"/>
            <a:ext cx="9122584" cy="1325563"/>
          </a:xfrm>
        </p:spPr>
        <p:txBody>
          <a:bodyPr>
            <a:normAutofit/>
          </a:bodyPr>
          <a:lstStyle/>
          <a:p>
            <a:r>
              <a:rPr lang="en-US" dirty="0" err="1"/>
              <a:t>EverCrypt</a:t>
            </a:r>
            <a:r>
              <a:rPr lang="en-US" dirty="0"/>
              <a:t>: a verified cryptographic provider</a:t>
            </a:r>
          </a:p>
        </p:txBody>
      </p:sp>
      <p:sp>
        <p:nvSpPr>
          <p:cNvPr id="3" name="Content Placeholder 2">
            <a:extLst>
              <a:ext uri="{FF2B5EF4-FFF2-40B4-BE49-F238E27FC236}">
                <a16:creationId xmlns:a16="http://schemas.microsoft.com/office/drawing/2014/main" id="{F83B7787-EA3D-E44A-853D-CC1D1D11642A}"/>
              </a:ext>
            </a:extLst>
          </p:cNvPr>
          <p:cNvSpPr>
            <a:spLocks noGrp="1"/>
          </p:cNvSpPr>
          <p:nvPr>
            <p:ph idx="1"/>
          </p:nvPr>
        </p:nvSpPr>
        <p:spPr>
          <a:xfrm>
            <a:off x="1571811" y="3060017"/>
            <a:ext cx="6066118" cy="2438546"/>
          </a:xfrm>
        </p:spPr>
        <p:txBody>
          <a:bodyPr>
            <a:normAutofit/>
          </a:bodyPr>
          <a:lstStyle/>
          <a:p>
            <a:r>
              <a:rPr lang="en-US" sz="2400"/>
              <a:t>A modern set of primitives, constantly growing</a:t>
            </a:r>
          </a:p>
          <a:p>
            <a:r>
              <a:rPr lang="en-US" sz="2400"/>
              <a:t>Efficient C and assembly implementations</a:t>
            </a:r>
          </a:p>
          <a:p>
            <a:r>
              <a:rPr lang="en-US" sz="2400"/>
              <a:t>Verified software for state of the art security</a:t>
            </a:r>
          </a:p>
          <a:p>
            <a:endParaRPr lang="en-US" sz="2400"/>
          </a:p>
          <a:p>
            <a:pPr marL="0" indent="0">
              <a:buNone/>
            </a:pPr>
            <a:endParaRPr lang="en-US" sz="2400"/>
          </a:p>
        </p:txBody>
      </p:sp>
      <p:sp>
        <p:nvSpPr>
          <p:cNvPr id="12"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1"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4" name="Graphic 3">
            <a:extLst>
              <a:ext uri="{FF2B5EF4-FFF2-40B4-BE49-F238E27FC236}">
                <a16:creationId xmlns:a16="http://schemas.microsoft.com/office/drawing/2014/main" id="{38741D0F-8A3D-4240-A1A4-EB94C8C4AC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83566" y="3191551"/>
            <a:ext cx="1879224" cy="2194559"/>
          </a:xfrm>
          <a:prstGeom prst="rect">
            <a:avLst/>
          </a:prstGeom>
        </p:spPr>
      </p:pic>
    </p:spTree>
    <p:extLst>
      <p:ext uri="{BB962C8B-B14F-4D97-AF65-F5344CB8AC3E}">
        <p14:creationId xmlns:p14="http://schemas.microsoft.com/office/powerpoint/2010/main" val="230119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10160000" y="2568318"/>
            <a:ext cx="1609859" cy="1356573"/>
          </a:xfrm>
          <a:prstGeom prst="cloudCallout">
            <a:avLst>
              <a:gd name="adj1" fmla="val -80690"/>
              <a:gd name="adj2" fmla="val 572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type="body" sz="quarter" idx="10"/>
          </p:nvPr>
        </p:nvSpPr>
        <p:spPr>
          <a:xfrm>
            <a:off x="269239" y="1189177"/>
            <a:ext cx="11653523" cy="5227121"/>
          </a:xfrm>
        </p:spPr>
        <p:txBody>
          <a:bodyPr>
            <a:normAutofit/>
          </a:bodyPr>
          <a:lstStyle/>
          <a:p>
            <a:pPr marL="174625" indent="-174625"/>
            <a:r>
              <a:rPr lang="en-US" sz="3200" dirty="0"/>
              <a:t>20 years of attacks &amp; fixes</a:t>
            </a:r>
            <a:br>
              <a:rPr lang="en-US" sz="3200" dirty="0"/>
            </a:br>
            <a:r>
              <a:rPr lang="en-US" sz="2400" dirty="0">
                <a:solidFill>
                  <a:prstClr val="black"/>
                </a:solidFill>
              </a:rPr>
              <a:t>  Buffer overflows</a:t>
            </a:r>
            <a:br>
              <a:rPr lang="en-US" sz="2400" dirty="0">
                <a:solidFill>
                  <a:prstClr val="black"/>
                </a:solidFill>
              </a:rPr>
            </a:br>
            <a:r>
              <a:rPr lang="en-US" sz="2400" dirty="0">
                <a:solidFill>
                  <a:prstClr val="black"/>
                </a:solidFill>
              </a:rPr>
              <a:t>  Incorrect state machines</a:t>
            </a:r>
            <a:br>
              <a:rPr lang="en-US" sz="2400" dirty="0">
                <a:solidFill>
                  <a:prstClr val="black"/>
                </a:solidFill>
              </a:rPr>
            </a:br>
            <a:r>
              <a:rPr lang="en-US" sz="2400" dirty="0">
                <a:solidFill>
                  <a:prstClr val="black"/>
                </a:solidFill>
              </a:rPr>
              <a:t>  Lax certificate parsing</a:t>
            </a:r>
            <a:br>
              <a:rPr lang="en-US" sz="2400" dirty="0">
                <a:solidFill>
                  <a:prstClr val="black"/>
                </a:solidFill>
              </a:rPr>
            </a:br>
            <a:r>
              <a:rPr lang="en-US" sz="2400" dirty="0">
                <a:solidFill>
                  <a:prstClr val="black"/>
                </a:solidFill>
              </a:rPr>
              <a:t>  Weak or poorly implemented crypto</a:t>
            </a:r>
            <a:br>
              <a:rPr lang="en-US" sz="2400" dirty="0">
                <a:solidFill>
                  <a:prstClr val="black"/>
                </a:solidFill>
              </a:rPr>
            </a:br>
            <a:r>
              <a:rPr lang="en-US" sz="2400" dirty="0">
                <a:solidFill>
                  <a:prstClr val="black"/>
                </a:solidFill>
              </a:rPr>
              <a:t>  Side channels</a:t>
            </a:r>
          </a:p>
          <a:p>
            <a:pPr marL="0" indent="0">
              <a:buNone/>
            </a:pPr>
            <a:endParaRPr lang="en-US" sz="400" dirty="0">
              <a:solidFill>
                <a:prstClr val="black"/>
              </a:solidFill>
            </a:endParaRPr>
          </a:p>
          <a:p>
            <a:pPr marL="0" indent="0">
              <a:buNone/>
            </a:pPr>
            <a:r>
              <a:rPr lang="en-US" sz="2400" dirty="0">
                <a:solidFill>
                  <a:prstClr val="black"/>
                </a:solidFill>
              </a:rPr>
              <a:t>    </a:t>
            </a:r>
            <a:r>
              <a:rPr lang="en-US" sz="2400" dirty="0">
                <a:solidFill>
                  <a:srgbClr val="FF0000"/>
                </a:solidFill>
              </a:rPr>
              <a:t>Informal security goals</a:t>
            </a:r>
            <a:br>
              <a:rPr lang="en-US" sz="2400" dirty="0">
                <a:solidFill>
                  <a:srgbClr val="FF0000"/>
                </a:solidFill>
              </a:rPr>
            </a:br>
            <a:r>
              <a:rPr lang="en-US" sz="2400" dirty="0">
                <a:solidFill>
                  <a:srgbClr val="FF0000"/>
                </a:solidFill>
              </a:rPr>
              <a:t>    Dangerous APIs</a:t>
            </a:r>
            <a:br>
              <a:rPr lang="en-US" sz="2400" dirty="0">
                <a:solidFill>
                  <a:srgbClr val="FF0000"/>
                </a:solidFill>
              </a:rPr>
            </a:br>
            <a:r>
              <a:rPr lang="en-US" sz="2400" dirty="0">
                <a:solidFill>
                  <a:srgbClr val="FF0000"/>
                </a:solidFill>
              </a:rPr>
              <a:t>    Flawed standards</a:t>
            </a:r>
          </a:p>
          <a:p>
            <a:pPr marL="174625" indent="-174625"/>
            <a:endParaRPr lang="en-US" sz="2400" dirty="0">
              <a:solidFill>
                <a:prstClr val="black"/>
              </a:solidFill>
            </a:endParaRPr>
          </a:p>
          <a:p>
            <a:pPr marL="174625" indent="-174625"/>
            <a:r>
              <a:rPr lang="en-US" sz="3200" dirty="0"/>
              <a:t>Mainstream implementations</a:t>
            </a:r>
            <a:br>
              <a:rPr lang="en-US" sz="3200" dirty="0"/>
            </a:br>
            <a:r>
              <a:rPr lang="en-US" sz="2400" dirty="0">
                <a:solidFill>
                  <a:prstClr val="black"/>
                </a:solidFill>
              </a:rPr>
              <a:t> OpenSSL, </a:t>
            </a:r>
            <a:r>
              <a:rPr lang="en-US" sz="2400" dirty="0" err="1">
                <a:solidFill>
                  <a:prstClr val="black"/>
                </a:solidFill>
              </a:rPr>
              <a:t>SChannel</a:t>
            </a:r>
            <a:r>
              <a:rPr lang="en-US" sz="2400" dirty="0">
                <a:solidFill>
                  <a:prstClr val="black"/>
                </a:solidFill>
              </a:rPr>
              <a:t>, NSS, …</a:t>
            </a:r>
            <a:br>
              <a:rPr lang="en-US" sz="2400" dirty="0">
                <a:solidFill>
                  <a:srgbClr val="FF0000"/>
                </a:solidFill>
              </a:rPr>
            </a:br>
            <a:r>
              <a:rPr lang="en-US" sz="2400" dirty="0">
                <a:solidFill>
                  <a:srgbClr val="FF0000"/>
                </a:solidFill>
              </a:rPr>
              <a:t> Still patched every month!</a:t>
            </a:r>
          </a:p>
          <a:p>
            <a:pPr marL="0" indent="0">
              <a:buNone/>
            </a:pPr>
            <a:endParaRPr lang="en-US" sz="2400" dirty="0"/>
          </a:p>
        </p:txBody>
      </p:sp>
      <p:sp>
        <p:nvSpPr>
          <p:cNvPr id="13" name="Title 1"/>
          <p:cNvSpPr>
            <a:spLocks noGrp="1"/>
          </p:cNvSpPr>
          <p:nvPr>
            <p:ph type="title"/>
          </p:nvPr>
        </p:nvSpPr>
        <p:spPr/>
        <p:txBody>
          <a:bodyPr/>
          <a:lstStyle/>
          <a:p>
            <a:r>
              <a:rPr lang="en-US" dirty="0"/>
              <a:t>The HTTPS Ecosystem is broken</a:t>
            </a:r>
          </a:p>
        </p:txBody>
      </p:sp>
      <p:sp>
        <p:nvSpPr>
          <p:cNvPr id="4" name="Slide Number Placeholder 3"/>
          <p:cNvSpPr>
            <a:spLocks noGrp="1"/>
          </p:cNvSpPr>
          <p:nvPr>
            <p:ph type="sldNum" sz="quarter" idx="4294967295"/>
          </p:nvPr>
        </p:nvSpPr>
        <p:spPr>
          <a:xfrm>
            <a:off x="9347200" y="6356350"/>
            <a:ext cx="2844800" cy="365125"/>
          </a:xfrm>
          <a:prstGeom prst="rect">
            <a:avLst/>
          </a:prstGeom>
        </p:spPr>
        <p:txBody>
          <a:bodyPr/>
          <a:lstStyle/>
          <a:p>
            <a:fld id="{B6F15528-21DE-4FAA-801E-634DDDAF4B2B}" type="slidenum">
              <a:rPr lang="en-US" sz="1800" kern="0">
                <a:solidFill>
                  <a:sysClr val="windowText" lastClr="000000"/>
                </a:solidFill>
              </a:rPr>
              <a:pPr/>
              <a:t>6</a:t>
            </a:fld>
            <a:endParaRPr lang="en-US" sz="1800" kern="0">
              <a:solidFill>
                <a:sysClr val="windowText" lastClr="000000"/>
              </a:solidFill>
            </a:endParaRPr>
          </a:p>
        </p:txBody>
      </p:sp>
      <p:sp>
        <p:nvSpPr>
          <p:cNvPr id="17" name="Rectangle 16"/>
          <p:cNvSpPr/>
          <p:nvPr/>
        </p:nvSpPr>
        <p:spPr>
          <a:xfrm>
            <a:off x="6758070" y="4288537"/>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a:t>
            </a:r>
          </a:p>
        </p:txBody>
      </p:sp>
      <p:sp>
        <p:nvSpPr>
          <p:cNvPr id="18" name="Rectangle 17"/>
          <p:cNvSpPr/>
          <p:nvPr/>
        </p:nvSpPr>
        <p:spPr>
          <a:xfrm>
            <a:off x="7848654" y="3860497"/>
            <a:ext cx="1243914" cy="381085"/>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TLS</a:t>
            </a:r>
          </a:p>
        </p:txBody>
      </p:sp>
      <p:sp>
        <p:nvSpPr>
          <p:cNvPr id="19" name="Rectangle 18"/>
          <p:cNvSpPr/>
          <p:nvPr/>
        </p:nvSpPr>
        <p:spPr>
          <a:xfrm>
            <a:off x="6496223" y="3338138"/>
            <a:ext cx="716692" cy="428368"/>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lang="en-US" sz="1600" kern="0" dirty="0">
                <a:solidFill>
                  <a:sysClr val="windowText" lastClr="000000"/>
                </a:solidFill>
              </a:rPr>
              <a:t>X.509</a:t>
            </a:r>
          </a:p>
        </p:txBody>
      </p:sp>
      <p:sp>
        <p:nvSpPr>
          <p:cNvPr id="20" name="Rectangle 19"/>
          <p:cNvSpPr/>
          <p:nvPr/>
        </p:nvSpPr>
        <p:spPr>
          <a:xfrm>
            <a:off x="7215481" y="2799098"/>
            <a:ext cx="1243914" cy="428368"/>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HTTPS</a:t>
            </a:r>
          </a:p>
        </p:txBody>
      </p:sp>
      <p:sp>
        <p:nvSpPr>
          <p:cNvPr id="21" name="Rectangle 20"/>
          <p:cNvSpPr/>
          <p:nvPr/>
        </p:nvSpPr>
        <p:spPr>
          <a:xfrm>
            <a:off x="6403772"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RSA</a:t>
            </a:r>
          </a:p>
        </p:txBody>
      </p:sp>
      <p:sp>
        <p:nvSpPr>
          <p:cNvPr id="22" name="Rectangle 21"/>
          <p:cNvSpPr/>
          <p:nvPr/>
        </p:nvSpPr>
        <p:spPr>
          <a:xfrm>
            <a:off x="7175649"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SHA</a:t>
            </a:r>
          </a:p>
        </p:txBody>
      </p:sp>
      <p:sp>
        <p:nvSpPr>
          <p:cNvPr id="23" name="Rectangle 22"/>
          <p:cNvSpPr/>
          <p:nvPr/>
        </p:nvSpPr>
        <p:spPr>
          <a:xfrm>
            <a:off x="6538486"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sz="1600" kern="0" dirty="0">
                <a:solidFill>
                  <a:sysClr val="windowText" lastClr="000000"/>
                </a:solidFill>
              </a:rPr>
              <a:t>ECDH</a:t>
            </a:r>
          </a:p>
        </p:txBody>
      </p:sp>
      <p:sp>
        <p:nvSpPr>
          <p:cNvPr id="24" name="TextBox 23"/>
          <p:cNvSpPr txBox="1"/>
          <p:nvPr/>
        </p:nvSpPr>
        <p:spPr>
          <a:xfrm>
            <a:off x="6664069" y="5656941"/>
            <a:ext cx="2545858" cy="369332"/>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ysClr val="windowText" lastClr="000000"/>
                </a:solidFill>
                <a:effectLst/>
                <a:uLnTx/>
                <a:uFillTx/>
                <a:latin typeface="Calibri" panose="020F0502020204030204"/>
              </a:defRPr>
            </a:lvl1pPr>
          </a:lstStyle>
          <a:p>
            <a:r>
              <a:rPr lang="en-US" dirty="0">
                <a:latin typeface="+mn-lt"/>
              </a:rPr>
              <a:t>Network buffers</a:t>
            </a:r>
          </a:p>
        </p:txBody>
      </p:sp>
      <p:cxnSp>
        <p:nvCxnSpPr>
          <p:cNvPr id="25" name="Straight Arrow Connector 24"/>
          <p:cNvCxnSpPr/>
          <p:nvPr/>
        </p:nvCxnSpPr>
        <p:spPr>
          <a:xfrm>
            <a:off x="8846574" y="4241581"/>
            <a:ext cx="0" cy="1415360"/>
          </a:xfrm>
          <a:prstGeom prst="straightConnector1">
            <a:avLst/>
          </a:prstGeom>
          <a:noFill/>
          <a:ln w="28575" cap="flat" cmpd="sng" algn="ctr">
            <a:solidFill>
              <a:schemeClr val="tx1"/>
            </a:solidFill>
            <a:prstDash val="solid"/>
            <a:miter lim="800000"/>
            <a:tailEnd type="triangle"/>
          </a:ln>
          <a:effectLst/>
        </p:spPr>
      </p:cxnSp>
      <p:sp>
        <p:nvSpPr>
          <p:cNvPr id="26" name="TextBox 25"/>
          <p:cNvSpPr txBox="1"/>
          <p:nvPr/>
        </p:nvSpPr>
        <p:spPr>
          <a:xfrm>
            <a:off x="6158494" y="6335634"/>
            <a:ext cx="3559810" cy="369332"/>
          </a:xfrm>
          <a:prstGeom prst="rect">
            <a:avLst/>
          </a:prstGeom>
          <a:solidFill>
            <a:srgbClr val="E7E6E6"/>
          </a:solidFill>
        </p:spPr>
        <p:txBody>
          <a:bodyPr wrap="square" rtlCol="0">
            <a:spAutoFit/>
          </a:bodyPr>
          <a:lstStyle/>
          <a:p>
            <a:pPr algn="ctr">
              <a:defRPr/>
            </a:pPr>
            <a:r>
              <a:rPr lang="en-US" kern="0" dirty="0">
                <a:solidFill>
                  <a:prstClr val="black"/>
                </a:solidFill>
              </a:rPr>
              <a:t>Untrusted network (TCP, UDP, …)</a:t>
            </a:r>
          </a:p>
        </p:txBody>
      </p:sp>
      <p:cxnSp>
        <p:nvCxnSpPr>
          <p:cNvPr id="27" name="Straight Arrow Connector 26"/>
          <p:cNvCxnSpPr/>
          <p:nvPr/>
        </p:nvCxnSpPr>
        <p:spPr>
          <a:xfrm>
            <a:off x="7936998" y="6021343"/>
            <a:ext cx="0" cy="299246"/>
          </a:xfrm>
          <a:prstGeom prst="straightConnector1">
            <a:avLst/>
          </a:prstGeom>
          <a:noFill/>
          <a:ln w="28575" cap="flat" cmpd="sng" algn="ctr">
            <a:solidFill>
              <a:schemeClr val="tx1"/>
            </a:solidFill>
            <a:prstDash val="solid"/>
            <a:miter lim="800000"/>
            <a:tailEnd type="triangle"/>
          </a:ln>
          <a:effectLst/>
        </p:spPr>
      </p:cxnSp>
      <p:sp>
        <p:nvSpPr>
          <p:cNvPr id="28" name="TextBox 27"/>
          <p:cNvSpPr txBox="1"/>
          <p:nvPr/>
        </p:nvSpPr>
        <p:spPr>
          <a:xfrm>
            <a:off x="6356203" y="5246554"/>
            <a:ext cx="1874033" cy="307777"/>
          </a:xfrm>
          <a:prstGeom prst="rect">
            <a:avLst/>
          </a:prstGeom>
          <a:noFill/>
        </p:spPr>
        <p:txBody>
          <a:bodyPr wrap="square" rtlCol="0">
            <a:spAutoFit/>
          </a:bodyPr>
          <a:lstStyle/>
          <a:p>
            <a:pPr>
              <a:defRPr/>
            </a:pPr>
            <a:r>
              <a:rPr lang="en-US" sz="1400" kern="0" dirty="0">
                <a:solidFill>
                  <a:prstClr val="black"/>
                </a:solidFill>
              </a:rPr>
              <a:t>Crypto Algorithms</a:t>
            </a:r>
          </a:p>
        </p:txBody>
      </p:sp>
      <p:sp>
        <p:nvSpPr>
          <p:cNvPr id="29" name="Rectangle 28"/>
          <p:cNvSpPr/>
          <p:nvPr/>
        </p:nvSpPr>
        <p:spPr>
          <a:xfrm>
            <a:off x="7313617"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4Q</a:t>
            </a:r>
          </a:p>
        </p:txBody>
      </p:sp>
      <p:sp>
        <p:nvSpPr>
          <p:cNvPr id="30" name="Rounded Rectangle 29"/>
          <p:cNvSpPr/>
          <p:nvPr/>
        </p:nvSpPr>
        <p:spPr>
          <a:xfrm>
            <a:off x="6158494" y="2717674"/>
            <a:ext cx="3354472" cy="3426451"/>
          </a:xfrm>
          <a:prstGeom prst="roundRect">
            <a:avLst/>
          </a:prstGeom>
          <a:noFill/>
          <a:ln w="28575"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endParaRPr>
          </a:p>
        </p:txBody>
      </p:sp>
      <p:sp>
        <p:nvSpPr>
          <p:cNvPr id="31" name="TextBox 30"/>
          <p:cNvSpPr txBox="1"/>
          <p:nvPr/>
        </p:nvSpPr>
        <p:spPr>
          <a:xfrm>
            <a:off x="6158494" y="1405424"/>
            <a:ext cx="3559810" cy="369332"/>
          </a:xfrm>
          <a:prstGeom prst="rect">
            <a:avLst/>
          </a:prstGeom>
          <a:solidFill>
            <a:srgbClr val="4472C4">
              <a:lumMod val="20000"/>
              <a:lumOff val="80000"/>
            </a:srgbClr>
          </a:solidFill>
          <a:ln w="6350" cap="flat" cmpd="sng" algn="ctr">
            <a:solidFill>
              <a:srgbClr val="5B9BD5"/>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prstClr val="black"/>
                </a:solidFill>
                <a:effectLst/>
                <a:uLnTx/>
                <a:uFillTx/>
                <a:latin typeface="Calibri" panose="020F0502020204030204"/>
              </a:defRPr>
            </a:lvl1pPr>
          </a:lstStyle>
          <a:p>
            <a:r>
              <a:rPr lang="en-GB" dirty="0">
                <a:latin typeface="+mn-lt"/>
              </a:rPr>
              <a:t>Services &amp; Applications</a:t>
            </a:r>
          </a:p>
        </p:txBody>
      </p:sp>
      <p:cxnSp>
        <p:nvCxnSpPr>
          <p:cNvPr id="32" name="Elbow Connector 31"/>
          <p:cNvCxnSpPr>
            <a:endCxn id="29" idx="3"/>
          </p:cNvCxnSpPr>
          <p:nvPr/>
        </p:nvCxnSpPr>
        <p:spPr>
          <a:xfrm rot="5400000">
            <a:off x="7685160" y="4572194"/>
            <a:ext cx="875688" cy="214462"/>
          </a:xfrm>
          <a:prstGeom prst="bentConnector2">
            <a:avLst/>
          </a:prstGeom>
          <a:noFill/>
          <a:ln w="28575" cap="flat" cmpd="sng" algn="ctr">
            <a:solidFill>
              <a:schemeClr val="tx1"/>
            </a:solidFill>
            <a:prstDash val="solid"/>
            <a:miter lim="800000"/>
            <a:tailEnd type="triangle"/>
          </a:ln>
          <a:effectLst/>
        </p:spPr>
      </p:cxnSp>
      <p:cxnSp>
        <p:nvCxnSpPr>
          <p:cNvPr id="33" name="Straight Arrow Connector 32"/>
          <p:cNvCxnSpPr>
            <a:stCxn id="22" idx="3"/>
          </p:cNvCxnSpPr>
          <p:nvPr/>
        </p:nvCxnSpPr>
        <p:spPr>
          <a:xfrm flipV="1">
            <a:off x="7877805" y="4800835"/>
            <a:ext cx="352430" cy="1"/>
          </a:xfrm>
          <a:prstGeom prst="straightConnector1">
            <a:avLst/>
          </a:prstGeom>
          <a:noFill/>
          <a:ln w="28575" cap="flat" cmpd="sng" algn="ctr">
            <a:solidFill>
              <a:schemeClr val="tx1"/>
            </a:solidFill>
            <a:prstDash val="solid"/>
            <a:miter lim="800000"/>
            <a:headEnd type="triangle" w="med" len="med"/>
            <a:tailEnd type="none" w="med" len="med"/>
          </a:ln>
          <a:effectLst/>
        </p:spPr>
      </p:cxnSp>
      <p:cxnSp>
        <p:nvCxnSpPr>
          <p:cNvPr id="34" name="Elbow Connector 33"/>
          <p:cNvCxnSpPr>
            <a:stCxn id="20" idx="1"/>
            <a:endCxn id="19" idx="0"/>
          </p:cNvCxnSpPr>
          <p:nvPr/>
        </p:nvCxnSpPr>
        <p:spPr>
          <a:xfrm rot="10800000" flipV="1">
            <a:off x="6854569" y="3013282"/>
            <a:ext cx="360912" cy="324856"/>
          </a:xfrm>
          <a:prstGeom prst="bentConnector2">
            <a:avLst/>
          </a:prstGeom>
          <a:noFill/>
          <a:ln w="28575" cap="flat" cmpd="sng" algn="ctr">
            <a:solidFill>
              <a:schemeClr val="tx1"/>
            </a:solidFill>
            <a:prstDash val="solid"/>
            <a:miter lim="800000"/>
            <a:headEnd type="none" w="med" len="med"/>
            <a:tailEnd type="triangle" w="med" len="med"/>
          </a:ln>
          <a:effectLst/>
        </p:spPr>
      </p:cxnSp>
      <p:cxnSp>
        <p:nvCxnSpPr>
          <p:cNvPr id="35" name="Elbow Connector 34"/>
          <p:cNvCxnSpPr>
            <a:stCxn id="19" idx="2"/>
            <a:endCxn id="18" idx="1"/>
          </p:cNvCxnSpPr>
          <p:nvPr/>
        </p:nvCxnSpPr>
        <p:spPr>
          <a:xfrm rot="16200000" flipH="1">
            <a:off x="7209346" y="3411730"/>
            <a:ext cx="284533" cy="994085"/>
          </a:xfrm>
          <a:prstGeom prst="bentConnector2">
            <a:avLst/>
          </a:prstGeom>
          <a:noFill/>
          <a:ln w="28575" cap="flat" cmpd="sng" algn="ctr">
            <a:solidFill>
              <a:schemeClr val="tx1"/>
            </a:solidFill>
            <a:prstDash val="solid"/>
            <a:miter lim="800000"/>
            <a:headEnd type="triangle" w="med" len="med"/>
            <a:tailEnd type="none" w="med" len="med"/>
          </a:ln>
          <a:effectLst/>
        </p:spPr>
      </p:cxnSp>
      <p:sp>
        <p:nvSpPr>
          <p:cNvPr id="36" name="Rectangle 35"/>
          <p:cNvSpPr/>
          <p:nvPr/>
        </p:nvSpPr>
        <p:spPr>
          <a:xfrm>
            <a:off x="7460226" y="3333098"/>
            <a:ext cx="746774" cy="428368"/>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lang="en-US" sz="1600" kern="0" dirty="0">
                <a:solidFill>
                  <a:sysClr val="windowText" lastClr="000000"/>
                </a:solidFill>
              </a:rPr>
              <a:t>ASN.1</a:t>
            </a:r>
          </a:p>
        </p:txBody>
      </p:sp>
      <p:cxnSp>
        <p:nvCxnSpPr>
          <p:cNvPr id="37" name="Straight Arrow Connector 36"/>
          <p:cNvCxnSpPr/>
          <p:nvPr/>
        </p:nvCxnSpPr>
        <p:spPr>
          <a:xfrm flipV="1">
            <a:off x="7212916" y="3564127"/>
            <a:ext cx="247311" cy="5040"/>
          </a:xfrm>
          <a:prstGeom prst="straightConnector1">
            <a:avLst/>
          </a:prstGeom>
          <a:noFill/>
          <a:ln w="28575" cap="flat" cmpd="sng" algn="ctr">
            <a:solidFill>
              <a:schemeClr val="tx1"/>
            </a:solidFill>
            <a:prstDash val="solid"/>
            <a:miter lim="800000"/>
            <a:tailEnd type="triangle"/>
          </a:ln>
          <a:effectLst/>
        </p:spPr>
      </p:cxnSp>
      <p:sp>
        <p:nvSpPr>
          <p:cNvPr id="38" name="TextBox 37"/>
          <p:cNvSpPr txBox="1"/>
          <p:nvPr/>
        </p:nvSpPr>
        <p:spPr>
          <a:xfrm>
            <a:off x="4807657" y="3265682"/>
            <a:ext cx="1246480" cy="523220"/>
          </a:xfrm>
          <a:prstGeom prst="rect">
            <a:avLst/>
          </a:prstGeom>
          <a:noFill/>
          <a:ln w="12700">
            <a:solidFill>
              <a:sysClr val="windowText" lastClr="000000"/>
            </a:solidFill>
          </a:ln>
        </p:spPr>
        <p:txBody>
          <a:bodyPr wrap="square" rtlCol="0">
            <a:spAutoFit/>
          </a:bodyPr>
          <a:lstStyle/>
          <a:p>
            <a:pPr algn="ctr">
              <a:defRPr/>
            </a:pPr>
            <a:r>
              <a:rPr lang="en-US" sz="1400" kern="0" dirty="0">
                <a:solidFill>
                  <a:prstClr val="black"/>
                </a:solidFill>
              </a:rPr>
              <a:t>Certification Authority</a:t>
            </a:r>
          </a:p>
        </p:txBody>
      </p:sp>
      <p:cxnSp>
        <p:nvCxnSpPr>
          <p:cNvPr id="39" name="Straight Arrow Connector 38"/>
          <p:cNvCxnSpPr>
            <a:stCxn id="38" idx="3"/>
            <a:endCxn id="19" idx="1"/>
          </p:cNvCxnSpPr>
          <p:nvPr/>
        </p:nvCxnSpPr>
        <p:spPr>
          <a:xfrm>
            <a:off x="6054137" y="3527292"/>
            <a:ext cx="442086" cy="25030"/>
          </a:xfrm>
          <a:prstGeom prst="straightConnector1">
            <a:avLst/>
          </a:prstGeom>
          <a:noFill/>
          <a:ln w="28575" cap="flat" cmpd="sng" algn="ctr">
            <a:solidFill>
              <a:sysClr val="windowText" lastClr="000000"/>
            </a:solidFill>
            <a:prstDash val="sysDot"/>
            <a:miter lim="800000"/>
            <a:tailEnd type="triangle"/>
          </a:ln>
          <a:effectLst/>
        </p:spPr>
      </p:cxnSp>
      <p:cxnSp>
        <p:nvCxnSpPr>
          <p:cNvPr id="40" name="Straight Arrow Connector 39"/>
          <p:cNvCxnSpPr/>
          <p:nvPr/>
        </p:nvCxnSpPr>
        <p:spPr>
          <a:xfrm>
            <a:off x="6664069" y="3761466"/>
            <a:ext cx="0" cy="830224"/>
          </a:xfrm>
          <a:prstGeom prst="straightConnector1">
            <a:avLst/>
          </a:prstGeom>
          <a:noFill/>
          <a:ln w="28575" cap="flat" cmpd="sng" algn="ctr">
            <a:solidFill>
              <a:schemeClr val="tx1"/>
            </a:solidFill>
            <a:prstDash val="solid"/>
            <a:miter lim="800000"/>
            <a:tailEnd type="triangle"/>
          </a:ln>
          <a:effectLst/>
        </p:spPr>
      </p:cxnSp>
      <p:sp>
        <p:nvSpPr>
          <p:cNvPr id="41" name="Oval 40"/>
          <p:cNvSpPr/>
          <p:nvPr/>
        </p:nvSpPr>
        <p:spPr>
          <a:xfrm>
            <a:off x="8461890"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algn="ctr">
              <a:defRPr/>
            </a:pPr>
            <a:r>
              <a:rPr lang="en-GB" kern="0" dirty="0">
                <a:solidFill>
                  <a:prstClr val="black"/>
                </a:solidFill>
              </a:rPr>
              <a:t>Servers</a:t>
            </a:r>
          </a:p>
        </p:txBody>
      </p:sp>
      <p:sp>
        <p:nvSpPr>
          <p:cNvPr id="42" name="Oval 41"/>
          <p:cNvSpPr/>
          <p:nvPr/>
        </p:nvSpPr>
        <p:spPr>
          <a:xfrm>
            <a:off x="5338184"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algn="ctr">
              <a:defRPr/>
            </a:pPr>
            <a:r>
              <a:rPr lang="en-GB" kern="0">
                <a:solidFill>
                  <a:prstClr val="black"/>
                </a:solidFill>
              </a:rPr>
              <a:t>Clients</a:t>
            </a:r>
          </a:p>
        </p:txBody>
      </p:sp>
      <p:sp>
        <p:nvSpPr>
          <p:cNvPr id="43" name="TextBox 42"/>
          <p:cNvSpPr txBox="1"/>
          <p:nvPr/>
        </p:nvSpPr>
        <p:spPr>
          <a:xfrm>
            <a:off x="5969303" y="1912611"/>
            <a:ext cx="65175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err="1">
                <a:solidFill>
                  <a:prstClr val="black"/>
                </a:solidFill>
              </a:rPr>
              <a:t>cURL</a:t>
            </a:r>
            <a:endParaRPr lang="en-US" sz="1600" kern="0" dirty="0">
              <a:solidFill>
                <a:prstClr val="black"/>
              </a:solidFill>
            </a:endParaRPr>
          </a:p>
        </p:txBody>
      </p:sp>
      <p:sp>
        <p:nvSpPr>
          <p:cNvPr id="44" name="TextBox 43"/>
          <p:cNvSpPr txBox="1"/>
          <p:nvPr/>
        </p:nvSpPr>
        <p:spPr>
          <a:xfrm>
            <a:off x="6661251" y="1918745"/>
            <a:ext cx="873748"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err="1">
                <a:solidFill>
                  <a:prstClr val="black"/>
                </a:solidFill>
              </a:rPr>
              <a:t>WebKit</a:t>
            </a:r>
            <a:endParaRPr lang="en-US" sz="1600" kern="0" dirty="0">
              <a:solidFill>
                <a:prstClr val="black"/>
              </a:solidFill>
            </a:endParaRPr>
          </a:p>
        </p:txBody>
      </p:sp>
      <p:sp>
        <p:nvSpPr>
          <p:cNvPr id="45" name="TextBox 44"/>
          <p:cNvSpPr txBox="1"/>
          <p:nvPr/>
        </p:nvSpPr>
        <p:spPr>
          <a:xfrm>
            <a:off x="8424570" y="1922694"/>
            <a:ext cx="46166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IIS</a:t>
            </a:r>
          </a:p>
        </p:txBody>
      </p:sp>
      <p:sp>
        <p:nvSpPr>
          <p:cNvPr id="46" name="TextBox 45"/>
          <p:cNvSpPr txBox="1"/>
          <p:nvPr/>
        </p:nvSpPr>
        <p:spPr>
          <a:xfrm>
            <a:off x="8926429" y="1915946"/>
            <a:ext cx="905721"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Apache</a:t>
            </a:r>
          </a:p>
        </p:txBody>
      </p:sp>
      <p:sp>
        <p:nvSpPr>
          <p:cNvPr id="47" name="TextBox 46"/>
          <p:cNvSpPr txBox="1"/>
          <p:nvPr/>
        </p:nvSpPr>
        <p:spPr>
          <a:xfrm>
            <a:off x="7614291" y="1914918"/>
            <a:ext cx="732295"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Skype</a:t>
            </a:r>
          </a:p>
        </p:txBody>
      </p:sp>
      <p:sp>
        <p:nvSpPr>
          <p:cNvPr id="48" name="TextBox 47"/>
          <p:cNvSpPr txBox="1"/>
          <p:nvPr/>
        </p:nvSpPr>
        <p:spPr>
          <a:xfrm>
            <a:off x="9870542" y="1915946"/>
            <a:ext cx="765372"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Nginx</a:t>
            </a:r>
          </a:p>
        </p:txBody>
      </p:sp>
      <p:sp>
        <p:nvSpPr>
          <p:cNvPr id="49" name="TextBox 48"/>
          <p:cNvSpPr txBox="1"/>
          <p:nvPr/>
        </p:nvSpPr>
        <p:spPr>
          <a:xfrm>
            <a:off x="5283434" y="1912611"/>
            <a:ext cx="65175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Edge</a:t>
            </a:r>
          </a:p>
        </p:txBody>
      </p:sp>
      <p:cxnSp>
        <p:nvCxnSpPr>
          <p:cNvPr id="50" name="Elbow Connector 49"/>
          <p:cNvCxnSpPr>
            <a:stCxn id="20" idx="3"/>
          </p:cNvCxnSpPr>
          <p:nvPr/>
        </p:nvCxnSpPr>
        <p:spPr>
          <a:xfrm>
            <a:off x="8459395" y="3013282"/>
            <a:ext cx="383344" cy="847214"/>
          </a:xfrm>
          <a:prstGeom prst="bentConnector2">
            <a:avLst/>
          </a:prstGeom>
          <a:noFill/>
          <a:ln w="28575" cap="flat" cmpd="sng" algn="ctr">
            <a:solidFill>
              <a:schemeClr val="tx1"/>
            </a:solidFill>
            <a:prstDash val="solid"/>
            <a:miter lim="800000"/>
            <a:headEnd type="none" w="med" len="med"/>
            <a:tailEnd type="triangle" w="med" len="med"/>
          </a:ln>
          <a:effectLst/>
        </p:spPr>
      </p:cxnSp>
      <p:pic>
        <p:nvPicPr>
          <p:cNvPr id="3074"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4432" y="5498095"/>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2050" y="5085056"/>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3496" y="4192003"/>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6544" y="3736851"/>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8043" y="3171898"/>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2990" y="2933931"/>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5884" y="2695609"/>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4512" y="4528660"/>
            <a:ext cx="734755" cy="79303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833303" y="5630810"/>
            <a:ext cx="3998847" cy="1025282"/>
            <a:chOff x="0" y="-433833"/>
            <a:chExt cx="3998847" cy="1025282"/>
          </a:xfrm>
        </p:grpSpPr>
        <p:sp>
          <p:nvSpPr>
            <p:cNvPr id="8" name="Rectangle 7"/>
            <p:cNvSpPr/>
            <p:nvPr/>
          </p:nvSpPr>
          <p:spPr>
            <a:xfrm>
              <a:off x="0" y="-433833"/>
              <a:ext cx="3998847" cy="1025282"/>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ln>
                  <a:solidFill>
                    <a:sysClr val="windowText" lastClr="000000"/>
                  </a:solidFill>
                </a:ln>
                <a:solidFill>
                  <a:sysClr val="windowText" lastClr="000000"/>
                </a:solidFill>
              </a:endParaRPr>
            </a:p>
          </p:txBody>
        </p:sp>
        <p:pic>
          <p:nvPicPr>
            <p:cNvPr id="59" name="Picture 58"/>
            <p:cNvPicPr>
              <a:picLocks noChangeAspect="1"/>
            </p:cNvPicPr>
            <p:nvPr/>
          </p:nvPicPr>
          <p:blipFill rotWithShape="1">
            <a:blip r:embed="rId4"/>
            <a:srcRect l="14125" r="63102"/>
            <a:stretch/>
          </p:blipFill>
          <p:spPr>
            <a:xfrm>
              <a:off x="25400" y="-376683"/>
              <a:ext cx="1909916" cy="447675"/>
            </a:xfrm>
            <a:prstGeom prst="rect">
              <a:avLst/>
            </a:prstGeom>
          </p:spPr>
        </p:pic>
        <p:pic>
          <p:nvPicPr>
            <p:cNvPr id="60" name="Picture 59"/>
            <p:cNvPicPr>
              <a:picLocks noChangeAspect="1"/>
            </p:cNvPicPr>
            <p:nvPr/>
          </p:nvPicPr>
          <p:blipFill rotWithShape="1">
            <a:blip r:embed="rId5"/>
            <a:srcRect t="7792"/>
            <a:stretch/>
          </p:blipFill>
          <p:spPr>
            <a:xfrm>
              <a:off x="22225" y="-57150"/>
              <a:ext cx="3962320" cy="629781"/>
            </a:xfrm>
            <a:prstGeom prst="rect">
              <a:avLst/>
            </a:prstGeom>
          </p:spPr>
        </p:pic>
      </p:grpSp>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1963" y="4225676"/>
            <a:ext cx="1407260" cy="1657590"/>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62"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1480" y="2678473"/>
            <a:ext cx="1000422" cy="1079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8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200"/>
                                        <p:tgtEl>
                                          <p:spTgt spid="55"/>
                                        </p:tgtEl>
                                        <p:attrNameLst>
                                          <p:attrName>ppt_y</p:attrName>
                                        </p:attrNameLst>
                                      </p:cBhvr>
                                      <p:tavLst>
                                        <p:tav tm="0">
                                          <p:val>
                                            <p:strVal val="#ppt_y+#ppt_h*1.125000"/>
                                          </p:val>
                                        </p:tav>
                                        <p:tav tm="100000">
                                          <p:val>
                                            <p:strVal val="#ppt_y"/>
                                          </p:val>
                                        </p:tav>
                                      </p:tavLst>
                                    </p:anim>
                                    <p:animEffect transition="in" filter="wipe(up)">
                                      <p:cBhvr>
                                        <p:cTn id="8" dur="200"/>
                                        <p:tgtEl>
                                          <p:spTgt spid="55"/>
                                        </p:tgtEl>
                                      </p:cBhvr>
                                    </p:animEffect>
                                  </p:childTnLst>
                                </p:cTn>
                              </p:par>
                            </p:childTnLst>
                          </p:cTn>
                        </p:par>
                        <p:par>
                          <p:cTn id="9" fill="hold">
                            <p:stCondLst>
                              <p:cond delay="200"/>
                            </p:stCondLst>
                            <p:childTnLst>
                              <p:par>
                                <p:cTn id="10" presetID="12" presetClass="entr" presetSubtype="4"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200"/>
                                        <p:tgtEl>
                                          <p:spTgt spid="56"/>
                                        </p:tgtEl>
                                        <p:attrNameLst>
                                          <p:attrName>ppt_y</p:attrName>
                                        </p:attrNameLst>
                                      </p:cBhvr>
                                      <p:tavLst>
                                        <p:tav tm="0">
                                          <p:val>
                                            <p:strVal val="#ppt_y+#ppt_h*1.125000"/>
                                          </p:val>
                                        </p:tav>
                                        <p:tav tm="100000">
                                          <p:val>
                                            <p:strVal val="#ppt_y"/>
                                          </p:val>
                                        </p:tav>
                                      </p:tavLst>
                                    </p:anim>
                                    <p:animEffect transition="in" filter="wipe(up)">
                                      <p:cBhvr>
                                        <p:cTn id="13" dur="200"/>
                                        <p:tgtEl>
                                          <p:spTgt spid="56"/>
                                        </p:tgtEl>
                                      </p:cBhvr>
                                    </p:animEffect>
                                  </p:childTnLst>
                                </p:cTn>
                              </p:par>
                            </p:childTnLst>
                          </p:cTn>
                        </p:par>
                        <p:par>
                          <p:cTn id="14" fill="hold">
                            <p:stCondLst>
                              <p:cond delay="400"/>
                            </p:stCondLst>
                            <p:childTnLst>
                              <p:par>
                                <p:cTn id="15" presetID="12" presetClass="entr" presetSubtype="4"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200"/>
                                        <p:tgtEl>
                                          <p:spTgt spid="54"/>
                                        </p:tgtEl>
                                        <p:attrNameLst>
                                          <p:attrName>ppt_y</p:attrName>
                                        </p:attrNameLst>
                                      </p:cBhvr>
                                      <p:tavLst>
                                        <p:tav tm="0">
                                          <p:val>
                                            <p:strVal val="#ppt_y+#ppt_h*1.125000"/>
                                          </p:val>
                                        </p:tav>
                                        <p:tav tm="100000">
                                          <p:val>
                                            <p:strVal val="#ppt_y"/>
                                          </p:val>
                                        </p:tav>
                                      </p:tavLst>
                                    </p:anim>
                                    <p:animEffect transition="in" filter="wipe(up)">
                                      <p:cBhvr>
                                        <p:cTn id="18" dur="200"/>
                                        <p:tgtEl>
                                          <p:spTgt spid="54"/>
                                        </p:tgtEl>
                                      </p:cBhvr>
                                    </p:animEffect>
                                  </p:childTnLst>
                                </p:cTn>
                              </p:par>
                            </p:childTnLst>
                          </p:cTn>
                        </p:par>
                        <p:par>
                          <p:cTn id="19" fill="hold">
                            <p:stCondLst>
                              <p:cond delay="600"/>
                            </p:stCondLst>
                            <p:childTnLst>
                              <p:par>
                                <p:cTn id="20" presetID="12" presetClass="entr" presetSubtype="4"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p:tgtEl>
                                          <p:spTgt spid="53"/>
                                        </p:tgtEl>
                                        <p:attrNameLst>
                                          <p:attrName>ppt_y</p:attrName>
                                        </p:attrNameLst>
                                      </p:cBhvr>
                                      <p:tavLst>
                                        <p:tav tm="0">
                                          <p:val>
                                            <p:strVal val="#ppt_y+#ppt_h*1.125000"/>
                                          </p:val>
                                        </p:tav>
                                        <p:tav tm="100000">
                                          <p:val>
                                            <p:strVal val="#ppt_y"/>
                                          </p:val>
                                        </p:tav>
                                      </p:tavLst>
                                    </p:anim>
                                    <p:animEffect transition="in" filter="wipe(up)">
                                      <p:cBhvr>
                                        <p:cTn id="23" dur="200"/>
                                        <p:tgtEl>
                                          <p:spTgt spid="53"/>
                                        </p:tgtEl>
                                      </p:cBhvr>
                                    </p:animEffect>
                                  </p:childTnLst>
                                </p:cTn>
                              </p:par>
                            </p:childTnLst>
                          </p:cTn>
                        </p:par>
                        <p:par>
                          <p:cTn id="24" fill="hold">
                            <p:stCondLst>
                              <p:cond delay="800"/>
                            </p:stCondLst>
                            <p:childTnLst>
                              <p:par>
                                <p:cTn id="25" presetID="12" presetClass="entr" presetSubtype="4" fill="hold" nodeType="after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200"/>
                                        <p:tgtEl>
                                          <p:spTgt spid="52"/>
                                        </p:tgtEl>
                                        <p:attrNameLst>
                                          <p:attrName>ppt_y</p:attrName>
                                        </p:attrNameLst>
                                      </p:cBhvr>
                                      <p:tavLst>
                                        <p:tav tm="0">
                                          <p:val>
                                            <p:strVal val="#ppt_y+#ppt_h*1.125000"/>
                                          </p:val>
                                        </p:tav>
                                        <p:tav tm="100000">
                                          <p:val>
                                            <p:strVal val="#ppt_y"/>
                                          </p:val>
                                        </p:tav>
                                      </p:tavLst>
                                    </p:anim>
                                    <p:animEffect transition="in" filter="wipe(up)">
                                      <p:cBhvr>
                                        <p:cTn id="28" dur="200"/>
                                        <p:tgtEl>
                                          <p:spTgt spid="52"/>
                                        </p:tgtEl>
                                      </p:cBhvr>
                                    </p:animEffect>
                                  </p:childTnLst>
                                </p:cTn>
                              </p:par>
                            </p:childTnLst>
                          </p:cTn>
                        </p:par>
                        <p:par>
                          <p:cTn id="29" fill="hold">
                            <p:stCondLst>
                              <p:cond delay="1000"/>
                            </p:stCondLst>
                            <p:childTnLst>
                              <p:par>
                                <p:cTn id="30" presetID="12" presetClass="entr" presetSubtype="4"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200"/>
                                        <p:tgtEl>
                                          <p:spTgt spid="57"/>
                                        </p:tgtEl>
                                        <p:attrNameLst>
                                          <p:attrName>ppt_y</p:attrName>
                                        </p:attrNameLst>
                                      </p:cBhvr>
                                      <p:tavLst>
                                        <p:tav tm="0">
                                          <p:val>
                                            <p:strVal val="#ppt_y+#ppt_h*1.125000"/>
                                          </p:val>
                                        </p:tav>
                                        <p:tav tm="100000">
                                          <p:val>
                                            <p:strVal val="#ppt_y"/>
                                          </p:val>
                                        </p:tav>
                                      </p:tavLst>
                                    </p:anim>
                                    <p:animEffect transition="in" filter="wipe(up)">
                                      <p:cBhvr>
                                        <p:cTn id="33" dur="200"/>
                                        <p:tgtEl>
                                          <p:spTgt spid="57"/>
                                        </p:tgtEl>
                                      </p:cBhvr>
                                    </p:animEffect>
                                  </p:childTnLst>
                                </p:cTn>
                              </p:par>
                            </p:childTnLst>
                          </p:cTn>
                        </p:par>
                        <p:par>
                          <p:cTn id="34" fill="hold">
                            <p:stCondLst>
                              <p:cond delay="1200"/>
                            </p:stCondLst>
                            <p:childTnLst>
                              <p:par>
                                <p:cTn id="35" presetID="12" presetClass="entr" presetSubtype="4"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00"/>
                                        <p:tgtEl>
                                          <p:spTgt spid="51"/>
                                        </p:tgtEl>
                                        <p:attrNameLst>
                                          <p:attrName>ppt_y</p:attrName>
                                        </p:attrNameLst>
                                      </p:cBhvr>
                                      <p:tavLst>
                                        <p:tav tm="0">
                                          <p:val>
                                            <p:strVal val="#ppt_y+#ppt_h*1.125000"/>
                                          </p:val>
                                        </p:tav>
                                        <p:tav tm="100000">
                                          <p:val>
                                            <p:strVal val="#ppt_y"/>
                                          </p:val>
                                        </p:tav>
                                      </p:tavLst>
                                    </p:anim>
                                    <p:animEffect transition="in" filter="wipe(up)">
                                      <p:cBhvr>
                                        <p:cTn id="38" dur="200"/>
                                        <p:tgtEl>
                                          <p:spTgt spid="51"/>
                                        </p:tgtEl>
                                      </p:cBhvr>
                                    </p:animEffect>
                                  </p:childTnLst>
                                </p:cTn>
                              </p:par>
                            </p:childTnLst>
                          </p:cTn>
                        </p:par>
                        <p:par>
                          <p:cTn id="39" fill="hold">
                            <p:stCondLst>
                              <p:cond delay="1400"/>
                            </p:stCondLst>
                            <p:childTnLst>
                              <p:par>
                                <p:cTn id="40" presetID="12" presetClass="entr" presetSubtype="4" fill="hold" nodeType="afterEffect">
                                  <p:stCondLst>
                                    <p:cond delay="0"/>
                                  </p:stCondLst>
                                  <p:childTnLst>
                                    <p:set>
                                      <p:cBhvr>
                                        <p:cTn id="41" dur="1" fill="hold">
                                          <p:stCondLst>
                                            <p:cond delay="0"/>
                                          </p:stCondLst>
                                        </p:cTn>
                                        <p:tgtEl>
                                          <p:spTgt spid="3074"/>
                                        </p:tgtEl>
                                        <p:attrNameLst>
                                          <p:attrName>style.visibility</p:attrName>
                                        </p:attrNameLst>
                                      </p:cBhvr>
                                      <p:to>
                                        <p:strVal val="visible"/>
                                      </p:to>
                                    </p:set>
                                    <p:anim calcmode="lin" valueType="num">
                                      <p:cBhvr additive="base">
                                        <p:cTn id="42" dur="200"/>
                                        <p:tgtEl>
                                          <p:spTgt spid="3074"/>
                                        </p:tgtEl>
                                        <p:attrNameLst>
                                          <p:attrName>ppt_y</p:attrName>
                                        </p:attrNameLst>
                                      </p:cBhvr>
                                      <p:tavLst>
                                        <p:tav tm="0">
                                          <p:val>
                                            <p:strVal val="#ppt_y+#ppt_h*1.125000"/>
                                          </p:val>
                                        </p:tav>
                                        <p:tav tm="100000">
                                          <p:val>
                                            <p:strVal val="#ppt_y"/>
                                          </p:val>
                                        </p:tav>
                                      </p:tavLst>
                                    </p:anim>
                                    <p:animEffect transition="in" filter="wipe(up)">
                                      <p:cBhvr>
                                        <p:cTn id="43" dur="200"/>
                                        <p:tgtEl>
                                          <p:spTgt spid="3074"/>
                                        </p:tgtEl>
                                      </p:cBhvr>
                                    </p:animEffect>
                                  </p:childTnLst>
                                </p:cTn>
                              </p:par>
                            </p:childTnLst>
                          </p:cTn>
                        </p:par>
                        <p:par>
                          <p:cTn id="44" fill="hold">
                            <p:stCondLst>
                              <p:cond delay="1600"/>
                            </p:stCondLst>
                            <p:childTnLst>
                              <p:par>
                                <p:cTn id="45" presetID="12" presetClass="entr" presetSubtype="4" fill="hold" nodeType="after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additive="base">
                                        <p:cTn id="47" dur="200"/>
                                        <p:tgtEl>
                                          <p:spTgt spid="62"/>
                                        </p:tgtEl>
                                        <p:attrNameLst>
                                          <p:attrName>ppt_y</p:attrName>
                                        </p:attrNameLst>
                                      </p:cBhvr>
                                      <p:tavLst>
                                        <p:tav tm="0">
                                          <p:val>
                                            <p:strVal val="#ppt_y+#ppt_h*1.125000"/>
                                          </p:val>
                                        </p:tav>
                                        <p:tav tm="100000">
                                          <p:val>
                                            <p:strVal val="#ppt_y"/>
                                          </p:val>
                                        </p:tav>
                                      </p:tavLst>
                                    </p:anim>
                                    <p:animEffect transition="in" filter="wipe(up)">
                                      <p:cBhvr>
                                        <p:cTn id="48" dur="200"/>
                                        <p:tgtEl>
                                          <p:spTgt spid="62"/>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par>
                          <p:cTn id="51" fill="hold">
                            <p:stCondLst>
                              <p:cond delay="1800"/>
                            </p:stCondLst>
                            <p:childTnLst>
                              <p:par>
                                <p:cTn id="52" presetID="12" presetClass="entr" presetSubtype="4" fill="hold" nodeType="afterEffect">
                                  <p:stCondLst>
                                    <p:cond delay="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500"/>
                                        <p:tgtEl>
                                          <p:spTgt spid="61"/>
                                        </p:tgtEl>
                                        <p:attrNameLst>
                                          <p:attrName>ppt_y</p:attrName>
                                        </p:attrNameLst>
                                      </p:cBhvr>
                                      <p:tavLst>
                                        <p:tav tm="0">
                                          <p:val>
                                            <p:strVal val="#ppt_y+#ppt_h*1.125000"/>
                                          </p:val>
                                        </p:tav>
                                        <p:tav tm="100000">
                                          <p:val>
                                            <p:strVal val="#ppt_y"/>
                                          </p:val>
                                        </p:tav>
                                      </p:tavLst>
                                    </p:anim>
                                    <p:animEffect transition="in" filter="wipe(up)">
                                      <p:cBhvr>
                                        <p:cTn id="55" dur="500"/>
                                        <p:tgtEl>
                                          <p:spTgt spid="61"/>
                                        </p:tgtEl>
                                      </p:cBhvr>
                                    </p:animEffect>
                                  </p:childTnLst>
                                </p:cTn>
                              </p:par>
                            </p:childTnLst>
                          </p:cTn>
                        </p:par>
                        <p:par>
                          <p:cTn id="56" fill="hold">
                            <p:stCondLst>
                              <p:cond delay="2300"/>
                            </p:stCondLst>
                            <p:childTnLst>
                              <p:par>
                                <p:cTn id="57" presetID="12" presetClass="entr" presetSubtype="4"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p:tgtEl>
                                          <p:spTgt spid="9"/>
                                        </p:tgtEl>
                                        <p:attrNameLst>
                                          <p:attrName>ppt_y</p:attrName>
                                        </p:attrNameLst>
                                      </p:cBhvr>
                                      <p:tavLst>
                                        <p:tav tm="0">
                                          <p:val>
                                            <p:strVal val="#ppt_y+#ppt_h*1.125000"/>
                                          </p:val>
                                        </p:tav>
                                        <p:tav tm="100000">
                                          <p:val>
                                            <p:strVal val="#ppt_y"/>
                                          </p:val>
                                        </p:tav>
                                      </p:tavLst>
                                    </p:anim>
                                    <p:animEffect transition="in" filter="wipe(up)">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6158494" y="2717674"/>
            <a:ext cx="3354472" cy="3426451"/>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p:cNvSpPr>
            <a:spLocks noGrp="1"/>
          </p:cNvSpPr>
          <p:nvPr>
            <p:ph sz="quarter" idx="10"/>
          </p:nvPr>
        </p:nvSpPr>
        <p:spPr>
          <a:xfrm>
            <a:off x="269875" y="3620191"/>
            <a:ext cx="5351148" cy="3681008"/>
          </a:xfrm>
        </p:spPr>
        <p:txBody>
          <a:bodyPr/>
          <a:lstStyle/>
          <a:p>
            <a:r>
              <a:rPr lang="en-US" sz="3200" dirty="0"/>
              <a:t>Strong verified security</a:t>
            </a:r>
          </a:p>
          <a:p>
            <a:r>
              <a:rPr lang="en-US" sz="3200" dirty="0"/>
              <a:t>Widespread deployment</a:t>
            </a:r>
          </a:p>
          <a:p>
            <a:r>
              <a:rPr lang="en-US" sz="3200" dirty="0"/>
              <a:t>Trustworthy, usable tools</a:t>
            </a:r>
          </a:p>
          <a:p>
            <a:r>
              <a:rPr lang="en-US" sz="3200" dirty="0"/>
              <a:t>Growing expertise in</a:t>
            </a:r>
            <a:br>
              <a:rPr lang="en-US" sz="3200" dirty="0"/>
            </a:br>
            <a:r>
              <a:rPr lang="en-US" sz="3200" dirty="0"/>
              <a:t>high-assurance software</a:t>
            </a:r>
            <a:br>
              <a:rPr lang="en-US" sz="3200" dirty="0"/>
            </a:br>
            <a:r>
              <a:rPr lang="en-US" sz="3200" dirty="0"/>
              <a:t>development</a:t>
            </a:r>
          </a:p>
          <a:p>
            <a:pPr marL="0" indent="0">
              <a:buNone/>
            </a:pPr>
            <a:endParaRPr lang="en-US" sz="3200" dirty="0"/>
          </a:p>
        </p:txBody>
      </p:sp>
      <p:sp>
        <p:nvSpPr>
          <p:cNvPr id="17" name="Rectangle 16"/>
          <p:cNvSpPr/>
          <p:nvPr/>
        </p:nvSpPr>
        <p:spPr>
          <a:xfrm>
            <a:off x="6758070" y="4288537"/>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t>
            </a:r>
          </a:p>
        </p:txBody>
      </p:sp>
      <p:sp>
        <p:nvSpPr>
          <p:cNvPr id="18" name="Rectangle 17"/>
          <p:cNvSpPr/>
          <p:nvPr/>
        </p:nvSpPr>
        <p:spPr>
          <a:xfrm>
            <a:off x="7848654" y="3860497"/>
            <a:ext cx="1243914" cy="381085"/>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TLS</a:t>
            </a:r>
          </a:p>
        </p:txBody>
      </p:sp>
      <p:sp>
        <p:nvSpPr>
          <p:cNvPr id="19" name="Rectangle 18"/>
          <p:cNvSpPr/>
          <p:nvPr/>
        </p:nvSpPr>
        <p:spPr>
          <a:xfrm>
            <a:off x="6496223" y="3338138"/>
            <a:ext cx="716692" cy="428368"/>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X.509</a:t>
            </a:r>
          </a:p>
        </p:txBody>
      </p:sp>
      <p:sp>
        <p:nvSpPr>
          <p:cNvPr id="20" name="Rectangle 19"/>
          <p:cNvSpPr/>
          <p:nvPr/>
        </p:nvSpPr>
        <p:spPr>
          <a:xfrm>
            <a:off x="7215481" y="2799098"/>
            <a:ext cx="1243914" cy="428368"/>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HTTPS</a:t>
            </a:r>
          </a:p>
        </p:txBody>
      </p:sp>
      <p:sp>
        <p:nvSpPr>
          <p:cNvPr id="21" name="Rectangle 20"/>
          <p:cNvSpPr/>
          <p:nvPr/>
        </p:nvSpPr>
        <p:spPr>
          <a:xfrm>
            <a:off x="6403772"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RSA</a:t>
            </a:r>
          </a:p>
        </p:txBody>
      </p:sp>
      <p:sp>
        <p:nvSpPr>
          <p:cNvPr id="22" name="Rectangle 21"/>
          <p:cNvSpPr/>
          <p:nvPr/>
        </p:nvSpPr>
        <p:spPr>
          <a:xfrm>
            <a:off x="7175649"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SHA</a:t>
            </a:r>
          </a:p>
        </p:txBody>
      </p:sp>
      <p:sp>
        <p:nvSpPr>
          <p:cNvPr id="23" name="Rectangle 22"/>
          <p:cNvSpPr/>
          <p:nvPr/>
        </p:nvSpPr>
        <p:spPr>
          <a:xfrm>
            <a:off x="6538486"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ECDH</a:t>
            </a:r>
          </a:p>
        </p:txBody>
      </p:sp>
      <p:sp>
        <p:nvSpPr>
          <p:cNvPr id="24" name="TextBox 23"/>
          <p:cNvSpPr txBox="1"/>
          <p:nvPr/>
        </p:nvSpPr>
        <p:spPr>
          <a:xfrm>
            <a:off x="6664069" y="5656941"/>
            <a:ext cx="2545858" cy="369332"/>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ysClr val="windowText" lastClr="00000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Network buffers</a:t>
            </a:r>
          </a:p>
        </p:txBody>
      </p:sp>
      <p:cxnSp>
        <p:nvCxnSpPr>
          <p:cNvPr id="25" name="Straight Arrow Connector 24"/>
          <p:cNvCxnSpPr/>
          <p:nvPr/>
        </p:nvCxnSpPr>
        <p:spPr>
          <a:xfrm>
            <a:off x="8846574" y="4241581"/>
            <a:ext cx="0" cy="1415360"/>
          </a:xfrm>
          <a:prstGeom prst="straightConnector1">
            <a:avLst/>
          </a:prstGeom>
          <a:noFill/>
          <a:ln w="28575" cap="flat" cmpd="sng" algn="ctr">
            <a:solidFill>
              <a:schemeClr val="tx1"/>
            </a:solidFill>
            <a:prstDash val="solid"/>
            <a:miter lim="800000"/>
            <a:tailEnd type="triangle"/>
          </a:ln>
          <a:effectLst/>
        </p:spPr>
      </p:cxnSp>
      <p:sp>
        <p:nvSpPr>
          <p:cNvPr id="26" name="TextBox 25"/>
          <p:cNvSpPr txBox="1"/>
          <p:nvPr/>
        </p:nvSpPr>
        <p:spPr>
          <a:xfrm>
            <a:off x="6158494" y="6335634"/>
            <a:ext cx="3559810" cy="369332"/>
          </a:xfrm>
          <a:prstGeom prst="rect">
            <a:avLst/>
          </a:prstGeom>
          <a:solidFill>
            <a:srgbClr val="E7E6E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a:ea typeface="+mn-ea"/>
                <a:cs typeface="+mn-cs"/>
              </a:rPr>
              <a:t>Untrusted network (TCP, UDP, …)</a:t>
            </a:r>
          </a:p>
        </p:txBody>
      </p:sp>
      <p:cxnSp>
        <p:nvCxnSpPr>
          <p:cNvPr id="27" name="Straight Arrow Connector 26"/>
          <p:cNvCxnSpPr/>
          <p:nvPr/>
        </p:nvCxnSpPr>
        <p:spPr>
          <a:xfrm>
            <a:off x="7936998" y="6021343"/>
            <a:ext cx="0" cy="299246"/>
          </a:xfrm>
          <a:prstGeom prst="straightConnector1">
            <a:avLst/>
          </a:prstGeom>
          <a:noFill/>
          <a:ln w="28575" cap="flat" cmpd="sng" algn="ctr">
            <a:solidFill>
              <a:schemeClr val="tx1"/>
            </a:solidFill>
            <a:prstDash val="solid"/>
            <a:miter lim="800000"/>
            <a:tailEnd type="triangle"/>
          </a:ln>
          <a:effectLst/>
        </p:spPr>
      </p:cxnSp>
      <p:sp>
        <p:nvSpPr>
          <p:cNvPr id="28" name="TextBox 27"/>
          <p:cNvSpPr txBox="1"/>
          <p:nvPr/>
        </p:nvSpPr>
        <p:spPr>
          <a:xfrm>
            <a:off x="6356203" y="5246554"/>
            <a:ext cx="2120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a:ea typeface="+mn-ea"/>
                <a:cs typeface="+mn-cs"/>
              </a:rPr>
              <a:t>Crypto Algorithms</a:t>
            </a:r>
          </a:p>
        </p:txBody>
      </p:sp>
      <p:sp>
        <p:nvSpPr>
          <p:cNvPr id="29" name="Rectangle 28"/>
          <p:cNvSpPr/>
          <p:nvPr/>
        </p:nvSpPr>
        <p:spPr>
          <a:xfrm>
            <a:off x="7313617"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AES</a:t>
            </a:r>
          </a:p>
        </p:txBody>
      </p:sp>
      <p:sp>
        <p:nvSpPr>
          <p:cNvPr id="31" name="TextBox 30"/>
          <p:cNvSpPr txBox="1"/>
          <p:nvPr/>
        </p:nvSpPr>
        <p:spPr>
          <a:xfrm>
            <a:off x="6158494" y="1405424"/>
            <a:ext cx="3559810" cy="369332"/>
          </a:xfrm>
          <a:prstGeom prst="rect">
            <a:avLst/>
          </a:prstGeom>
          <a:solidFill>
            <a:srgbClr val="4472C4">
              <a:lumMod val="20000"/>
              <a:lumOff val="80000"/>
            </a:srgbClr>
          </a:solidFill>
          <a:ln w="6350" cap="flat" cmpd="sng" algn="ctr">
            <a:solidFill>
              <a:srgbClr val="5B9BD5"/>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prstClr val="black"/>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Services &amp; Applications</a:t>
            </a:r>
          </a:p>
        </p:txBody>
      </p:sp>
      <p:cxnSp>
        <p:nvCxnSpPr>
          <p:cNvPr id="32" name="Elbow Connector 31"/>
          <p:cNvCxnSpPr>
            <a:endCxn id="29" idx="3"/>
          </p:cNvCxnSpPr>
          <p:nvPr/>
        </p:nvCxnSpPr>
        <p:spPr>
          <a:xfrm rot="5400000">
            <a:off x="7685160" y="4572194"/>
            <a:ext cx="875688" cy="214462"/>
          </a:xfrm>
          <a:prstGeom prst="bentConnector2">
            <a:avLst/>
          </a:prstGeom>
          <a:noFill/>
          <a:ln w="28575" cap="flat" cmpd="sng" algn="ctr">
            <a:solidFill>
              <a:schemeClr val="tx1"/>
            </a:solidFill>
            <a:prstDash val="solid"/>
            <a:miter lim="800000"/>
            <a:tailEnd type="triangle"/>
          </a:ln>
          <a:effectLst/>
        </p:spPr>
      </p:cxnSp>
      <p:cxnSp>
        <p:nvCxnSpPr>
          <p:cNvPr id="33" name="Straight Arrow Connector 32"/>
          <p:cNvCxnSpPr>
            <a:stCxn id="22" idx="3"/>
          </p:cNvCxnSpPr>
          <p:nvPr/>
        </p:nvCxnSpPr>
        <p:spPr>
          <a:xfrm flipV="1">
            <a:off x="7877805" y="4800835"/>
            <a:ext cx="352430" cy="1"/>
          </a:xfrm>
          <a:prstGeom prst="straightConnector1">
            <a:avLst/>
          </a:prstGeom>
          <a:noFill/>
          <a:ln w="28575" cap="flat" cmpd="sng" algn="ctr">
            <a:solidFill>
              <a:schemeClr val="tx1"/>
            </a:solidFill>
            <a:prstDash val="solid"/>
            <a:miter lim="800000"/>
            <a:headEnd type="triangle" w="med" len="med"/>
            <a:tailEnd type="none" w="med" len="med"/>
          </a:ln>
          <a:effectLst/>
        </p:spPr>
      </p:cxnSp>
      <p:cxnSp>
        <p:nvCxnSpPr>
          <p:cNvPr id="34" name="Elbow Connector 33"/>
          <p:cNvCxnSpPr>
            <a:stCxn id="20" idx="1"/>
            <a:endCxn id="19" idx="0"/>
          </p:cNvCxnSpPr>
          <p:nvPr/>
        </p:nvCxnSpPr>
        <p:spPr>
          <a:xfrm rot="10800000" flipV="1">
            <a:off x="6854569" y="3013282"/>
            <a:ext cx="360912" cy="324856"/>
          </a:xfrm>
          <a:prstGeom prst="bentConnector2">
            <a:avLst/>
          </a:prstGeom>
          <a:noFill/>
          <a:ln w="28575" cap="flat" cmpd="sng" algn="ctr">
            <a:solidFill>
              <a:schemeClr val="tx1"/>
            </a:solidFill>
            <a:prstDash val="solid"/>
            <a:miter lim="800000"/>
            <a:headEnd type="none" w="med" len="med"/>
            <a:tailEnd type="triangle" w="med" len="med"/>
          </a:ln>
          <a:effectLst/>
        </p:spPr>
      </p:cxnSp>
      <p:cxnSp>
        <p:nvCxnSpPr>
          <p:cNvPr id="35" name="Elbow Connector 34"/>
          <p:cNvCxnSpPr>
            <a:stCxn id="19" idx="2"/>
            <a:endCxn id="18" idx="1"/>
          </p:cNvCxnSpPr>
          <p:nvPr/>
        </p:nvCxnSpPr>
        <p:spPr>
          <a:xfrm rot="16200000" flipH="1">
            <a:off x="7209346" y="3411730"/>
            <a:ext cx="284533" cy="994085"/>
          </a:xfrm>
          <a:prstGeom prst="bentConnector2">
            <a:avLst/>
          </a:prstGeom>
          <a:noFill/>
          <a:ln w="28575" cap="flat" cmpd="sng" algn="ctr">
            <a:solidFill>
              <a:schemeClr val="tx1"/>
            </a:solidFill>
            <a:prstDash val="solid"/>
            <a:miter lim="800000"/>
            <a:headEnd type="triangle" w="med" len="med"/>
            <a:tailEnd type="none" w="med" len="med"/>
          </a:ln>
          <a:effectLst/>
        </p:spPr>
      </p:cxnSp>
      <p:sp>
        <p:nvSpPr>
          <p:cNvPr id="36" name="Rectangle 35"/>
          <p:cNvSpPr/>
          <p:nvPr/>
        </p:nvSpPr>
        <p:spPr>
          <a:xfrm>
            <a:off x="7460226" y="3333098"/>
            <a:ext cx="746774" cy="428368"/>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ASN.1</a:t>
            </a:r>
          </a:p>
        </p:txBody>
      </p:sp>
      <p:cxnSp>
        <p:nvCxnSpPr>
          <p:cNvPr id="37" name="Straight Arrow Connector 36"/>
          <p:cNvCxnSpPr/>
          <p:nvPr/>
        </p:nvCxnSpPr>
        <p:spPr>
          <a:xfrm flipV="1">
            <a:off x="7212916" y="3564127"/>
            <a:ext cx="247311" cy="5040"/>
          </a:xfrm>
          <a:prstGeom prst="straightConnector1">
            <a:avLst/>
          </a:prstGeom>
          <a:noFill/>
          <a:ln w="28575" cap="flat" cmpd="sng" algn="ctr">
            <a:solidFill>
              <a:schemeClr val="tx1"/>
            </a:solidFill>
            <a:prstDash val="solid"/>
            <a:miter lim="800000"/>
            <a:tailEnd type="triangle"/>
          </a:ln>
          <a:effectLst/>
        </p:spPr>
      </p:cxnSp>
      <p:sp>
        <p:nvSpPr>
          <p:cNvPr id="38" name="TextBox 37"/>
          <p:cNvSpPr txBox="1"/>
          <p:nvPr/>
        </p:nvSpPr>
        <p:spPr>
          <a:xfrm>
            <a:off x="4807657" y="3294082"/>
            <a:ext cx="1246480" cy="523220"/>
          </a:xfrm>
          <a:prstGeom prst="rect">
            <a:avLst/>
          </a:prstGeom>
          <a:noFill/>
          <a:ln w="1270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a:ea typeface="+mn-ea"/>
                <a:cs typeface="+mn-cs"/>
              </a:rPr>
              <a:t>Certification Authority</a:t>
            </a:r>
          </a:p>
        </p:txBody>
      </p:sp>
      <p:cxnSp>
        <p:nvCxnSpPr>
          <p:cNvPr id="39" name="Straight Arrow Connector 38"/>
          <p:cNvCxnSpPr>
            <a:stCxn id="38" idx="3"/>
            <a:endCxn id="19" idx="1"/>
          </p:cNvCxnSpPr>
          <p:nvPr/>
        </p:nvCxnSpPr>
        <p:spPr>
          <a:xfrm flipV="1">
            <a:off x="6054137" y="3552322"/>
            <a:ext cx="442086" cy="3370"/>
          </a:xfrm>
          <a:prstGeom prst="straightConnector1">
            <a:avLst/>
          </a:prstGeom>
          <a:noFill/>
          <a:ln w="28575" cap="flat" cmpd="sng" algn="ctr">
            <a:solidFill>
              <a:sysClr val="windowText" lastClr="000000"/>
            </a:solidFill>
            <a:prstDash val="sysDot"/>
            <a:miter lim="800000"/>
            <a:tailEnd type="triangle"/>
          </a:ln>
          <a:effectLst/>
        </p:spPr>
      </p:cxnSp>
      <p:cxnSp>
        <p:nvCxnSpPr>
          <p:cNvPr id="40" name="Straight Arrow Connector 39"/>
          <p:cNvCxnSpPr/>
          <p:nvPr/>
        </p:nvCxnSpPr>
        <p:spPr>
          <a:xfrm>
            <a:off x="6664069" y="3761466"/>
            <a:ext cx="0" cy="830224"/>
          </a:xfrm>
          <a:prstGeom prst="straightConnector1">
            <a:avLst/>
          </a:prstGeom>
          <a:noFill/>
          <a:ln w="28575" cap="flat" cmpd="sng" algn="ctr">
            <a:solidFill>
              <a:schemeClr val="tx1"/>
            </a:solidFill>
            <a:prstDash val="solid"/>
            <a:miter lim="800000"/>
            <a:tailEnd type="triangle"/>
          </a:ln>
          <a:effectLst/>
        </p:spPr>
      </p:cxnSp>
      <p:sp>
        <p:nvSpPr>
          <p:cNvPr id="41" name="Oval 40"/>
          <p:cNvSpPr/>
          <p:nvPr/>
        </p:nvSpPr>
        <p:spPr>
          <a:xfrm>
            <a:off x="8461890"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Servers</a:t>
            </a:r>
          </a:p>
        </p:txBody>
      </p:sp>
      <p:sp>
        <p:nvSpPr>
          <p:cNvPr id="42" name="Oval 41"/>
          <p:cNvSpPr/>
          <p:nvPr/>
        </p:nvSpPr>
        <p:spPr>
          <a:xfrm>
            <a:off x="5338184"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Calibri" panose="020F0502020204030204"/>
                <a:ea typeface="+mn-ea"/>
                <a:cs typeface="+mn-cs"/>
              </a:rPr>
              <a:t>Clients</a:t>
            </a:r>
          </a:p>
        </p:txBody>
      </p:sp>
      <p:sp>
        <p:nvSpPr>
          <p:cNvPr id="43" name="TextBox 42"/>
          <p:cNvSpPr txBox="1"/>
          <p:nvPr/>
        </p:nvSpPr>
        <p:spPr>
          <a:xfrm>
            <a:off x="5969303" y="1912611"/>
            <a:ext cx="651753"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Segoe UI"/>
                <a:ea typeface="+mn-ea"/>
                <a:cs typeface="+mn-cs"/>
              </a:rPr>
              <a:t>cURL</a:t>
            </a:r>
            <a:endParaRPr kumimoji="0" lang="en-US" sz="1600" b="0" i="0" u="none" strike="noStrike" kern="0" cap="none" spc="0" normalizeH="0" baseline="0" noProof="0" dirty="0">
              <a:ln>
                <a:noFill/>
              </a:ln>
              <a:solidFill>
                <a:prstClr val="black"/>
              </a:solidFill>
              <a:effectLst/>
              <a:uLnTx/>
              <a:uFillTx/>
              <a:latin typeface="Segoe UI"/>
              <a:ea typeface="+mn-ea"/>
              <a:cs typeface="+mn-cs"/>
            </a:endParaRPr>
          </a:p>
        </p:txBody>
      </p:sp>
      <p:sp>
        <p:nvSpPr>
          <p:cNvPr id="44" name="TextBox 43"/>
          <p:cNvSpPr txBox="1"/>
          <p:nvPr/>
        </p:nvSpPr>
        <p:spPr>
          <a:xfrm>
            <a:off x="6661251" y="1918745"/>
            <a:ext cx="873748"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Segoe UI"/>
                <a:ea typeface="+mn-ea"/>
                <a:cs typeface="+mn-cs"/>
              </a:rPr>
              <a:t>WebKit</a:t>
            </a:r>
            <a:endParaRPr kumimoji="0" lang="en-US" sz="1600" b="0" i="0" u="none" strike="noStrike" kern="0" cap="none" spc="0" normalizeH="0" baseline="0" noProof="0" dirty="0">
              <a:ln>
                <a:noFill/>
              </a:ln>
              <a:solidFill>
                <a:prstClr val="black"/>
              </a:solidFill>
              <a:effectLst/>
              <a:uLnTx/>
              <a:uFillTx/>
              <a:latin typeface="Segoe UI"/>
              <a:ea typeface="+mn-ea"/>
              <a:cs typeface="+mn-cs"/>
            </a:endParaRPr>
          </a:p>
        </p:txBody>
      </p:sp>
      <p:sp>
        <p:nvSpPr>
          <p:cNvPr id="45" name="TextBox 44"/>
          <p:cNvSpPr txBox="1"/>
          <p:nvPr/>
        </p:nvSpPr>
        <p:spPr>
          <a:xfrm>
            <a:off x="8424570" y="1922694"/>
            <a:ext cx="461663"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IIS</a:t>
            </a:r>
          </a:p>
        </p:txBody>
      </p:sp>
      <p:sp>
        <p:nvSpPr>
          <p:cNvPr id="46" name="TextBox 45"/>
          <p:cNvSpPr txBox="1"/>
          <p:nvPr/>
        </p:nvSpPr>
        <p:spPr>
          <a:xfrm>
            <a:off x="8926429" y="1915946"/>
            <a:ext cx="905721"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Apache</a:t>
            </a:r>
          </a:p>
        </p:txBody>
      </p:sp>
      <p:sp>
        <p:nvSpPr>
          <p:cNvPr id="47" name="TextBox 46"/>
          <p:cNvSpPr txBox="1"/>
          <p:nvPr/>
        </p:nvSpPr>
        <p:spPr>
          <a:xfrm>
            <a:off x="7614291" y="1914918"/>
            <a:ext cx="732295"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Skype</a:t>
            </a:r>
          </a:p>
        </p:txBody>
      </p:sp>
      <p:sp>
        <p:nvSpPr>
          <p:cNvPr id="48" name="TextBox 47"/>
          <p:cNvSpPr txBox="1"/>
          <p:nvPr/>
        </p:nvSpPr>
        <p:spPr>
          <a:xfrm>
            <a:off x="9870542" y="1915946"/>
            <a:ext cx="765372"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Nginx</a:t>
            </a:r>
          </a:p>
        </p:txBody>
      </p:sp>
      <p:sp>
        <p:nvSpPr>
          <p:cNvPr id="49" name="TextBox 48"/>
          <p:cNvSpPr txBox="1"/>
          <p:nvPr/>
        </p:nvSpPr>
        <p:spPr>
          <a:xfrm>
            <a:off x="5283434" y="1912611"/>
            <a:ext cx="651753"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Edge</a:t>
            </a:r>
          </a:p>
        </p:txBody>
      </p:sp>
      <p:cxnSp>
        <p:nvCxnSpPr>
          <p:cNvPr id="50" name="Elbow Connector 49"/>
          <p:cNvCxnSpPr>
            <a:stCxn id="20" idx="3"/>
          </p:cNvCxnSpPr>
          <p:nvPr/>
        </p:nvCxnSpPr>
        <p:spPr>
          <a:xfrm>
            <a:off x="8459395" y="3013282"/>
            <a:ext cx="383344" cy="847214"/>
          </a:xfrm>
          <a:prstGeom prst="bentConnector2">
            <a:avLst/>
          </a:prstGeom>
          <a:noFill/>
          <a:ln w="28575" cap="flat" cmpd="sng" algn="ctr">
            <a:solidFill>
              <a:schemeClr val="tx1"/>
            </a:solidFill>
            <a:prstDash val="solid"/>
            <a:miter lim="800000"/>
            <a:headEnd type="none" w="med" len="med"/>
            <a:tailEnd type="triangle" w="med" len="med"/>
          </a:ln>
          <a:effectLst/>
        </p:spPr>
      </p:cxnSp>
      <p:sp>
        <p:nvSpPr>
          <p:cNvPr id="3" name="Rounded Rectangle 2"/>
          <p:cNvSpPr/>
          <p:nvPr/>
        </p:nvSpPr>
        <p:spPr>
          <a:xfrm>
            <a:off x="5325283"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7" name="Rounded Rectangle 56"/>
          <p:cNvSpPr/>
          <p:nvPr/>
        </p:nvSpPr>
        <p:spPr>
          <a:xfrm>
            <a:off x="6014191"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8" name="Rounded Rectangle 57"/>
          <p:cNvSpPr/>
          <p:nvPr/>
        </p:nvSpPr>
        <p:spPr>
          <a:xfrm>
            <a:off x="6804622"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9" name="Rounded Rectangle 58"/>
          <p:cNvSpPr/>
          <p:nvPr/>
        </p:nvSpPr>
        <p:spPr>
          <a:xfrm>
            <a:off x="7699451"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0" name="Rounded Rectangle 59"/>
          <p:cNvSpPr/>
          <p:nvPr/>
        </p:nvSpPr>
        <p:spPr>
          <a:xfrm>
            <a:off x="8477160" y="2236499"/>
            <a:ext cx="356480"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1" name="Rounded Rectangle 60"/>
          <p:cNvSpPr/>
          <p:nvPr/>
        </p:nvSpPr>
        <p:spPr>
          <a:xfrm>
            <a:off x="9098302"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2" name="Rounded Rectangle 61"/>
          <p:cNvSpPr/>
          <p:nvPr/>
        </p:nvSpPr>
        <p:spPr>
          <a:xfrm>
            <a:off x="9972242"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grpSp>
        <p:nvGrpSpPr>
          <p:cNvPr id="4" name="Group 3"/>
          <p:cNvGrpSpPr/>
          <p:nvPr/>
        </p:nvGrpSpPr>
        <p:grpSpPr>
          <a:xfrm>
            <a:off x="10050437" y="3007081"/>
            <a:ext cx="1965570" cy="3005360"/>
            <a:chOff x="2225749" y="3342990"/>
            <a:chExt cx="1965570" cy="3005360"/>
          </a:xfrm>
        </p:grpSpPr>
        <p:sp>
          <p:nvSpPr>
            <p:cNvPr id="69" name="Rectangle 68"/>
            <p:cNvSpPr/>
            <p:nvPr/>
          </p:nvSpPr>
          <p:spPr>
            <a:xfrm>
              <a:off x="2225749" y="3342990"/>
              <a:ext cx="1965570" cy="3005360"/>
            </a:xfrm>
            <a:prstGeom prst="rect">
              <a:avLst/>
            </a:prstGeom>
            <a:solidFill>
              <a:schemeClr val="bg1"/>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275" y="4752710"/>
              <a:ext cx="994478" cy="572294"/>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73" name="Picture 2" descr="F*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3028" y="3467617"/>
              <a:ext cx="1130972" cy="1130972"/>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a:blip r:embed="rId5"/>
            <a:stretch>
              <a:fillRect/>
            </a:stretch>
          </p:blipFill>
          <p:spPr>
            <a:xfrm>
              <a:off x="2485096" y="5488384"/>
              <a:ext cx="1366837" cy="705845"/>
            </a:xfrm>
            <a:prstGeom prst="rect">
              <a:avLst/>
            </a:prstGeom>
            <a:ln w="28575" cap="sq">
              <a:solidFill>
                <a:srgbClr val="000000"/>
              </a:solidFill>
              <a:miter lim="800000"/>
            </a:ln>
            <a:effectLst>
              <a:outerShdw blurRad="57150" dist="50800" dir="2700000" algn="tl" rotWithShape="0">
                <a:srgbClr val="000000">
                  <a:alpha val="40000"/>
                </a:srgbClr>
              </a:outerShdw>
            </a:effectLst>
          </p:spPr>
        </p:pic>
      </p:grpSp>
      <p:sp>
        <p:nvSpPr>
          <p:cNvPr id="51" name="Title 1"/>
          <p:cNvSpPr txBox="1">
            <a:spLocks/>
          </p:cNvSpPr>
          <p:nvPr/>
        </p:nvSpPr>
        <p:spPr>
          <a:xfrm>
            <a:off x="268928" y="291102"/>
            <a:ext cx="11655840" cy="2757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525051"/>
                </a:solidFill>
                <a:effectLst/>
                <a:uLnTx/>
                <a:uFillTx/>
                <a:latin typeface="Segoe UI Light"/>
                <a:ea typeface="+mj-ea"/>
                <a:cs typeface="+mj-cs"/>
              </a:rPr>
              <a:t>Everest 2016—2021: </a:t>
            </a:r>
            <a:br>
              <a:rPr kumimoji="0" lang="en-US" sz="3300" b="0" i="0" u="none" strike="noStrike" kern="1200" cap="none" spc="0" normalizeH="0" baseline="0" noProof="0" dirty="0">
                <a:ln>
                  <a:noFill/>
                </a:ln>
                <a:solidFill>
                  <a:srgbClr val="525051"/>
                </a:solidFill>
                <a:effectLst/>
                <a:uLnTx/>
                <a:uFillTx/>
                <a:latin typeface="Segoe UI Light"/>
                <a:ea typeface="+mj-ea"/>
                <a:cs typeface="+mj-cs"/>
              </a:rPr>
            </a:br>
            <a:r>
              <a:rPr kumimoji="0" lang="en-US" sz="4400" b="0" i="0" u="none" strike="noStrike" kern="1200" cap="none" spc="0" normalizeH="0" baseline="0" noProof="0" dirty="0">
                <a:ln>
                  <a:noFill/>
                </a:ln>
                <a:solidFill>
                  <a:srgbClr val="525051"/>
                </a:solidFill>
                <a:effectLst/>
                <a:uLnTx/>
                <a:uFillTx/>
                <a:latin typeface="Segoe UI Light"/>
                <a:ea typeface="+mj-ea"/>
                <a:cs typeface="+mj-cs"/>
              </a:rPr>
              <a:t>Verified Components</a:t>
            </a:r>
            <a:br>
              <a:rPr kumimoji="0" lang="en-US" sz="4400" b="0" i="0" u="none" strike="noStrike" kern="1200" cap="none" spc="0" normalizeH="0" baseline="0" noProof="0" dirty="0">
                <a:ln>
                  <a:noFill/>
                </a:ln>
                <a:solidFill>
                  <a:srgbClr val="525051"/>
                </a:solidFill>
                <a:effectLst/>
                <a:uLnTx/>
                <a:uFillTx/>
                <a:latin typeface="Segoe UI Light"/>
                <a:ea typeface="+mj-ea"/>
                <a:cs typeface="+mj-cs"/>
              </a:rPr>
            </a:br>
            <a:r>
              <a:rPr kumimoji="0" lang="en-US" sz="4400" b="0" i="0" u="none" strike="noStrike" kern="1200" cap="none" spc="0" normalizeH="0" baseline="0" noProof="0" dirty="0">
                <a:ln>
                  <a:noFill/>
                </a:ln>
                <a:solidFill>
                  <a:srgbClr val="525051"/>
                </a:solidFill>
                <a:effectLst/>
                <a:uLnTx/>
                <a:uFillTx/>
                <a:latin typeface="Segoe UI Light"/>
                <a:ea typeface="+mj-ea"/>
                <a:cs typeface="+mj-cs"/>
              </a:rPr>
              <a:t>for the HTTPS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525051"/>
                </a:solidFill>
                <a:effectLst/>
                <a:uLnTx/>
                <a:uFillTx/>
                <a:latin typeface="Segoe UI Light"/>
                <a:ea typeface="+mj-ea"/>
                <a:cs typeface="+mj-cs"/>
              </a:rPr>
              <a:t>Ecosystem</a:t>
            </a:r>
          </a:p>
        </p:txBody>
      </p:sp>
      <p:sp>
        <p:nvSpPr>
          <p:cNvPr id="5" name="TextBox 4">
            <a:extLst>
              <a:ext uri="{FF2B5EF4-FFF2-40B4-BE49-F238E27FC236}">
                <a16:creationId xmlns:a16="http://schemas.microsoft.com/office/drawing/2014/main" id="{3D77E0B1-0EF4-DD4F-8500-772C9592B392}"/>
              </a:ext>
            </a:extLst>
          </p:cNvPr>
          <p:cNvSpPr txBox="1"/>
          <p:nvPr/>
        </p:nvSpPr>
        <p:spPr>
          <a:xfrm rot="1747351">
            <a:off x="9308696" y="1008049"/>
            <a:ext cx="3908995" cy="584775"/>
          </a:xfrm>
          <a:prstGeom prst="rect">
            <a:avLst/>
          </a:prstGeom>
          <a:noFill/>
        </p:spPr>
        <p:txBody>
          <a:bodyPr wrap="square" rtlCol="0">
            <a:spAutoFit/>
          </a:bodyPr>
          <a:lstStyle/>
          <a:p>
            <a:r>
              <a:rPr lang="en-US" sz="3200" b="1" dirty="0">
                <a:solidFill>
                  <a:schemeClr val="accent2">
                    <a:lumMod val="75000"/>
                  </a:schemeClr>
                </a:solidFill>
              </a:rPr>
              <a:t>three years in!</a:t>
            </a:r>
          </a:p>
        </p:txBody>
      </p:sp>
    </p:spTree>
    <p:extLst>
      <p:ext uri="{BB962C8B-B14F-4D97-AF65-F5344CB8AC3E}">
        <p14:creationId xmlns:p14="http://schemas.microsoft.com/office/powerpoint/2010/main" val="3517148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 fill="hold"/>
                                        <p:tgtEl>
                                          <p:spTgt spid="20"/>
                                        </p:tgtEl>
                                        <p:attrNameLst>
                                          <p:attrName>fillcolor</p:attrName>
                                        </p:attrNameLst>
                                      </p:cBhvr>
                                      <p:to>
                                        <a:srgbClr val="16D016"/>
                                      </p:to>
                                    </p:animClr>
                                    <p:set>
                                      <p:cBhvr>
                                        <p:cTn id="11" dur="200" fill="hold"/>
                                        <p:tgtEl>
                                          <p:spTgt spid="20"/>
                                        </p:tgtEl>
                                        <p:attrNameLst>
                                          <p:attrName>fill.type</p:attrName>
                                        </p:attrNameLst>
                                      </p:cBhvr>
                                      <p:to>
                                        <p:strVal val="solid"/>
                                      </p:to>
                                    </p:set>
                                    <p:set>
                                      <p:cBhvr>
                                        <p:cTn id="12" dur="200" fill="hold"/>
                                        <p:tgtEl>
                                          <p:spTgt spid="20"/>
                                        </p:tgtEl>
                                        <p:attrNameLst>
                                          <p:attrName>fill.on</p:attrName>
                                        </p:attrNameLst>
                                      </p:cBhvr>
                                      <p:to>
                                        <p:strVal val="true"/>
                                      </p:to>
                                    </p:set>
                                  </p:childTnLst>
                                </p:cTn>
                              </p:par>
                            </p:childTnLst>
                          </p:cTn>
                        </p:par>
                        <p:par>
                          <p:cTn id="13" fill="hold">
                            <p:stCondLst>
                              <p:cond delay="200"/>
                            </p:stCondLst>
                            <p:childTnLst>
                              <p:par>
                                <p:cTn id="14" presetID="1" presetClass="emph" presetSubtype="2" fill="hold" nodeType="afterEffect">
                                  <p:stCondLst>
                                    <p:cond delay="0"/>
                                  </p:stCondLst>
                                  <p:childTnLst>
                                    <p:animClr clrSpc="rgb" dir="cw">
                                      <p:cBhvr>
                                        <p:cTn id="15" dur="200" fill="hold"/>
                                        <p:tgtEl>
                                          <p:spTgt spid="36"/>
                                        </p:tgtEl>
                                        <p:attrNameLst>
                                          <p:attrName>fillcolor</p:attrName>
                                        </p:attrNameLst>
                                      </p:cBhvr>
                                      <p:to>
                                        <a:srgbClr val="16D016"/>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cTn>
                              </p:par>
                            </p:childTnLst>
                          </p:cTn>
                        </p:par>
                        <p:par>
                          <p:cTn id="18" fill="hold">
                            <p:stCondLst>
                              <p:cond delay="400"/>
                            </p:stCondLst>
                            <p:childTnLst>
                              <p:par>
                                <p:cTn id="19" presetID="1" presetClass="emph" presetSubtype="2" fill="hold" nodeType="afterEffect">
                                  <p:stCondLst>
                                    <p:cond delay="0"/>
                                  </p:stCondLst>
                                  <p:childTnLst>
                                    <p:animClr clrSpc="rgb" dir="cw">
                                      <p:cBhvr>
                                        <p:cTn id="20" dur="200" fill="hold"/>
                                        <p:tgtEl>
                                          <p:spTgt spid="19"/>
                                        </p:tgtEl>
                                        <p:attrNameLst>
                                          <p:attrName>fillcolor</p:attrName>
                                        </p:attrNameLst>
                                      </p:cBhvr>
                                      <p:to>
                                        <a:srgbClr val="16D016"/>
                                      </p:to>
                                    </p:animClr>
                                    <p:set>
                                      <p:cBhvr>
                                        <p:cTn id="21" dur="200" fill="hold"/>
                                        <p:tgtEl>
                                          <p:spTgt spid="19"/>
                                        </p:tgtEl>
                                        <p:attrNameLst>
                                          <p:attrName>fill.type</p:attrName>
                                        </p:attrNameLst>
                                      </p:cBhvr>
                                      <p:to>
                                        <p:strVal val="solid"/>
                                      </p:to>
                                    </p:set>
                                    <p:set>
                                      <p:cBhvr>
                                        <p:cTn id="22" dur="200" fill="hold"/>
                                        <p:tgtEl>
                                          <p:spTgt spid="19"/>
                                        </p:tgtEl>
                                        <p:attrNameLst>
                                          <p:attrName>fill.on</p:attrName>
                                        </p:attrNameLst>
                                      </p:cBhvr>
                                      <p:to>
                                        <p:strVal val="true"/>
                                      </p:to>
                                    </p:set>
                                  </p:childTnLst>
                                </p:cTn>
                              </p:par>
                            </p:childTnLst>
                          </p:cTn>
                        </p:par>
                        <p:par>
                          <p:cTn id="23" fill="hold">
                            <p:stCondLst>
                              <p:cond delay="600"/>
                            </p:stCondLst>
                            <p:childTnLst>
                              <p:par>
                                <p:cTn id="24" presetID="1" presetClass="emph" presetSubtype="2" fill="hold" nodeType="afterEffect">
                                  <p:stCondLst>
                                    <p:cond delay="0"/>
                                  </p:stCondLst>
                                  <p:childTnLst>
                                    <p:animClr clrSpc="rgb" dir="cw">
                                      <p:cBhvr>
                                        <p:cTn id="25" dur="200" fill="hold"/>
                                        <p:tgtEl>
                                          <p:spTgt spid="18"/>
                                        </p:tgtEl>
                                        <p:attrNameLst>
                                          <p:attrName>fillcolor</p:attrName>
                                        </p:attrNameLst>
                                      </p:cBhvr>
                                      <p:to>
                                        <a:srgbClr val="16D016"/>
                                      </p:to>
                                    </p:animClr>
                                    <p:set>
                                      <p:cBhvr>
                                        <p:cTn id="26" dur="200" fill="hold"/>
                                        <p:tgtEl>
                                          <p:spTgt spid="18"/>
                                        </p:tgtEl>
                                        <p:attrNameLst>
                                          <p:attrName>fill.type</p:attrName>
                                        </p:attrNameLst>
                                      </p:cBhvr>
                                      <p:to>
                                        <p:strVal val="solid"/>
                                      </p:to>
                                    </p:set>
                                    <p:set>
                                      <p:cBhvr>
                                        <p:cTn id="27" dur="200" fill="hold"/>
                                        <p:tgtEl>
                                          <p:spTgt spid="18"/>
                                        </p:tgtEl>
                                        <p:attrNameLst>
                                          <p:attrName>fill.on</p:attrName>
                                        </p:attrNameLst>
                                      </p:cBhvr>
                                      <p:to>
                                        <p:strVal val="true"/>
                                      </p:to>
                                    </p:set>
                                  </p:childTnLst>
                                </p:cTn>
                              </p:par>
                            </p:childTnLst>
                          </p:cTn>
                        </p:par>
                        <p:par>
                          <p:cTn id="28" fill="hold">
                            <p:stCondLst>
                              <p:cond delay="800"/>
                            </p:stCondLst>
                            <p:childTnLst>
                              <p:par>
                                <p:cTn id="29" presetID="1" presetClass="emph" presetSubtype="2" fill="hold" nodeType="afterEffect">
                                  <p:stCondLst>
                                    <p:cond delay="0"/>
                                  </p:stCondLst>
                                  <p:childTnLst>
                                    <p:animClr clrSpc="rgb" dir="cw">
                                      <p:cBhvr>
                                        <p:cTn id="30" dur="200" fill="hold"/>
                                        <p:tgtEl>
                                          <p:spTgt spid="21"/>
                                        </p:tgtEl>
                                        <p:attrNameLst>
                                          <p:attrName>fillcolor</p:attrName>
                                        </p:attrNameLst>
                                      </p:cBhvr>
                                      <p:to>
                                        <a:srgbClr val="16D016"/>
                                      </p:to>
                                    </p:animClr>
                                    <p:set>
                                      <p:cBhvr>
                                        <p:cTn id="31" dur="200" fill="hold"/>
                                        <p:tgtEl>
                                          <p:spTgt spid="21"/>
                                        </p:tgtEl>
                                        <p:attrNameLst>
                                          <p:attrName>fill.type</p:attrName>
                                        </p:attrNameLst>
                                      </p:cBhvr>
                                      <p:to>
                                        <p:strVal val="solid"/>
                                      </p:to>
                                    </p:set>
                                    <p:set>
                                      <p:cBhvr>
                                        <p:cTn id="32" dur="200" fill="hold"/>
                                        <p:tgtEl>
                                          <p:spTgt spid="21"/>
                                        </p:tgtEl>
                                        <p:attrNameLst>
                                          <p:attrName>fill.on</p:attrName>
                                        </p:attrNameLst>
                                      </p:cBhvr>
                                      <p:to>
                                        <p:strVal val="true"/>
                                      </p:to>
                                    </p:set>
                                  </p:childTnLst>
                                </p:cTn>
                              </p:par>
                            </p:childTnLst>
                          </p:cTn>
                        </p:par>
                        <p:par>
                          <p:cTn id="33" fill="hold">
                            <p:stCondLst>
                              <p:cond delay="1000"/>
                            </p:stCondLst>
                            <p:childTnLst>
                              <p:par>
                                <p:cTn id="34" presetID="1" presetClass="emph" presetSubtype="2" fill="hold" nodeType="afterEffect">
                                  <p:stCondLst>
                                    <p:cond delay="0"/>
                                  </p:stCondLst>
                                  <p:childTnLst>
                                    <p:animClr clrSpc="rgb" dir="cw">
                                      <p:cBhvr>
                                        <p:cTn id="35" dur="200" fill="hold"/>
                                        <p:tgtEl>
                                          <p:spTgt spid="22"/>
                                        </p:tgtEl>
                                        <p:attrNameLst>
                                          <p:attrName>fillcolor</p:attrName>
                                        </p:attrNameLst>
                                      </p:cBhvr>
                                      <p:to>
                                        <a:srgbClr val="16D016"/>
                                      </p:to>
                                    </p:animClr>
                                    <p:set>
                                      <p:cBhvr>
                                        <p:cTn id="36" dur="200" fill="hold"/>
                                        <p:tgtEl>
                                          <p:spTgt spid="22"/>
                                        </p:tgtEl>
                                        <p:attrNameLst>
                                          <p:attrName>fill.type</p:attrName>
                                        </p:attrNameLst>
                                      </p:cBhvr>
                                      <p:to>
                                        <p:strVal val="solid"/>
                                      </p:to>
                                    </p:set>
                                    <p:set>
                                      <p:cBhvr>
                                        <p:cTn id="37" dur="200" fill="hold"/>
                                        <p:tgtEl>
                                          <p:spTgt spid="22"/>
                                        </p:tgtEl>
                                        <p:attrNameLst>
                                          <p:attrName>fill.on</p:attrName>
                                        </p:attrNameLst>
                                      </p:cBhvr>
                                      <p:to>
                                        <p:strVal val="true"/>
                                      </p:to>
                                    </p:set>
                                  </p:childTnLst>
                                </p:cTn>
                              </p:par>
                            </p:childTnLst>
                          </p:cTn>
                        </p:par>
                        <p:par>
                          <p:cTn id="38" fill="hold">
                            <p:stCondLst>
                              <p:cond delay="1200"/>
                            </p:stCondLst>
                            <p:childTnLst>
                              <p:par>
                                <p:cTn id="39" presetID="1" presetClass="emph" presetSubtype="2" fill="hold" nodeType="afterEffect">
                                  <p:stCondLst>
                                    <p:cond delay="0"/>
                                  </p:stCondLst>
                                  <p:childTnLst>
                                    <p:animClr clrSpc="rgb" dir="cw">
                                      <p:cBhvr>
                                        <p:cTn id="40" dur="200" fill="hold"/>
                                        <p:tgtEl>
                                          <p:spTgt spid="23"/>
                                        </p:tgtEl>
                                        <p:attrNameLst>
                                          <p:attrName>fillcolor</p:attrName>
                                        </p:attrNameLst>
                                      </p:cBhvr>
                                      <p:to>
                                        <a:srgbClr val="16D016"/>
                                      </p:to>
                                    </p:animClr>
                                    <p:set>
                                      <p:cBhvr>
                                        <p:cTn id="41" dur="200" fill="hold"/>
                                        <p:tgtEl>
                                          <p:spTgt spid="23"/>
                                        </p:tgtEl>
                                        <p:attrNameLst>
                                          <p:attrName>fill.type</p:attrName>
                                        </p:attrNameLst>
                                      </p:cBhvr>
                                      <p:to>
                                        <p:strVal val="solid"/>
                                      </p:to>
                                    </p:set>
                                    <p:set>
                                      <p:cBhvr>
                                        <p:cTn id="42" dur="200" fill="hold"/>
                                        <p:tgtEl>
                                          <p:spTgt spid="23"/>
                                        </p:tgtEl>
                                        <p:attrNameLst>
                                          <p:attrName>fill.on</p:attrName>
                                        </p:attrNameLst>
                                      </p:cBhvr>
                                      <p:to>
                                        <p:strVal val="true"/>
                                      </p:to>
                                    </p:set>
                                  </p:childTnLst>
                                </p:cTn>
                              </p:par>
                            </p:childTnLst>
                          </p:cTn>
                        </p:par>
                        <p:par>
                          <p:cTn id="43" fill="hold">
                            <p:stCondLst>
                              <p:cond delay="1400"/>
                            </p:stCondLst>
                            <p:childTnLst>
                              <p:par>
                                <p:cTn id="44" presetID="1" presetClass="emph" presetSubtype="2" fill="hold" nodeType="afterEffect">
                                  <p:stCondLst>
                                    <p:cond delay="0"/>
                                  </p:stCondLst>
                                  <p:childTnLst>
                                    <p:animClr clrSpc="rgb" dir="cw">
                                      <p:cBhvr>
                                        <p:cTn id="45" dur="200" fill="hold"/>
                                        <p:tgtEl>
                                          <p:spTgt spid="29"/>
                                        </p:tgtEl>
                                        <p:attrNameLst>
                                          <p:attrName>fillcolor</p:attrName>
                                        </p:attrNameLst>
                                      </p:cBhvr>
                                      <p:to>
                                        <a:srgbClr val="16D016"/>
                                      </p:to>
                                    </p:animClr>
                                    <p:set>
                                      <p:cBhvr>
                                        <p:cTn id="46" dur="200" fill="hold"/>
                                        <p:tgtEl>
                                          <p:spTgt spid="29"/>
                                        </p:tgtEl>
                                        <p:attrNameLst>
                                          <p:attrName>fill.type</p:attrName>
                                        </p:attrNameLst>
                                      </p:cBhvr>
                                      <p:to>
                                        <p:strVal val="solid"/>
                                      </p:to>
                                    </p:set>
                                    <p:set>
                                      <p:cBhvr>
                                        <p:cTn id="47" dur="200" fill="hold"/>
                                        <p:tgtEl>
                                          <p:spTgt spid="29"/>
                                        </p:tgtEl>
                                        <p:attrNameLst>
                                          <p:attrName>fill.on</p:attrName>
                                        </p:attrNameLst>
                                      </p:cBhvr>
                                      <p:to>
                                        <p:strVal val="true"/>
                                      </p:to>
                                    </p:set>
                                  </p:childTnLst>
                                </p:cTn>
                              </p:par>
                            </p:childTnLst>
                          </p:cTn>
                        </p:par>
                        <p:par>
                          <p:cTn id="48" fill="hold">
                            <p:stCondLst>
                              <p:cond delay="1600"/>
                            </p:stCondLst>
                            <p:childTnLst>
                              <p:par>
                                <p:cTn id="49" presetID="1" presetClass="emph" presetSubtype="2" fill="hold" nodeType="afterEffect">
                                  <p:stCondLst>
                                    <p:cond delay="0"/>
                                  </p:stCondLst>
                                  <p:childTnLst>
                                    <p:animClr clrSpc="rgb" dir="cw">
                                      <p:cBhvr>
                                        <p:cTn id="50" dur="200" fill="hold"/>
                                        <p:tgtEl>
                                          <p:spTgt spid="17"/>
                                        </p:tgtEl>
                                        <p:attrNameLst>
                                          <p:attrName>fillcolor</p:attrName>
                                        </p:attrNameLst>
                                      </p:cBhvr>
                                      <p:to>
                                        <a:srgbClr val="16D016"/>
                                      </p:to>
                                    </p:animClr>
                                    <p:set>
                                      <p:cBhvr>
                                        <p:cTn id="51" dur="200" fill="hold"/>
                                        <p:tgtEl>
                                          <p:spTgt spid="17"/>
                                        </p:tgtEl>
                                        <p:attrNameLst>
                                          <p:attrName>fill.type</p:attrName>
                                        </p:attrNameLst>
                                      </p:cBhvr>
                                      <p:to>
                                        <p:strVal val="solid"/>
                                      </p:to>
                                    </p:set>
                                    <p:set>
                                      <p:cBhvr>
                                        <p:cTn id="52" dur="200" fill="hold"/>
                                        <p:tgtEl>
                                          <p:spTgt spid="17"/>
                                        </p:tgtEl>
                                        <p:attrNameLst>
                                          <p:attrName>fill.on</p:attrName>
                                        </p:attrNameLst>
                                      </p:cBhvr>
                                      <p:to>
                                        <p:strVal val="true"/>
                                      </p:to>
                                    </p:set>
                                  </p:childTnLst>
                                </p:cTn>
                              </p:par>
                            </p:childTnLst>
                          </p:cTn>
                        </p:par>
                        <p:par>
                          <p:cTn id="53" fill="hold">
                            <p:stCondLst>
                              <p:cond delay="1800"/>
                            </p:stCondLst>
                            <p:childTnLst>
                              <p:par>
                                <p:cTn id="54" presetID="1" presetClass="emph" presetSubtype="2" fill="hold" nodeType="afterEffect">
                                  <p:stCondLst>
                                    <p:cond delay="0"/>
                                  </p:stCondLst>
                                  <p:childTnLst>
                                    <p:animClr clrSpc="rgb" dir="cw">
                                      <p:cBhvr>
                                        <p:cTn id="55" dur="200" fill="hold"/>
                                        <p:tgtEl>
                                          <p:spTgt spid="24"/>
                                        </p:tgtEl>
                                        <p:attrNameLst>
                                          <p:attrName>fillcolor</p:attrName>
                                        </p:attrNameLst>
                                      </p:cBhvr>
                                      <p:to>
                                        <a:srgbClr val="16D016"/>
                                      </p:to>
                                    </p:animClr>
                                    <p:set>
                                      <p:cBhvr>
                                        <p:cTn id="56" dur="200" fill="hold"/>
                                        <p:tgtEl>
                                          <p:spTgt spid="24"/>
                                        </p:tgtEl>
                                        <p:attrNameLst>
                                          <p:attrName>fill.type</p:attrName>
                                        </p:attrNameLst>
                                      </p:cBhvr>
                                      <p:to>
                                        <p:strVal val="solid"/>
                                      </p:to>
                                    </p:set>
                                    <p:set>
                                      <p:cBhvr>
                                        <p:cTn id="57" dur="200" fill="hold"/>
                                        <p:tgtEl>
                                          <p:spTgt spid="24"/>
                                        </p:tgtEl>
                                        <p:attrNameLst>
                                          <p:attrName>fill.on</p:attrName>
                                        </p:attrNameLst>
                                      </p:cBhvr>
                                      <p:to>
                                        <p:strVal val="true"/>
                                      </p:to>
                                    </p:set>
                                  </p:childTnLst>
                                </p:cTn>
                              </p:par>
                            </p:childTnLst>
                          </p:cTn>
                        </p:par>
                        <p:par>
                          <p:cTn id="58" fill="hold">
                            <p:stCondLst>
                              <p:cond delay="2000"/>
                            </p:stCondLst>
                            <p:childTnLst>
                              <p:par>
                                <p:cTn id="59" presetID="1" presetClass="emph" presetSubtype="2" fill="hold" nodeType="afterEffect">
                                  <p:stCondLst>
                                    <p:cond delay="0"/>
                                  </p:stCondLst>
                                  <p:childTnLst>
                                    <p:animClr clrSpc="rgb" dir="cw">
                                      <p:cBhvr>
                                        <p:cTn id="60" dur="200" fill="hold"/>
                                        <p:tgtEl>
                                          <p:spTgt spid="30"/>
                                        </p:tgtEl>
                                        <p:attrNameLst>
                                          <p:attrName>fillcolor</p:attrName>
                                        </p:attrNameLst>
                                      </p:cBhvr>
                                      <p:to>
                                        <a:srgbClr val="A7FC5A"/>
                                      </p:to>
                                    </p:animClr>
                                    <p:set>
                                      <p:cBhvr>
                                        <p:cTn id="61" dur="200" fill="hold"/>
                                        <p:tgtEl>
                                          <p:spTgt spid="30"/>
                                        </p:tgtEl>
                                        <p:attrNameLst>
                                          <p:attrName>fill.type</p:attrName>
                                        </p:attrNameLst>
                                      </p:cBhvr>
                                      <p:to>
                                        <p:strVal val="solid"/>
                                      </p:to>
                                    </p:set>
                                    <p:set>
                                      <p:cBhvr>
                                        <p:cTn id="62" dur="200" fill="hold"/>
                                        <p:tgtEl>
                                          <p:spTgt spid="30"/>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childTnLst>
                                </p:cTn>
                              </p:par>
                            </p:childTnLst>
                          </p:cTn>
                        </p:par>
                        <p:par>
                          <p:cTn id="67" fill="hold">
                            <p:stCondLst>
                              <p:cond delay="0"/>
                            </p:stCondLst>
                            <p:childTnLst>
                              <p:par>
                                <p:cTn id="68" presetID="12" presetClass="entr" presetSubtype="4" fill="hold" grpId="0" nodeType="afterEffect">
                                  <p:stCondLst>
                                    <p:cond delay="0"/>
                                  </p:stCondLst>
                                  <p:childTnLst>
                                    <p:set>
                                      <p:cBhvr>
                                        <p:cTn id="69" dur="1" fill="hold">
                                          <p:stCondLst>
                                            <p:cond delay="0"/>
                                          </p:stCondLst>
                                        </p:cTn>
                                        <p:tgtEl>
                                          <p:spTgt spid="57"/>
                                        </p:tgtEl>
                                        <p:attrNameLst>
                                          <p:attrName>style.visibility</p:attrName>
                                        </p:attrNameLst>
                                      </p:cBhvr>
                                      <p:to>
                                        <p:strVal val="visible"/>
                                      </p:to>
                                    </p:set>
                                    <p:anim calcmode="lin" valueType="num">
                                      <p:cBhvr additive="base">
                                        <p:cTn id="70" dur="200"/>
                                        <p:tgtEl>
                                          <p:spTgt spid="57"/>
                                        </p:tgtEl>
                                        <p:attrNameLst>
                                          <p:attrName>ppt_y</p:attrName>
                                        </p:attrNameLst>
                                      </p:cBhvr>
                                      <p:tavLst>
                                        <p:tav tm="0">
                                          <p:val>
                                            <p:strVal val="#ppt_y+#ppt_h*1.125000"/>
                                          </p:val>
                                        </p:tav>
                                        <p:tav tm="100000">
                                          <p:val>
                                            <p:strVal val="#ppt_y"/>
                                          </p:val>
                                        </p:tav>
                                      </p:tavLst>
                                    </p:anim>
                                    <p:animEffect transition="in" filter="wipe(up)">
                                      <p:cBhvr>
                                        <p:cTn id="71" dur="200"/>
                                        <p:tgtEl>
                                          <p:spTgt spid="57"/>
                                        </p:tgtEl>
                                      </p:cBhvr>
                                    </p:animEffect>
                                  </p:childTnLst>
                                </p:cTn>
                              </p:par>
                            </p:childTnLst>
                          </p:cTn>
                        </p:par>
                        <p:par>
                          <p:cTn id="72" fill="hold">
                            <p:stCondLst>
                              <p:cond delay="200"/>
                            </p:stCondLst>
                            <p:childTnLst>
                              <p:par>
                                <p:cTn id="73" presetID="12" presetClass="entr" presetSubtype="4" fill="hold" grpId="0" nodeType="afterEffect">
                                  <p:stCondLst>
                                    <p:cond delay="0"/>
                                  </p:stCondLst>
                                  <p:childTnLst>
                                    <p:set>
                                      <p:cBhvr>
                                        <p:cTn id="74" dur="1" fill="hold">
                                          <p:stCondLst>
                                            <p:cond delay="0"/>
                                          </p:stCondLst>
                                        </p:cTn>
                                        <p:tgtEl>
                                          <p:spTgt spid="58"/>
                                        </p:tgtEl>
                                        <p:attrNameLst>
                                          <p:attrName>style.visibility</p:attrName>
                                        </p:attrNameLst>
                                      </p:cBhvr>
                                      <p:to>
                                        <p:strVal val="visible"/>
                                      </p:to>
                                    </p:set>
                                    <p:anim calcmode="lin" valueType="num">
                                      <p:cBhvr additive="base">
                                        <p:cTn id="75" dur="200"/>
                                        <p:tgtEl>
                                          <p:spTgt spid="58"/>
                                        </p:tgtEl>
                                        <p:attrNameLst>
                                          <p:attrName>ppt_y</p:attrName>
                                        </p:attrNameLst>
                                      </p:cBhvr>
                                      <p:tavLst>
                                        <p:tav tm="0">
                                          <p:val>
                                            <p:strVal val="#ppt_y+#ppt_h*1.125000"/>
                                          </p:val>
                                        </p:tav>
                                        <p:tav tm="100000">
                                          <p:val>
                                            <p:strVal val="#ppt_y"/>
                                          </p:val>
                                        </p:tav>
                                      </p:tavLst>
                                    </p:anim>
                                    <p:animEffect transition="in" filter="wipe(up)">
                                      <p:cBhvr>
                                        <p:cTn id="76" dur="200"/>
                                        <p:tgtEl>
                                          <p:spTgt spid="58"/>
                                        </p:tgtEl>
                                      </p:cBhvr>
                                    </p:animEffect>
                                  </p:childTnLst>
                                </p:cTn>
                              </p:par>
                            </p:childTnLst>
                          </p:cTn>
                        </p:par>
                        <p:par>
                          <p:cTn id="77" fill="hold">
                            <p:stCondLst>
                              <p:cond delay="400"/>
                            </p:stCondLst>
                            <p:childTnLst>
                              <p:par>
                                <p:cTn id="78" presetID="12" presetClass="entr" presetSubtype="4" fill="hold" grpId="0" nodeType="afterEffect">
                                  <p:stCondLst>
                                    <p:cond delay="0"/>
                                  </p:stCondLst>
                                  <p:childTnLst>
                                    <p:set>
                                      <p:cBhvr>
                                        <p:cTn id="79" dur="1" fill="hold">
                                          <p:stCondLst>
                                            <p:cond delay="0"/>
                                          </p:stCondLst>
                                        </p:cTn>
                                        <p:tgtEl>
                                          <p:spTgt spid="59"/>
                                        </p:tgtEl>
                                        <p:attrNameLst>
                                          <p:attrName>style.visibility</p:attrName>
                                        </p:attrNameLst>
                                      </p:cBhvr>
                                      <p:to>
                                        <p:strVal val="visible"/>
                                      </p:to>
                                    </p:set>
                                    <p:anim calcmode="lin" valueType="num">
                                      <p:cBhvr additive="base">
                                        <p:cTn id="80" dur="200"/>
                                        <p:tgtEl>
                                          <p:spTgt spid="59"/>
                                        </p:tgtEl>
                                        <p:attrNameLst>
                                          <p:attrName>ppt_y</p:attrName>
                                        </p:attrNameLst>
                                      </p:cBhvr>
                                      <p:tavLst>
                                        <p:tav tm="0">
                                          <p:val>
                                            <p:strVal val="#ppt_y+#ppt_h*1.125000"/>
                                          </p:val>
                                        </p:tav>
                                        <p:tav tm="100000">
                                          <p:val>
                                            <p:strVal val="#ppt_y"/>
                                          </p:val>
                                        </p:tav>
                                      </p:tavLst>
                                    </p:anim>
                                    <p:animEffect transition="in" filter="wipe(up)">
                                      <p:cBhvr>
                                        <p:cTn id="81" dur="200"/>
                                        <p:tgtEl>
                                          <p:spTgt spid="59"/>
                                        </p:tgtEl>
                                      </p:cBhvr>
                                    </p:animEffect>
                                  </p:childTnLst>
                                </p:cTn>
                              </p:par>
                            </p:childTnLst>
                          </p:cTn>
                        </p:par>
                        <p:par>
                          <p:cTn id="82" fill="hold">
                            <p:stCondLst>
                              <p:cond delay="600"/>
                            </p:stCondLst>
                            <p:childTnLst>
                              <p:par>
                                <p:cTn id="83" presetID="12" presetClass="entr" presetSubtype="4" fill="hold" grpId="0" nodeType="afterEffect">
                                  <p:stCondLst>
                                    <p:cond delay="0"/>
                                  </p:stCondLst>
                                  <p:childTnLst>
                                    <p:set>
                                      <p:cBhvr>
                                        <p:cTn id="84" dur="1" fill="hold">
                                          <p:stCondLst>
                                            <p:cond delay="0"/>
                                          </p:stCondLst>
                                        </p:cTn>
                                        <p:tgtEl>
                                          <p:spTgt spid="60"/>
                                        </p:tgtEl>
                                        <p:attrNameLst>
                                          <p:attrName>style.visibility</p:attrName>
                                        </p:attrNameLst>
                                      </p:cBhvr>
                                      <p:to>
                                        <p:strVal val="visible"/>
                                      </p:to>
                                    </p:set>
                                    <p:anim calcmode="lin" valueType="num">
                                      <p:cBhvr additive="base">
                                        <p:cTn id="85" dur="200"/>
                                        <p:tgtEl>
                                          <p:spTgt spid="60"/>
                                        </p:tgtEl>
                                        <p:attrNameLst>
                                          <p:attrName>ppt_y</p:attrName>
                                        </p:attrNameLst>
                                      </p:cBhvr>
                                      <p:tavLst>
                                        <p:tav tm="0">
                                          <p:val>
                                            <p:strVal val="#ppt_y+#ppt_h*1.125000"/>
                                          </p:val>
                                        </p:tav>
                                        <p:tav tm="100000">
                                          <p:val>
                                            <p:strVal val="#ppt_y"/>
                                          </p:val>
                                        </p:tav>
                                      </p:tavLst>
                                    </p:anim>
                                    <p:animEffect transition="in" filter="wipe(up)">
                                      <p:cBhvr>
                                        <p:cTn id="86" dur="200"/>
                                        <p:tgtEl>
                                          <p:spTgt spid="60"/>
                                        </p:tgtEl>
                                      </p:cBhvr>
                                    </p:animEffect>
                                  </p:childTnLst>
                                </p:cTn>
                              </p:par>
                            </p:childTnLst>
                          </p:cTn>
                        </p:par>
                        <p:par>
                          <p:cTn id="87" fill="hold">
                            <p:stCondLst>
                              <p:cond delay="800"/>
                            </p:stCondLst>
                            <p:childTnLst>
                              <p:par>
                                <p:cTn id="88" presetID="12" presetClass="entr" presetSubtype="4" fill="hold" grpId="0" nodeType="afterEffect">
                                  <p:stCondLst>
                                    <p:cond delay="0"/>
                                  </p:stCondLst>
                                  <p:childTnLst>
                                    <p:set>
                                      <p:cBhvr>
                                        <p:cTn id="89" dur="1" fill="hold">
                                          <p:stCondLst>
                                            <p:cond delay="0"/>
                                          </p:stCondLst>
                                        </p:cTn>
                                        <p:tgtEl>
                                          <p:spTgt spid="61"/>
                                        </p:tgtEl>
                                        <p:attrNameLst>
                                          <p:attrName>style.visibility</p:attrName>
                                        </p:attrNameLst>
                                      </p:cBhvr>
                                      <p:to>
                                        <p:strVal val="visible"/>
                                      </p:to>
                                    </p:set>
                                    <p:anim calcmode="lin" valueType="num">
                                      <p:cBhvr additive="base">
                                        <p:cTn id="90" dur="200"/>
                                        <p:tgtEl>
                                          <p:spTgt spid="61"/>
                                        </p:tgtEl>
                                        <p:attrNameLst>
                                          <p:attrName>ppt_y</p:attrName>
                                        </p:attrNameLst>
                                      </p:cBhvr>
                                      <p:tavLst>
                                        <p:tav tm="0">
                                          <p:val>
                                            <p:strVal val="#ppt_y+#ppt_h*1.125000"/>
                                          </p:val>
                                        </p:tav>
                                        <p:tav tm="100000">
                                          <p:val>
                                            <p:strVal val="#ppt_y"/>
                                          </p:val>
                                        </p:tav>
                                      </p:tavLst>
                                    </p:anim>
                                    <p:animEffect transition="in" filter="wipe(up)">
                                      <p:cBhvr>
                                        <p:cTn id="91" dur="200"/>
                                        <p:tgtEl>
                                          <p:spTgt spid="61"/>
                                        </p:tgtEl>
                                      </p:cBhvr>
                                    </p:animEffect>
                                  </p:childTnLst>
                                </p:cTn>
                              </p:par>
                            </p:childTnLst>
                          </p:cTn>
                        </p:par>
                        <p:par>
                          <p:cTn id="92" fill="hold">
                            <p:stCondLst>
                              <p:cond delay="1000"/>
                            </p:stCondLst>
                            <p:childTnLst>
                              <p:par>
                                <p:cTn id="93" presetID="12" presetClass="entr" presetSubtype="4" fill="hold" grpId="0" nodeType="afterEffect">
                                  <p:stCondLst>
                                    <p:cond delay="0"/>
                                  </p:stCondLst>
                                  <p:childTnLst>
                                    <p:set>
                                      <p:cBhvr>
                                        <p:cTn id="94" dur="1" fill="hold">
                                          <p:stCondLst>
                                            <p:cond delay="0"/>
                                          </p:stCondLst>
                                        </p:cTn>
                                        <p:tgtEl>
                                          <p:spTgt spid="62"/>
                                        </p:tgtEl>
                                        <p:attrNameLst>
                                          <p:attrName>style.visibility</p:attrName>
                                        </p:attrNameLst>
                                      </p:cBhvr>
                                      <p:to>
                                        <p:strVal val="visible"/>
                                      </p:to>
                                    </p:set>
                                    <p:anim calcmode="lin" valueType="num">
                                      <p:cBhvr additive="base">
                                        <p:cTn id="95" dur="200"/>
                                        <p:tgtEl>
                                          <p:spTgt spid="62"/>
                                        </p:tgtEl>
                                        <p:attrNameLst>
                                          <p:attrName>ppt_y</p:attrName>
                                        </p:attrNameLst>
                                      </p:cBhvr>
                                      <p:tavLst>
                                        <p:tav tm="0">
                                          <p:val>
                                            <p:strVal val="#ppt_y+#ppt_h*1.125000"/>
                                          </p:val>
                                        </p:tav>
                                        <p:tav tm="100000">
                                          <p:val>
                                            <p:strVal val="#ppt_y"/>
                                          </p:val>
                                        </p:tav>
                                      </p:tavLst>
                                    </p:anim>
                                    <p:animEffect transition="in" filter="wipe(up)">
                                      <p:cBhvr>
                                        <p:cTn id="96" dur="200"/>
                                        <p:tgtEl>
                                          <p:spTgt spid="62"/>
                                        </p:tgtEl>
                                      </p:cBhvr>
                                    </p:animEffect>
                                  </p:childTnLst>
                                </p:cTn>
                              </p:par>
                              <p:par>
                                <p:cTn id="97" presetID="12" presetClass="entr" presetSubtype="4" fill="hold" grpId="0" nodeType="withEffect">
                                  <p:stCondLst>
                                    <p:cond delay="0"/>
                                  </p:stCondLst>
                                  <p:childTnLst>
                                    <p:set>
                                      <p:cBhvr>
                                        <p:cTn id="98" dur="1" fill="hold">
                                          <p:stCondLst>
                                            <p:cond delay="0"/>
                                          </p:stCondLst>
                                        </p:cTn>
                                        <p:tgtEl>
                                          <p:spTgt spid="3"/>
                                        </p:tgtEl>
                                        <p:attrNameLst>
                                          <p:attrName>style.visibility</p:attrName>
                                        </p:attrNameLst>
                                      </p:cBhvr>
                                      <p:to>
                                        <p:strVal val="visible"/>
                                      </p:to>
                                    </p:set>
                                    <p:anim calcmode="lin" valueType="num">
                                      <p:cBhvr additive="base">
                                        <p:cTn id="99" dur="200"/>
                                        <p:tgtEl>
                                          <p:spTgt spid="3"/>
                                        </p:tgtEl>
                                        <p:attrNameLst>
                                          <p:attrName>ppt_y</p:attrName>
                                        </p:attrNameLst>
                                      </p:cBhvr>
                                      <p:tavLst>
                                        <p:tav tm="0">
                                          <p:val>
                                            <p:strVal val="#ppt_y+#ppt_h*1.125000"/>
                                          </p:val>
                                        </p:tav>
                                        <p:tav tm="100000">
                                          <p:val>
                                            <p:strVal val="#ppt_y"/>
                                          </p:val>
                                        </p:tav>
                                      </p:tavLst>
                                    </p:anim>
                                    <p:animEffect transition="in" filter="wipe(up)">
                                      <p:cBhvr>
                                        <p:cTn id="100" dur="200"/>
                                        <p:tgtEl>
                                          <p:spTgt spid="3"/>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
                                            <p:txEl>
                                              <p:pRg st="2" end="2"/>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P spid="57" grpId="0" animBg="1"/>
      <p:bldP spid="58" grpId="0" animBg="1"/>
      <p:bldP spid="59" grpId="0" animBg="1"/>
      <p:bldP spid="60" grpId="0" animBg="1"/>
      <p:bldP spid="61" grpId="0" animBg="1"/>
      <p:bldP spid="62"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extLst>
              <a:ext uri="{FF2B5EF4-FFF2-40B4-BE49-F238E27FC236}">
                <a16:creationId xmlns:a16="http://schemas.microsoft.com/office/drawing/2014/main" id="{B82812E5-CB22-6145-9EE9-1862143B16D5}"/>
              </a:ext>
            </a:extLst>
          </p:cNvPr>
          <p:cNvSpPr/>
          <p:nvPr/>
        </p:nvSpPr>
        <p:spPr bwMode="auto">
          <a:xfrm>
            <a:off x="1472338" y="4056864"/>
            <a:ext cx="10290875" cy="542441"/>
          </a:xfrm>
          <a:prstGeom prst="rightArrow">
            <a:avLst>
              <a:gd name="adj1" fmla="val 21429"/>
              <a:gd name="adj2" fmla="val 50000"/>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 name="TextBox 4">
            <a:extLst>
              <a:ext uri="{FF2B5EF4-FFF2-40B4-BE49-F238E27FC236}">
                <a16:creationId xmlns:a16="http://schemas.microsoft.com/office/drawing/2014/main" id="{6410EC7F-4E9A-8940-B078-967B44E218C0}"/>
              </a:ext>
            </a:extLst>
          </p:cNvPr>
          <p:cNvSpPr txBox="1"/>
          <p:nvPr/>
        </p:nvSpPr>
        <p:spPr>
          <a:xfrm>
            <a:off x="175939" y="3560736"/>
            <a:ext cx="190116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Applications</a:t>
            </a:r>
          </a:p>
        </p:txBody>
      </p:sp>
      <p:sp>
        <p:nvSpPr>
          <p:cNvPr id="6" name="TextBox 5">
            <a:extLst>
              <a:ext uri="{FF2B5EF4-FFF2-40B4-BE49-F238E27FC236}">
                <a16:creationId xmlns:a16="http://schemas.microsoft.com/office/drawing/2014/main" id="{92312AD0-B8DB-D34E-A32F-C2D3340A3322}"/>
              </a:ext>
            </a:extLst>
          </p:cNvPr>
          <p:cNvSpPr txBox="1"/>
          <p:nvPr/>
        </p:nvSpPr>
        <p:spPr>
          <a:xfrm>
            <a:off x="175939" y="4328084"/>
            <a:ext cx="100719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Tools</a:t>
            </a:r>
          </a:p>
        </p:txBody>
      </p:sp>
      <p:sp>
        <p:nvSpPr>
          <p:cNvPr id="7" name="Rectangle 6">
            <a:extLst>
              <a:ext uri="{FF2B5EF4-FFF2-40B4-BE49-F238E27FC236}">
                <a16:creationId xmlns:a16="http://schemas.microsoft.com/office/drawing/2014/main" id="{3DCCE729-2EF5-7C4B-B003-3E3778C7C1F7}"/>
              </a:ext>
            </a:extLst>
          </p:cNvPr>
          <p:cNvSpPr/>
          <p:nvPr/>
        </p:nvSpPr>
        <p:spPr bwMode="auto">
          <a:xfrm>
            <a:off x="1627322" y="4328084"/>
            <a:ext cx="46495" cy="78266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TextBox 7">
            <a:extLst>
              <a:ext uri="{FF2B5EF4-FFF2-40B4-BE49-F238E27FC236}">
                <a16:creationId xmlns:a16="http://schemas.microsoft.com/office/drawing/2014/main" id="{AA313A4B-AC4F-AB41-A6C4-F5E293A40DE2}"/>
              </a:ext>
            </a:extLst>
          </p:cNvPr>
          <p:cNvSpPr txBox="1"/>
          <p:nvPr/>
        </p:nvSpPr>
        <p:spPr>
          <a:xfrm>
            <a:off x="943159" y="4961830"/>
            <a:ext cx="1647678" cy="79406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F*</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(POPL 2016)</a:t>
            </a:r>
          </a:p>
        </p:txBody>
      </p:sp>
      <p:sp>
        <p:nvSpPr>
          <p:cNvPr id="9" name="Rectangle 8">
            <a:extLst>
              <a:ext uri="{FF2B5EF4-FFF2-40B4-BE49-F238E27FC236}">
                <a16:creationId xmlns:a16="http://schemas.microsoft.com/office/drawing/2014/main" id="{91EBF9E9-FFB2-1948-9C2A-B8607D7DF973}"/>
              </a:ext>
            </a:extLst>
          </p:cNvPr>
          <p:cNvSpPr/>
          <p:nvPr/>
        </p:nvSpPr>
        <p:spPr bwMode="auto">
          <a:xfrm>
            <a:off x="2451161" y="4304977"/>
            <a:ext cx="45719" cy="155001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 name="TextBox 9">
            <a:extLst>
              <a:ext uri="{FF2B5EF4-FFF2-40B4-BE49-F238E27FC236}">
                <a16:creationId xmlns:a16="http://schemas.microsoft.com/office/drawing/2014/main" id="{60EBE8B8-B90D-434A-9509-EAECB97CD5FE}"/>
              </a:ext>
            </a:extLst>
          </p:cNvPr>
          <p:cNvSpPr txBox="1"/>
          <p:nvPr/>
        </p:nvSpPr>
        <p:spPr>
          <a:xfrm>
            <a:off x="1950358" y="5854990"/>
            <a:ext cx="1647678" cy="79406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Low*</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(ICFP 2017)</a:t>
            </a:r>
          </a:p>
        </p:txBody>
      </p:sp>
      <p:sp>
        <p:nvSpPr>
          <p:cNvPr id="12" name="TextBox 11">
            <a:extLst>
              <a:ext uri="{FF2B5EF4-FFF2-40B4-BE49-F238E27FC236}">
                <a16:creationId xmlns:a16="http://schemas.microsoft.com/office/drawing/2014/main" id="{2B74CD6C-8B8B-9F4B-9861-12F2387435F0}"/>
              </a:ext>
            </a:extLst>
          </p:cNvPr>
          <p:cNvSpPr txBox="1"/>
          <p:nvPr/>
        </p:nvSpPr>
        <p:spPr>
          <a:xfrm>
            <a:off x="2180912" y="2697997"/>
            <a:ext cx="2276598" cy="79406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TLS Record Layer</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(S&amp;P 2017)</a:t>
            </a:r>
          </a:p>
        </p:txBody>
      </p:sp>
      <p:sp>
        <p:nvSpPr>
          <p:cNvPr id="13" name="Rectangle 12">
            <a:extLst>
              <a:ext uri="{FF2B5EF4-FFF2-40B4-BE49-F238E27FC236}">
                <a16:creationId xmlns:a16="http://schemas.microsoft.com/office/drawing/2014/main" id="{5C451FBB-4081-A04C-B04C-44CFF4FE08BE}"/>
              </a:ext>
            </a:extLst>
          </p:cNvPr>
          <p:cNvSpPr/>
          <p:nvPr/>
        </p:nvSpPr>
        <p:spPr bwMode="auto">
          <a:xfrm>
            <a:off x="3056114" y="3522311"/>
            <a:ext cx="46495" cy="78266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4" name="Rectangle 13">
            <a:extLst>
              <a:ext uri="{FF2B5EF4-FFF2-40B4-BE49-F238E27FC236}">
                <a16:creationId xmlns:a16="http://schemas.microsoft.com/office/drawing/2014/main" id="{D8E3B4F7-2987-6D41-B557-CD3C4F98DDFC}"/>
              </a:ext>
            </a:extLst>
          </p:cNvPr>
          <p:cNvSpPr/>
          <p:nvPr/>
        </p:nvSpPr>
        <p:spPr bwMode="auto">
          <a:xfrm>
            <a:off x="3493995" y="4301102"/>
            <a:ext cx="46495" cy="78266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5" name="TextBox 14">
            <a:extLst>
              <a:ext uri="{FF2B5EF4-FFF2-40B4-BE49-F238E27FC236}">
                <a16:creationId xmlns:a16="http://schemas.microsoft.com/office/drawing/2014/main" id="{3895E1A8-16A7-5245-BD70-551FE7845337}"/>
              </a:ext>
            </a:extLst>
          </p:cNvPr>
          <p:cNvSpPr txBox="1"/>
          <p:nvPr/>
        </p:nvSpPr>
        <p:spPr>
          <a:xfrm>
            <a:off x="2670156" y="4965887"/>
            <a:ext cx="1647678" cy="79406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Vale</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a:t>
            </a:r>
            <a:r>
              <a:rPr lang="en-US" dirty="0" err="1">
                <a:gradFill>
                  <a:gsLst>
                    <a:gs pos="2917">
                      <a:schemeClr val="tx1"/>
                    </a:gs>
                    <a:gs pos="30000">
                      <a:schemeClr val="tx1"/>
                    </a:gs>
                  </a:gsLst>
                  <a:lin ang="5400000" scaled="0"/>
                </a:gradFill>
              </a:rPr>
              <a:t>Usenix</a:t>
            </a:r>
            <a:r>
              <a:rPr lang="en-US" dirty="0">
                <a:gradFill>
                  <a:gsLst>
                    <a:gs pos="2917">
                      <a:schemeClr val="tx1"/>
                    </a:gs>
                    <a:gs pos="30000">
                      <a:schemeClr val="tx1"/>
                    </a:gs>
                  </a:gsLst>
                  <a:lin ang="5400000" scaled="0"/>
                </a:gradFill>
              </a:rPr>
              <a:t> 2017)</a:t>
            </a:r>
          </a:p>
        </p:txBody>
      </p:sp>
      <p:sp>
        <p:nvSpPr>
          <p:cNvPr id="16" name="TextBox 15">
            <a:extLst>
              <a:ext uri="{FF2B5EF4-FFF2-40B4-BE49-F238E27FC236}">
                <a16:creationId xmlns:a16="http://schemas.microsoft.com/office/drawing/2014/main" id="{26E8E675-DE09-A144-A0B6-46F37230D995}"/>
              </a:ext>
            </a:extLst>
          </p:cNvPr>
          <p:cNvSpPr txBox="1"/>
          <p:nvPr/>
        </p:nvSpPr>
        <p:spPr>
          <a:xfrm>
            <a:off x="3985967" y="2674739"/>
            <a:ext cx="2276598" cy="79406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HACL* library</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(CCS 2017)</a:t>
            </a:r>
          </a:p>
        </p:txBody>
      </p:sp>
      <p:sp>
        <p:nvSpPr>
          <p:cNvPr id="17" name="Rectangle 16">
            <a:extLst>
              <a:ext uri="{FF2B5EF4-FFF2-40B4-BE49-F238E27FC236}">
                <a16:creationId xmlns:a16="http://schemas.microsoft.com/office/drawing/2014/main" id="{E0B5E2DF-1655-DE49-BCCA-F80C61155108}"/>
              </a:ext>
            </a:extLst>
          </p:cNvPr>
          <p:cNvSpPr/>
          <p:nvPr/>
        </p:nvSpPr>
        <p:spPr bwMode="auto">
          <a:xfrm>
            <a:off x="4545201" y="3512544"/>
            <a:ext cx="46495" cy="78266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8" name="Rectangle 17">
            <a:extLst>
              <a:ext uri="{FF2B5EF4-FFF2-40B4-BE49-F238E27FC236}">
                <a16:creationId xmlns:a16="http://schemas.microsoft.com/office/drawing/2014/main" id="{CFCF4789-962D-7E4B-8DAD-9CAA7332553C}"/>
              </a:ext>
            </a:extLst>
          </p:cNvPr>
          <p:cNvSpPr/>
          <p:nvPr/>
        </p:nvSpPr>
        <p:spPr bwMode="auto">
          <a:xfrm>
            <a:off x="5077771" y="4312768"/>
            <a:ext cx="46495" cy="78266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9" name="TextBox 18">
            <a:extLst>
              <a:ext uri="{FF2B5EF4-FFF2-40B4-BE49-F238E27FC236}">
                <a16:creationId xmlns:a16="http://schemas.microsoft.com/office/drawing/2014/main" id="{9B61F2FC-5C0F-9346-8994-18A191E1CD74}"/>
              </a:ext>
            </a:extLst>
          </p:cNvPr>
          <p:cNvSpPr txBox="1"/>
          <p:nvPr/>
        </p:nvSpPr>
        <p:spPr>
          <a:xfrm>
            <a:off x="3767857" y="5854990"/>
            <a:ext cx="1647678" cy="79406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F*</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(POPL 2017)</a:t>
            </a:r>
          </a:p>
        </p:txBody>
      </p:sp>
      <p:sp>
        <p:nvSpPr>
          <p:cNvPr id="21" name="TextBox 20">
            <a:extLst>
              <a:ext uri="{FF2B5EF4-FFF2-40B4-BE49-F238E27FC236}">
                <a16:creationId xmlns:a16="http://schemas.microsoft.com/office/drawing/2014/main" id="{921214E2-DC7B-154D-806B-F27923D70E2B}"/>
              </a:ext>
            </a:extLst>
          </p:cNvPr>
          <p:cNvSpPr txBox="1"/>
          <p:nvPr/>
        </p:nvSpPr>
        <p:spPr>
          <a:xfrm>
            <a:off x="4513367" y="4961830"/>
            <a:ext cx="1647678" cy="79406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F*</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(POPL 2018)</a:t>
            </a:r>
          </a:p>
        </p:txBody>
      </p:sp>
      <p:sp>
        <p:nvSpPr>
          <p:cNvPr id="22" name="Rectangle 21">
            <a:extLst>
              <a:ext uri="{FF2B5EF4-FFF2-40B4-BE49-F238E27FC236}">
                <a16:creationId xmlns:a16="http://schemas.microsoft.com/office/drawing/2014/main" id="{83A71520-064C-2C46-A77C-866B6119069F}"/>
              </a:ext>
            </a:extLst>
          </p:cNvPr>
          <p:cNvSpPr/>
          <p:nvPr/>
        </p:nvSpPr>
        <p:spPr bwMode="auto">
          <a:xfrm>
            <a:off x="4293596" y="4304976"/>
            <a:ext cx="45719" cy="155001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3" name="TextBox 22">
            <a:extLst>
              <a:ext uri="{FF2B5EF4-FFF2-40B4-BE49-F238E27FC236}">
                <a16:creationId xmlns:a16="http://schemas.microsoft.com/office/drawing/2014/main" id="{F7D2A41C-4178-7342-8617-ABE138837FAB}"/>
              </a:ext>
            </a:extLst>
          </p:cNvPr>
          <p:cNvSpPr txBox="1"/>
          <p:nvPr/>
        </p:nvSpPr>
        <p:spPr>
          <a:xfrm>
            <a:off x="5531705" y="779440"/>
            <a:ext cx="1461720" cy="794064"/>
          </a:xfrm>
          <a:prstGeom prst="rect">
            <a:avLst/>
          </a:prstGeom>
          <a:noFill/>
        </p:spPr>
        <p:txBody>
          <a:bodyPr wrap="square" lIns="182880" tIns="146304" rIns="182880" bIns="146304" rtlCol="0">
            <a:spAutoFit/>
          </a:bodyPr>
          <a:lstStyle/>
          <a:p>
            <a:pPr>
              <a:lnSpc>
                <a:spcPct val="90000"/>
              </a:lnSpc>
              <a:spcAft>
                <a:spcPts val="600"/>
              </a:spcAft>
            </a:pPr>
            <a:r>
              <a:rPr lang="en-US" dirty="0" err="1">
                <a:gradFill>
                  <a:gsLst>
                    <a:gs pos="2917">
                      <a:schemeClr val="tx1"/>
                    </a:gs>
                    <a:gs pos="30000">
                      <a:schemeClr val="tx1"/>
                    </a:gs>
                  </a:gsLst>
                  <a:lin ang="5400000" scaled="0"/>
                </a:gradFill>
              </a:rPr>
              <a:t>WinQUIC</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(2018)</a:t>
            </a:r>
          </a:p>
        </p:txBody>
      </p:sp>
      <p:sp>
        <p:nvSpPr>
          <p:cNvPr id="24" name="Rectangle 23">
            <a:extLst>
              <a:ext uri="{FF2B5EF4-FFF2-40B4-BE49-F238E27FC236}">
                <a16:creationId xmlns:a16="http://schemas.microsoft.com/office/drawing/2014/main" id="{285C1AE4-1ED6-814F-934F-D03C0FEDBACD}"/>
              </a:ext>
            </a:extLst>
          </p:cNvPr>
          <p:cNvSpPr/>
          <p:nvPr/>
        </p:nvSpPr>
        <p:spPr bwMode="auto">
          <a:xfrm>
            <a:off x="5995758" y="1510609"/>
            <a:ext cx="46495" cy="276816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Rectangle 24">
            <a:extLst>
              <a:ext uri="{FF2B5EF4-FFF2-40B4-BE49-F238E27FC236}">
                <a16:creationId xmlns:a16="http://schemas.microsoft.com/office/drawing/2014/main" id="{815F4C95-8A5D-734F-9032-2E87D6C6775A}"/>
              </a:ext>
            </a:extLst>
          </p:cNvPr>
          <p:cNvSpPr/>
          <p:nvPr/>
        </p:nvSpPr>
        <p:spPr bwMode="auto">
          <a:xfrm>
            <a:off x="7182519" y="4283489"/>
            <a:ext cx="46495" cy="78266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TextBox 25">
            <a:extLst>
              <a:ext uri="{FF2B5EF4-FFF2-40B4-BE49-F238E27FC236}">
                <a16:creationId xmlns:a16="http://schemas.microsoft.com/office/drawing/2014/main" id="{4D8EF367-F9BC-584E-971D-D9D946744D92}"/>
              </a:ext>
            </a:extLst>
          </p:cNvPr>
          <p:cNvSpPr txBox="1"/>
          <p:nvPr/>
        </p:nvSpPr>
        <p:spPr>
          <a:xfrm>
            <a:off x="6618115" y="4932551"/>
            <a:ext cx="1647678" cy="79406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F*</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(ESOP 2019)</a:t>
            </a:r>
          </a:p>
        </p:txBody>
      </p:sp>
      <p:sp>
        <p:nvSpPr>
          <p:cNvPr id="27" name="Rectangle 26">
            <a:extLst>
              <a:ext uri="{FF2B5EF4-FFF2-40B4-BE49-F238E27FC236}">
                <a16:creationId xmlns:a16="http://schemas.microsoft.com/office/drawing/2014/main" id="{60B332AC-18AA-5141-B0F7-F2EA856282C8}"/>
              </a:ext>
            </a:extLst>
          </p:cNvPr>
          <p:cNvSpPr/>
          <p:nvPr/>
        </p:nvSpPr>
        <p:spPr bwMode="auto">
          <a:xfrm>
            <a:off x="8034875" y="3459477"/>
            <a:ext cx="46494" cy="883768"/>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TextBox 27">
            <a:extLst>
              <a:ext uri="{FF2B5EF4-FFF2-40B4-BE49-F238E27FC236}">
                <a16:creationId xmlns:a16="http://schemas.microsoft.com/office/drawing/2014/main" id="{E1350918-81DE-1E48-BE0D-F4C2642D04B3}"/>
              </a:ext>
            </a:extLst>
          </p:cNvPr>
          <p:cNvSpPr txBox="1"/>
          <p:nvPr/>
        </p:nvSpPr>
        <p:spPr>
          <a:xfrm>
            <a:off x="6763265" y="2529775"/>
            <a:ext cx="2276598" cy="1043363"/>
          </a:xfrm>
          <a:prstGeom prst="rect">
            <a:avLst/>
          </a:prstGeom>
          <a:noFill/>
        </p:spPr>
        <p:txBody>
          <a:bodyPr wrap="square" lIns="182880" tIns="146304" rIns="182880" bIns="146304" rtlCol="0">
            <a:spAutoFit/>
          </a:bodyPr>
          <a:lstStyle/>
          <a:p>
            <a:pPr>
              <a:lnSpc>
                <a:spcPct val="90000"/>
              </a:lnSpc>
              <a:spcAft>
                <a:spcPts val="600"/>
              </a:spcAft>
            </a:pPr>
            <a:r>
              <a:rPr lang="en-US" dirty="0" err="1">
                <a:gradFill>
                  <a:gsLst>
                    <a:gs pos="2917">
                      <a:schemeClr val="tx1"/>
                    </a:gs>
                    <a:gs pos="30000">
                      <a:schemeClr val="tx1"/>
                    </a:gs>
                  </a:gsLst>
                  <a:lin ang="5400000" scaled="0"/>
                </a:gradFill>
              </a:rPr>
              <a:t>EverParse</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library</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a:t>
            </a:r>
            <a:r>
              <a:rPr lang="en-US" dirty="0" err="1">
                <a:gradFill>
                  <a:gsLst>
                    <a:gs pos="2917">
                      <a:schemeClr val="tx1"/>
                    </a:gs>
                    <a:gs pos="30000">
                      <a:schemeClr val="tx1"/>
                    </a:gs>
                  </a:gsLst>
                  <a:lin ang="5400000" scaled="0"/>
                </a:gradFill>
              </a:rPr>
              <a:t>Usenix</a:t>
            </a:r>
            <a:r>
              <a:rPr lang="en-US" dirty="0">
                <a:gradFill>
                  <a:gsLst>
                    <a:gs pos="2917">
                      <a:schemeClr val="tx1"/>
                    </a:gs>
                    <a:gs pos="30000">
                      <a:schemeClr val="tx1"/>
                    </a:gs>
                  </a:gsLst>
                  <a:lin ang="5400000" scaled="0"/>
                </a:gradFill>
              </a:rPr>
              <a:t> 2019)</a:t>
            </a:r>
          </a:p>
        </p:txBody>
      </p:sp>
      <p:sp>
        <p:nvSpPr>
          <p:cNvPr id="29" name="Rectangle 28">
            <a:extLst>
              <a:ext uri="{FF2B5EF4-FFF2-40B4-BE49-F238E27FC236}">
                <a16:creationId xmlns:a16="http://schemas.microsoft.com/office/drawing/2014/main" id="{8376D321-DF27-7F4F-B8A5-D689359744E9}"/>
              </a:ext>
            </a:extLst>
          </p:cNvPr>
          <p:cNvSpPr/>
          <p:nvPr/>
        </p:nvSpPr>
        <p:spPr bwMode="auto">
          <a:xfrm>
            <a:off x="8889213" y="2944678"/>
            <a:ext cx="46495" cy="131279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0" name="TextBox 29">
            <a:extLst>
              <a:ext uri="{FF2B5EF4-FFF2-40B4-BE49-F238E27FC236}">
                <a16:creationId xmlns:a16="http://schemas.microsoft.com/office/drawing/2014/main" id="{98D31374-102D-EA42-859C-D78CE0BAAD77}"/>
              </a:ext>
            </a:extLst>
          </p:cNvPr>
          <p:cNvSpPr txBox="1"/>
          <p:nvPr/>
        </p:nvSpPr>
        <p:spPr>
          <a:xfrm>
            <a:off x="8263758" y="2295348"/>
            <a:ext cx="2276598" cy="79406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Signal* library</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(S&amp;P 2019)</a:t>
            </a:r>
          </a:p>
        </p:txBody>
      </p:sp>
      <p:sp>
        <p:nvSpPr>
          <p:cNvPr id="31" name="Rectangle 30">
            <a:extLst>
              <a:ext uri="{FF2B5EF4-FFF2-40B4-BE49-F238E27FC236}">
                <a16:creationId xmlns:a16="http://schemas.microsoft.com/office/drawing/2014/main" id="{25A5B6C8-E511-2E4B-B918-B6ACDD5D00A9}"/>
              </a:ext>
            </a:extLst>
          </p:cNvPr>
          <p:cNvSpPr/>
          <p:nvPr/>
        </p:nvSpPr>
        <p:spPr bwMode="auto">
          <a:xfrm>
            <a:off x="10406678" y="4303699"/>
            <a:ext cx="46495" cy="78266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2" name="TextBox 31">
            <a:extLst>
              <a:ext uri="{FF2B5EF4-FFF2-40B4-BE49-F238E27FC236}">
                <a16:creationId xmlns:a16="http://schemas.microsoft.com/office/drawing/2014/main" id="{93106B77-C0E5-1246-B8AC-C060A317DA40}"/>
              </a:ext>
            </a:extLst>
          </p:cNvPr>
          <p:cNvSpPr txBox="1"/>
          <p:nvPr/>
        </p:nvSpPr>
        <p:spPr>
          <a:xfrm>
            <a:off x="9842274" y="4952761"/>
            <a:ext cx="1647678" cy="79406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Vale</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(POPL 2019)</a:t>
            </a:r>
          </a:p>
        </p:txBody>
      </p:sp>
      <p:sp>
        <p:nvSpPr>
          <p:cNvPr id="33" name="Rectangle 32">
            <a:extLst>
              <a:ext uri="{FF2B5EF4-FFF2-40B4-BE49-F238E27FC236}">
                <a16:creationId xmlns:a16="http://schemas.microsoft.com/office/drawing/2014/main" id="{4AFC74A9-5A02-AC40-83ED-4D0C557EB114}"/>
              </a:ext>
            </a:extLst>
          </p:cNvPr>
          <p:cNvSpPr/>
          <p:nvPr/>
        </p:nvSpPr>
        <p:spPr bwMode="auto">
          <a:xfrm>
            <a:off x="10875213" y="3519387"/>
            <a:ext cx="46495" cy="78266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4" name="TextBox 33">
            <a:extLst>
              <a:ext uri="{FF2B5EF4-FFF2-40B4-BE49-F238E27FC236}">
                <a16:creationId xmlns:a16="http://schemas.microsoft.com/office/drawing/2014/main" id="{526BD678-53A8-6743-9ACB-4F23DBD44A1E}"/>
              </a:ext>
            </a:extLst>
          </p:cNvPr>
          <p:cNvSpPr txBox="1"/>
          <p:nvPr/>
        </p:nvSpPr>
        <p:spPr>
          <a:xfrm>
            <a:off x="10384973" y="2543465"/>
            <a:ext cx="2276598" cy="1043363"/>
          </a:xfrm>
          <a:prstGeom prst="rect">
            <a:avLst/>
          </a:prstGeom>
          <a:noFill/>
        </p:spPr>
        <p:txBody>
          <a:bodyPr wrap="square" lIns="182880" tIns="146304" rIns="182880" bIns="146304" rtlCol="0">
            <a:spAutoFit/>
          </a:bodyPr>
          <a:lstStyle/>
          <a:p>
            <a:pPr>
              <a:lnSpc>
                <a:spcPct val="90000"/>
              </a:lnSpc>
              <a:spcAft>
                <a:spcPts val="600"/>
              </a:spcAft>
            </a:pPr>
            <a:r>
              <a:rPr lang="en-US" dirty="0" err="1">
                <a:gradFill>
                  <a:gsLst>
                    <a:gs pos="2917">
                      <a:schemeClr val="tx1"/>
                    </a:gs>
                    <a:gs pos="30000">
                      <a:schemeClr val="tx1"/>
                    </a:gs>
                  </a:gsLst>
                  <a:lin ang="5400000" scaled="0"/>
                </a:gradFill>
              </a:rPr>
              <a:t>EverCrypt</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provider</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(2019)</a:t>
            </a:r>
          </a:p>
        </p:txBody>
      </p:sp>
      <p:sp>
        <p:nvSpPr>
          <p:cNvPr id="35" name="TextBox 34">
            <a:extLst>
              <a:ext uri="{FF2B5EF4-FFF2-40B4-BE49-F238E27FC236}">
                <a16:creationId xmlns:a16="http://schemas.microsoft.com/office/drawing/2014/main" id="{50BD33D3-55E0-BE41-B69B-8466F12553D9}"/>
              </a:ext>
            </a:extLst>
          </p:cNvPr>
          <p:cNvSpPr txBox="1"/>
          <p:nvPr/>
        </p:nvSpPr>
        <p:spPr>
          <a:xfrm>
            <a:off x="175939" y="208946"/>
            <a:ext cx="8079135" cy="738664"/>
          </a:xfrm>
          <a:prstGeom prst="rect">
            <a:avLst/>
          </a:prstGeom>
          <a:noFill/>
        </p:spPr>
        <p:txBody>
          <a:bodyPr wrap="none" lIns="182880" tIns="146304" rIns="182880" bIns="146304" rtlCol="0">
            <a:spAutoFit/>
          </a:bodyPr>
          <a:lstStyle/>
          <a:p>
            <a:pPr>
              <a:lnSpc>
                <a:spcPct val="90000"/>
              </a:lnSpc>
              <a:spcAft>
                <a:spcPts val="600"/>
              </a:spcAft>
            </a:pPr>
            <a:r>
              <a:rPr lang="en-US" sz="3200" b="1" dirty="0">
                <a:solidFill>
                  <a:schemeClr val="accent1">
                    <a:lumMod val="50000"/>
                  </a:schemeClr>
                </a:solidFill>
              </a:rPr>
              <a:t>A timeline: years I, II and III of the Everest era</a:t>
            </a:r>
          </a:p>
        </p:txBody>
      </p:sp>
      <p:sp>
        <p:nvSpPr>
          <p:cNvPr id="2" name="TextBox 1">
            <a:extLst>
              <a:ext uri="{FF2B5EF4-FFF2-40B4-BE49-F238E27FC236}">
                <a16:creationId xmlns:a16="http://schemas.microsoft.com/office/drawing/2014/main" id="{41D4CF1A-74FD-4A4F-91A5-F2DA9E5630CE}"/>
              </a:ext>
            </a:extLst>
          </p:cNvPr>
          <p:cNvSpPr txBox="1"/>
          <p:nvPr/>
        </p:nvSpPr>
        <p:spPr>
          <a:xfrm>
            <a:off x="11238015" y="4782568"/>
            <a:ext cx="1379349" cy="646331"/>
          </a:xfrm>
          <a:prstGeom prst="rect">
            <a:avLst/>
          </a:prstGeom>
          <a:noFill/>
        </p:spPr>
        <p:txBody>
          <a:bodyPr wrap="square" rtlCol="0">
            <a:spAutoFit/>
          </a:bodyPr>
          <a:lstStyle/>
          <a:p>
            <a:r>
              <a:rPr lang="en-US" i="1" dirty="0"/>
              <a:t>Everest future!</a:t>
            </a:r>
          </a:p>
        </p:txBody>
      </p:sp>
      <p:sp>
        <p:nvSpPr>
          <p:cNvPr id="36" name="TextBox 35">
            <a:extLst>
              <a:ext uri="{FF2B5EF4-FFF2-40B4-BE49-F238E27FC236}">
                <a16:creationId xmlns:a16="http://schemas.microsoft.com/office/drawing/2014/main" id="{113D8254-598B-9C43-9BA1-8A24E3FA1B2A}"/>
              </a:ext>
            </a:extLst>
          </p:cNvPr>
          <p:cNvSpPr txBox="1"/>
          <p:nvPr/>
        </p:nvSpPr>
        <p:spPr>
          <a:xfrm>
            <a:off x="6273322" y="1324106"/>
            <a:ext cx="1461720" cy="1043363"/>
          </a:xfrm>
          <a:prstGeom prst="rect">
            <a:avLst/>
          </a:prstGeom>
          <a:noFill/>
        </p:spPr>
        <p:txBody>
          <a:bodyPr wrap="square" lIns="182880" tIns="146304" rIns="182880" bIns="146304" rtlCol="0">
            <a:spAutoFit/>
          </a:bodyPr>
          <a:lstStyle/>
          <a:p>
            <a:pPr>
              <a:lnSpc>
                <a:spcPct val="90000"/>
              </a:lnSpc>
              <a:spcAft>
                <a:spcPts val="600"/>
              </a:spcAft>
            </a:pPr>
            <a:r>
              <a:rPr lang="en-US" dirty="0" err="1">
                <a:gradFill>
                  <a:gsLst>
                    <a:gs pos="2917">
                      <a:schemeClr val="tx1"/>
                    </a:gs>
                    <a:gs pos="30000">
                      <a:schemeClr val="tx1"/>
                    </a:gs>
                  </a:gsLst>
                  <a:lin ang="5400000" scaled="0"/>
                </a:gradFill>
              </a:rPr>
              <a:t>Tezos</a:t>
            </a:r>
            <a:r>
              <a:rPr lang="en-US" dirty="0">
                <a:gradFill>
                  <a:gsLst>
                    <a:gs pos="2917">
                      <a:schemeClr val="tx1"/>
                    </a:gs>
                    <a:gs pos="30000">
                      <a:schemeClr val="tx1"/>
                    </a:gs>
                  </a:gsLst>
                  <a:lin ang="5400000" scaled="0"/>
                </a:gradFill>
              </a:rPr>
              <a:t> blockchain</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(2018)</a:t>
            </a:r>
          </a:p>
        </p:txBody>
      </p:sp>
      <p:sp>
        <p:nvSpPr>
          <p:cNvPr id="37" name="Rectangle 36">
            <a:extLst>
              <a:ext uri="{FF2B5EF4-FFF2-40B4-BE49-F238E27FC236}">
                <a16:creationId xmlns:a16="http://schemas.microsoft.com/office/drawing/2014/main" id="{62638CAD-48B5-7449-9984-64540D021C6C}"/>
              </a:ext>
            </a:extLst>
          </p:cNvPr>
          <p:cNvSpPr/>
          <p:nvPr/>
        </p:nvSpPr>
        <p:spPr bwMode="auto">
          <a:xfrm>
            <a:off x="6752939" y="2195995"/>
            <a:ext cx="45719" cy="211677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8" name="TextBox 37">
            <a:extLst>
              <a:ext uri="{FF2B5EF4-FFF2-40B4-BE49-F238E27FC236}">
                <a16:creationId xmlns:a16="http://schemas.microsoft.com/office/drawing/2014/main" id="{4C33E4D1-4CA1-2144-93E1-6A0404EED665}"/>
              </a:ext>
            </a:extLst>
          </p:cNvPr>
          <p:cNvSpPr txBox="1"/>
          <p:nvPr/>
        </p:nvSpPr>
        <p:spPr>
          <a:xfrm>
            <a:off x="4075887" y="1615672"/>
            <a:ext cx="1963712" cy="794064"/>
          </a:xfrm>
          <a:prstGeom prst="rect">
            <a:avLst/>
          </a:prstGeom>
          <a:noFill/>
        </p:spPr>
        <p:txBody>
          <a:bodyPr wrap="square" lIns="182880" tIns="146304" rIns="182880" bIns="146304" rtlCol="0">
            <a:spAutoFit/>
          </a:bodyPr>
          <a:lstStyle/>
          <a:p>
            <a:pPr>
              <a:lnSpc>
                <a:spcPct val="90000"/>
              </a:lnSpc>
              <a:spcAft>
                <a:spcPts val="600"/>
              </a:spcAft>
            </a:pPr>
            <a:r>
              <a:rPr lang="en-US" dirty="0" err="1">
                <a:gradFill>
                  <a:gsLst>
                    <a:gs pos="2917">
                      <a:schemeClr val="tx1"/>
                    </a:gs>
                    <a:gs pos="30000">
                      <a:schemeClr val="tx1"/>
                    </a:gs>
                  </a:gsLst>
                  <a:lin ang="5400000" scaled="0"/>
                </a:gradFill>
              </a:rPr>
              <a:t>WireGuard</a:t>
            </a:r>
            <a:r>
              <a:rPr lang="en-US" dirty="0">
                <a:gradFill>
                  <a:gsLst>
                    <a:gs pos="2917">
                      <a:schemeClr val="tx1"/>
                    </a:gs>
                    <a:gs pos="30000">
                      <a:schemeClr val="tx1"/>
                    </a:gs>
                  </a:gsLst>
                  <a:lin ang="5400000" scaled="0"/>
                </a:gradFill>
              </a:rPr>
              <a:t> VPN</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(2018)</a:t>
            </a:r>
          </a:p>
        </p:txBody>
      </p:sp>
      <p:sp>
        <p:nvSpPr>
          <p:cNvPr id="39" name="Rectangle 38">
            <a:extLst>
              <a:ext uri="{FF2B5EF4-FFF2-40B4-BE49-F238E27FC236}">
                <a16:creationId xmlns:a16="http://schemas.microsoft.com/office/drawing/2014/main" id="{6F4B8557-B9B9-8742-B8DD-CF32B3C93489}"/>
              </a:ext>
            </a:extLst>
          </p:cNvPr>
          <p:cNvSpPr/>
          <p:nvPr/>
        </p:nvSpPr>
        <p:spPr bwMode="auto">
          <a:xfrm>
            <a:off x="5433348" y="2195995"/>
            <a:ext cx="45719" cy="214046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0" name="TextBox 39">
            <a:extLst>
              <a:ext uri="{FF2B5EF4-FFF2-40B4-BE49-F238E27FC236}">
                <a16:creationId xmlns:a16="http://schemas.microsoft.com/office/drawing/2014/main" id="{DD332CC4-A76C-A54C-AF9B-6168B5D80C25}"/>
              </a:ext>
            </a:extLst>
          </p:cNvPr>
          <p:cNvSpPr txBox="1"/>
          <p:nvPr/>
        </p:nvSpPr>
        <p:spPr>
          <a:xfrm>
            <a:off x="180986" y="996203"/>
            <a:ext cx="202549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Deployments</a:t>
            </a:r>
          </a:p>
        </p:txBody>
      </p:sp>
      <p:sp>
        <p:nvSpPr>
          <p:cNvPr id="41" name="TextBox 40">
            <a:extLst>
              <a:ext uri="{FF2B5EF4-FFF2-40B4-BE49-F238E27FC236}">
                <a16:creationId xmlns:a16="http://schemas.microsoft.com/office/drawing/2014/main" id="{582135BC-313C-414A-9292-52E037BBCF6B}"/>
              </a:ext>
            </a:extLst>
          </p:cNvPr>
          <p:cNvSpPr txBox="1"/>
          <p:nvPr/>
        </p:nvSpPr>
        <p:spPr>
          <a:xfrm>
            <a:off x="7885581" y="826021"/>
            <a:ext cx="1461720" cy="794064"/>
          </a:xfrm>
          <a:prstGeom prst="rect">
            <a:avLst/>
          </a:prstGeom>
          <a:noFill/>
        </p:spPr>
        <p:txBody>
          <a:bodyPr wrap="square" lIns="182880" tIns="146304" rIns="182880" bIns="146304" rtlCol="0">
            <a:spAutoFit/>
          </a:bodyPr>
          <a:lstStyle/>
          <a:p>
            <a:pPr>
              <a:lnSpc>
                <a:spcPct val="90000"/>
              </a:lnSpc>
              <a:spcAft>
                <a:spcPts val="600"/>
              </a:spcAft>
            </a:pPr>
            <a:r>
              <a:rPr lang="en-US" dirty="0" err="1">
                <a:gradFill>
                  <a:gsLst>
                    <a:gs pos="2917">
                      <a:schemeClr val="tx1"/>
                    </a:gs>
                    <a:gs pos="30000">
                      <a:schemeClr val="tx1"/>
                    </a:gs>
                  </a:gsLst>
                  <a:lin ang="5400000" scaled="0"/>
                </a:gradFill>
              </a:rPr>
              <a:t>MirageOS</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(2019)</a:t>
            </a:r>
          </a:p>
        </p:txBody>
      </p:sp>
      <p:sp>
        <p:nvSpPr>
          <p:cNvPr id="42" name="Rectangle 41">
            <a:extLst>
              <a:ext uri="{FF2B5EF4-FFF2-40B4-BE49-F238E27FC236}">
                <a16:creationId xmlns:a16="http://schemas.microsoft.com/office/drawing/2014/main" id="{2BA60D0A-029A-CA47-A442-ED82727DEFE1}"/>
              </a:ext>
            </a:extLst>
          </p:cNvPr>
          <p:cNvSpPr/>
          <p:nvPr/>
        </p:nvSpPr>
        <p:spPr bwMode="auto">
          <a:xfrm>
            <a:off x="8349634" y="1557190"/>
            <a:ext cx="46495" cy="276816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3" name="TextBox 42">
            <a:extLst>
              <a:ext uri="{FF2B5EF4-FFF2-40B4-BE49-F238E27FC236}">
                <a16:creationId xmlns:a16="http://schemas.microsoft.com/office/drawing/2014/main" id="{1A912688-EB05-3549-8F91-4E442D536F7D}"/>
              </a:ext>
            </a:extLst>
          </p:cNvPr>
          <p:cNvSpPr txBox="1"/>
          <p:nvPr/>
        </p:nvSpPr>
        <p:spPr>
          <a:xfrm>
            <a:off x="9325017" y="844288"/>
            <a:ext cx="2391701" cy="79406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Azure CCF</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(2019)</a:t>
            </a:r>
          </a:p>
        </p:txBody>
      </p:sp>
      <p:sp>
        <p:nvSpPr>
          <p:cNvPr id="44" name="Rectangle 43">
            <a:extLst>
              <a:ext uri="{FF2B5EF4-FFF2-40B4-BE49-F238E27FC236}">
                <a16:creationId xmlns:a16="http://schemas.microsoft.com/office/drawing/2014/main" id="{6F591183-0D69-104A-A4B4-DC88B8CA9AF7}"/>
              </a:ext>
            </a:extLst>
          </p:cNvPr>
          <p:cNvSpPr/>
          <p:nvPr/>
        </p:nvSpPr>
        <p:spPr bwMode="auto">
          <a:xfrm>
            <a:off x="9789071" y="1575457"/>
            <a:ext cx="46495" cy="276816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cxnSp>
        <p:nvCxnSpPr>
          <p:cNvPr id="11" name="Straight Connector 10">
            <a:extLst>
              <a:ext uri="{FF2B5EF4-FFF2-40B4-BE49-F238E27FC236}">
                <a16:creationId xmlns:a16="http://schemas.microsoft.com/office/drawing/2014/main" id="{D0BF6BB7-F3FA-1D4D-B424-4F3CC80DFFD0}"/>
              </a:ext>
            </a:extLst>
          </p:cNvPr>
          <p:cNvCxnSpPr/>
          <p:nvPr/>
        </p:nvCxnSpPr>
        <p:spPr>
          <a:xfrm>
            <a:off x="371959" y="2409736"/>
            <a:ext cx="11344759"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B0C4E76-4239-BA44-88F0-0CC31BA54952}"/>
              </a:ext>
            </a:extLst>
          </p:cNvPr>
          <p:cNvSpPr txBox="1"/>
          <p:nvPr/>
        </p:nvSpPr>
        <p:spPr>
          <a:xfrm>
            <a:off x="2451457" y="1694266"/>
            <a:ext cx="1963712" cy="544765"/>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Firefox (2017)</a:t>
            </a:r>
          </a:p>
        </p:txBody>
      </p:sp>
      <p:sp>
        <p:nvSpPr>
          <p:cNvPr id="46" name="Rectangle 45">
            <a:extLst>
              <a:ext uri="{FF2B5EF4-FFF2-40B4-BE49-F238E27FC236}">
                <a16:creationId xmlns:a16="http://schemas.microsoft.com/office/drawing/2014/main" id="{4434DDD0-68F7-974D-A303-C6C881E3A306}"/>
              </a:ext>
            </a:extLst>
          </p:cNvPr>
          <p:cNvSpPr/>
          <p:nvPr/>
        </p:nvSpPr>
        <p:spPr bwMode="auto">
          <a:xfrm>
            <a:off x="3957521" y="2212745"/>
            <a:ext cx="45719" cy="214046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554396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2" grpId="0"/>
      <p:bldP spid="13" grpId="0" animBg="1"/>
      <p:bldP spid="14" grpId="0" animBg="1"/>
      <p:bldP spid="15" grpId="0"/>
      <p:bldP spid="16" grpId="0"/>
      <p:bldP spid="17" grpId="0" animBg="1"/>
      <p:bldP spid="18" grpId="0" animBg="1"/>
      <p:bldP spid="19" grpId="0"/>
      <p:bldP spid="21" grpId="0"/>
      <p:bldP spid="22" grpId="0" animBg="1"/>
      <p:bldP spid="23" grpId="0"/>
      <p:bldP spid="24" grpId="0" animBg="1"/>
      <p:bldP spid="25" grpId="0" animBg="1"/>
      <p:bldP spid="26" grpId="0"/>
      <p:bldP spid="27" grpId="0" animBg="1"/>
      <p:bldP spid="28" grpId="0"/>
      <p:bldP spid="29" grpId="0" animBg="1"/>
      <p:bldP spid="30" grpId="0"/>
      <p:bldP spid="31" grpId="0" animBg="1"/>
      <p:bldP spid="32" grpId="0"/>
      <p:bldP spid="33" grpId="0" animBg="1"/>
      <p:bldP spid="34" grpId="0"/>
      <p:bldP spid="2" grpId="0"/>
      <p:bldP spid="36" grpId="0"/>
      <p:bldP spid="37" grpId="0" animBg="1"/>
      <p:bldP spid="38" grpId="0"/>
      <p:bldP spid="39" grpId="0" animBg="1"/>
      <p:bldP spid="41" grpId="0"/>
      <p:bldP spid="42" grpId="0" animBg="1"/>
      <p:bldP spid="43" grpId="0"/>
      <p:bldP spid="44" grpId="0" animBg="1"/>
      <p:bldP spid="45" grpId="0"/>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extLst>
              <a:ext uri="{FF2B5EF4-FFF2-40B4-BE49-F238E27FC236}">
                <a16:creationId xmlns:a16="http://schemas.microsoft.com/office/drawing/2014/main" id="{B82812E5-CB22-6145-9EE9-1862143B16D5}"/>
              </a:ext>
            </a:extLst>
          </p:cNvPr>
          <p:cNvSpPr/>
          <p:nvPr/>
        </p:nvSpPr>
        <p:spPr bwMode="auto">
          <a:xfrm>
            <a:off x="1472338" y="4056864"/>
            <a:ext cx="10290875" cy="542441"/>
          </a:xfrm>
          <a:prstGeom prst="rightArrow">
            <a:avLst>
              <a:gd name="adj1" fmla="val 21429"/>
              <a:gd name="adj2" fmla="val 50000"/>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 name="TextBox 4">
            <a:extLst>
              <a:ext uri="{FF2B5EF4-FFF2-40B4-BE49-F238E27FC236}">
                <a16:creationId xmlns:a16="http://schemas.microsoft.com/office/drawing/2014/main" id="{6410EC7F-4E9A-8940-B078-967B44E218C0}"/>
              </a:ext>
            </a:extLst>
          </p:cNvPr>
          <p:cNvSpPr txBox="1"/>
          <p:nvPr/>
        </p:nvSpPr>
        <p:spPr>
          <a:xfrm>
            <a:off x="175939" y="3560736"/>
            <a:ext cx="190116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Applications</a:t>
            </a:r>
          </a:p>
        </p:txBody>
      </p:sp>
      <p:sp>
        <p:nvSpPr>
          <p:cNvPr id="6" name="TextBox 5">
            <a:extLst>
              <a:ext uri="{FF2B5EF4-FFF2-40B4-BE49-F238E27FC236}">
                <a16:creationId xmlns:a16="http://schemas.microsoft.com/office/drawing/2014/main" id="{92312AD0-B8DB-D34E-A32F-C2D3340A3322}"/>
              </a:ext>
            </a:extLst>
          </p:cNvPr>
          <p:cNvSpPr txBox="1"/>
          <p:nvPr/>
        </p:nvSpPr>
        <p:spPr>
          <a:xfrm>
            <a:off x="175939" y="4328084"/>
            <a:ext cx="100719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Tools</a:t>
            </a:r>
          </a:p>
        </p:txBody>
      </p:sp>
      <p:sp>
        <p:nvSpPr>
          <p:cNvPr id="7" name="Rectangle 6">
            <a:extLst>
              <a:ext uri="{FF2B5EF4-FFF2-40B4-BE49-F238E27FC236}">
                <a16:creationId xmlns:a16="http://schemas.microsoft.com/office/drawing/2014/main" id="{3DCCE729-2EF5-7C4B-B003-3E3778C7C1F7}"/>
              </a:ext>
            </a:extLst>
          </p:cNvPr>
          <p:cNvSpPr/>
          <p:nvPr/>
        </p:nvSpPr>
        <p:spPr bwMode="auto">
          <a:xfrm>
            <a:off x="1627322" y="4328084"/>
            <a:ext cx="46495" cy="78266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TextBox 7">
            <a:extLst>
              <a:ext uri="{FF2B5EF4-FFF2-40B4-BE49-F238E27FC236}">
                <a16:creationId xmlns:a16="http://schemas.microsoft.com/office/drawing/2014/main" id="{AA313A4B-AC4F-AB41-A6C4-F5E293A40DE2}"/>
              </a:ext>
            </a:extLst>
          </p:cNvPr>
          <p:cNvSpPr txBox="1"/>
          <p:nvPr/>
        </p:nvSpPr>
        <p:spPr>
          <a:xfrm>
            <a:off x="943159" y="4961830"/>
            <a:ext cx="1647678" cy="79406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F*</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(POPL 20XX)</a:t>
            </a:r>
          </a:p>
        </p:txBody>
      </p:sp>
      <p:sp>
        <p:nvSpPr>
          <p:cNvPr id="12" name="TextBox 11">
            <a:extLst>
              <a:ext uri="{FF2B5EF4-FFF2-40B4-BE49-F238E27FC236}">
                <a16:creationId xmlns:a16="http://schemas.microsoft.com/office/drawing/2014/main" id="{2B74CD6C-8B8B-9F4B-9861-12F2387435F0}"/>
              </a:ext>
            </a:extLst>
          </p:cNvPr>
          <p:cNvSpPr txBox="1"/>
          <p:nvPr/>
        </p:nvSpPr>
        <p:spPr>
          <a:xfrm>
            <a:off x="2583994" y="2977769"/>
            <a:ext cx="2276598" cy="544765"/>
          </a:xfrm>
          <a:prstGeom prst="rect">
            <a:avLst/>
          </a:prstGeom>
          <a:noFill/>
        </p:spPr>
        <p:txBody>
          <a:bodyPr wrap="square" lIns="182880" tIns="146304" rIns="182880" bIns="146304" rtlCol="0">
            <a:spAutoFit/>
          </a:bodyPr>
          <a:lstStyle/>
          <a:p>
            <a:pPr>
              <a:lnSpc>
                <a:spcPct val="90000"/>
              </a:lnSpc>
              <a:spcAft>
                <a:spcPts val="600"/>
              </a:spcAft>
            </a:pPr>
            <a:r>
              <a:rPr lang="en-US" dirty="0" err="1">
                <a:gradFill>
                  <a:gsLst>
                    <a:gs pos="2917">
                      <a:schemeClr val="tx1"/>
                    </a:gs>
                    <a:gs pos="30000">
                      <a:schemeClr val="tx1"/>
                    </a:gs>
                  </a:gsLst>
                  <a:lin ang="5400000" scaled="0"/>
                </a:gradFill>
              </a:rPr>
              <a:t>miTLS</a:t>
            </a:r>
            <a:endParaRPr lang="en-US" dirty="0">
              <a:gradFill>
                <a:gsLst>
                  <a:gs pos="2917">
                    <a:schemeClr val="tx1"/>
                  </a:gs>
                  <a:gs pos="30000">
                    <a:schemeClr val="tx1"/>
                  </a:gs>
                </a:gsLst>
                <a:lin ang="5400000" scaled="0"/>
              </a:gradFill>
            </a:endParaRPr>
          </a:p>
        </p:txBody>
      </p:sp>
      <p:sp>
        <p:nvSpPr>
          <p:cNvPr id="13" name="Rectangle 12">
            <a:extLst>
              <a:ext uri="{FF2B5EF4-FFF2-40B4-BE49-F238E27FC236}">
                <a16:creationId xmlns:a16="http://schemas.microsoft.com/office/drawing/2014/main" id="{5C451FBB-4081-A04C-B04C-44CFF4FE08BE}"/>
              </a:ext>
            </a:extLst>
          </p:cNvPr>
          <p:cNvSpPr/>
          <p:nvPr/>
        </p:nvSpPr>
        <p:spPr bwMode="auto">
          <a:xfrm>
            <a:off x="3056114" y="3522311"/>
            <a:ext cx="46495" cy="78266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6" name="TextBox 15">
            <a:extLst>
              <a:ext uri="{FF2B5EF4-FFF2-40B4-BE49-F238E27FC236}">
                <a16:creationId xmlns:a16="http://schemas.microsoft.com/office/drawing/2014/main" id="{26E8E675-DE09-A144-A0B6-46F37230D995}"/>
              </a:ext>
            </a:extLst>
          </p:cNvPr>
          <p:cNvSpPr txBox="1"/>
          <p:nvPr/>
        </p:nvSpPr>
        <p:spPr>
          <a:xfrm>
            <a:off x="4393406" y="2839998"/>
            <a:ext cx="2276598" cy="79406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web</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server (?)</a:t>
            </a:r>
          </a:p>
        </p:txBody>
      </p:sp>
      <p:sp>
        <p:nvSpPr>
          <p:cNvPr id="17" name="Rectangle 16">
            <a:extLst>
              <a:ext uri="{FF2B5EF4-FFF2-40B4-BE49-F238E27FC236}">
                <a16:creationId xmlns:a16="http://schemas.microsoft.com/office/drawing/2014/main" id="{E0B5E2DF-1655-DE49-BCCA-F80C61155108}"/>
              </a:ext>
            </a:extLst>
          </p:cNvPr>
          <p:cNvSpPr/>
          <p:nvPr/>
        </p:nvSpPr>
        <p:spPr bwMode="auto">
          <a:xfrm>
            <a:off x="4889513" y="3540233"/>
            <a:ext cx="46495" cy="78266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3" name="TextBox 22">
            <a:extLst>
              <a:ext uri="{FF2B5EF4-FFF2-40B4-BE49-F238E27FC236}">
                <a16:creationId xmlns:a16="http://schemas.microsoft.com/office/drawing/2014/main" id="{F7D2A41C-4178-7342-8617-ABE138837FAB}"/>
              </a:ext>
            </a:extLst>
          </p:cNvPr>
          <p:cNvSpPr txBox="1"/>
          <p:nvPr/>
        </p:nvSpPr>
        <p:spPr>
          <a:xfrm>
            <a:off x="5531705" y="779440"/>
            <a:ext cx="1461720" cy="544765"/>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Hyper-V (?)</a:t>
            </a:r>
          </a:p>
        </p:txBody>
      </p:sp>
      <p:sp>
        <p:nvSpPr>
          <p:cNvPr id="24" name="Rectangle 23">
            <a:extLst>
              <a:ext uri="{FF2B5EF4-FFF2-40B4-BE49-F238E27FC236}">
                <a16:creationId xmlns:a16="http://schemas.microsoft.com/office/drawing/2014/main" id="{285C1AE4-1ED6-814F-934F-D03C0FEDBACD}"/>
              </a:ext>
            </a:extLst>
          </p:cNvPr>
          <p:cNvSpPr/>
          <p:nvPr/>
        </p:nvSpPr>
        <p:spPr bwMode="auto">
          <a:xfrm>
            <a:off x="5995758" y="1510609"/>
            <a:ext cx="46495" cy="276816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5" name="TextBox 34">
            <a:extLst>
              <a:ext uri="{FF2B5EF4-FFF2-40B4-BE49-F238E27FC236}">
                <a16:creationId xmlns:a16="http://schemas.microsoft.com/office/drawing/2014/main" id="{50BD33D3-55E0-BE41-B69B-8466F12553D9}"/>
              </a:ext>
            </a:extLst>
          </p:cNvPr>
          <p:cNvSpPr txBox="1"/>
          <p:nvPr/>
        </p:nvSpPr>
        <p:spPr>
          <a:xfrm>
            <a:off x="175939" y="208946"/>
            <a:ext cx="3545458" cy="738664"/>
          </a:xfrm>
          <a:prstGeom prst="rect">
            <a:avLst/>
          </a:prstGeom>
          <a:noFill/>
        </p:spPr>
        <p:txBody>
          <a:bodyPr wrap="none" lIns="182880" tIns="146304" rIns="182880" bIns="146304" rtlCol="0">
            <a:spAutoFit/>
          </a:bodyPr>
          <a:lstStyle/>
          <a:p>
            <a:pPr>
              <a:lnSpc>
                <a:spcPct val="90000"/>
              </a:lnSpc>
              <a:spcAft>
                <a:spcPts val="600"/>
              </a:spcAft>
            </a:pPr>
            <a:r>
              <a:rPr lang="en-US" sz="3200" b="1" dirty="0">
                <a:solidFill>
                  <a:schemeClr val="accent1">
                    <a:lumMod val="50000"/>
                  </a:schemeClr>
                </a:solidFill>
              </a:rPr>
              <a:t>Future of Everest ?</a:t>
            </a:r>
          </a:p>
        </p:txBody>
      </p:sp>
      <p:sp>
        <p:nvSpPr>
          <p:cNvPr id="2" name="TextBox 1">
            <a:extLst>
              <a:ext uri="{FF2B5EF4-FFF2-40B4-BE49-F238E27FC236}">
                <a16:creationId xmlns:a16="http://schemas.microsoft.com/office/drawing/2014/main" id="{41D4CF1A-74FD-4A4F-91A5-F2DA9E5630CE}"/>
              </a:ext>
            </a:extLst>
          </p:cNvPr>
          <p:cNvSpPr txBox="1"/>
          <p:nvPr/>
        </p:nvSpPr>
        <p:spPr>
          <a:xfrm>
            <a:off x="11073538" y="4746175"/>
            <a:ext cx="1379349" cy="646331"/>
          </a:xfrm>
          <a:prstGeom prst="rect">
            <a:avLst/>
          </a:prstGeom>
          <a:noFill/>
        </p:spPr>
        <p:txBody>
          <a:bodyPr wrap="square" rtlCol="0">
            <a:spAutoFit/>
          </a:bodyPr>
          <a:lstStyle/>
          <a:p>
            <a:r>
              <a:rPr lang="en-US" i="1" dirty="0"/>
              <a:t>Everest onwards!</a:t>
            </a:r>
          </a:p>
        </p:txBody>
      </p:sp>
      <p:sp>
        <p:nvSpPr>
          <p:cNvPr id="40" name="TextBox 39">
            <a:extLst>
              <a:ext uri="{FF2B5EF4-FFF2-40B4-BE49-F238E27FC236}">
                <a16:creationId xmlns:a16="http://schemas.microsoft.com/office/drawing/2014/main" id="{DD332CC4-A76C-A54C-AF9B-6168B5D80C25}"/>
              </a:ext>
            </a:extLst>
          </p:cNvPr>
          <p:cNvSpPr txBox="1"/>
          <p:nvPr/>
        </p:nvSpPr>
        <p:spPr>
          <a:xfrm>
            <a:off x="180986" y="996203"/>
            <a:ext cx="202549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Deployments</a:t>
            </a:r>
          </a:p>
        </p:txBody>
      </p:sp>
      <p:sp>
        <p:nvSpPr>
          <p:cNvPr id="41" name="TextBox 40">
            <a:extLst>
              <a:ext uri="{FF2B5EF4-FFF2-40B4-BE49-F238E27FC236}">
                <a16:creationId xmlns:a16="http://schemas.microsoft.com/office/drawing/2014/main" id="{582135BC-313C-414A-9292-52E037BBCF6B}"/>
              </a:ext>
            </a:extLst>
          </p:cNvPr>
          <p:cNvSpPr txBox="1"/>
          <p:nvPr/>
        </p:nvSpPr>
        <p:spPr>
          <a:xfrm>
            <a:off x="7885581" y="826021"/>
            <a:ext cx="1461720" cy="794064"/>
          </a:xfrm>
          <a:prstGeom prst="rect">
            <a:avLst/>
          </a:prstGeom>
          <a:noFill/>
        </p:spPr>
        <p:txBody>
          <a:bodyPr wrap="square" lIns="182880" tIns="146304" rIns="182880" bIns="146304" rtlCol="0">
            <a:spAutoFit/>
          </a:bodyPr>
          <a:lstStyle/>
          <a:p>
            <a:pPr>
              <a:lnSpc>
                <a:spcPct val="90000"/>
              </a:lnSpc>
              <a:spcAft>
                <a:spcPts val="600"/>
              </a:spcAft>
            </a:pPr>
            <a:r>
              <a:rPr lang="en-US" dirty="0" err="1">
                <a:gradFill>
                  <a:gsLst>
                    <a:gs pos="2917">
                      <a:schemeClr val="tx1"/>
                    </a:gs>
                    <a:gs pos="30000">
                      <a:schemeClr val="tx1"/>
                    </a:gs>
                  </a:gsLst>
                  <a:lin ang="5400000" scaled="0"/>
                </a:gradFill>
              </a:rPr>
              <a:t>BoringSSL</a:t>
            </a:r>
            <a:r>
              <a:rPr lang="en-US" dirty="0">
                <a:gradFill>
                  <a:gsLst>
                    <a:gs pos="2917">
                      <a:schemeClr val="tx1"/>
                    </a:gs>
                    <a:gs pos="30000">
                      <a:schemeClr val="tx1"/>
                    </a:gs>
                  </a:gsLst>
                  <a:lin ang="5400000" scaled="0"/>
                </a:gradFill>
              </a:rPr>
              <a:t> (??)</a:t>
            </a:r>
          </a:p>
        </p:txBody>
      </p:sp>
      <p:sp>
        <p:nvSpPr>
          <p:cNvPr id="42" name="Rectangle 41">
            <a:extLst>
              <a:ext uri="{FF2B5EF4-FFF2-40B4-BE49-F238E27FC236}">
                <a16:creationId xmlns:a16="http://schemas.microsoft.com/office/drawing/2014/main" id="{2BA60D0A-029A-CA47-A442-ED82727DEFE1}"/>
              </a:ext>
            </a:extLst>
          </p:cNvPr>
          <p:cNvSpPr/>
          <p:nvPr/>
        </p:nvSpPr>
        <p:spPr bwMode="auto">
          <a:xfrm>
            <a:off x="8349634" y="1557190"/>
            <a:ext cx="46495" cy="276816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cxnSp>
        <p:nvCxnSpPr>
          <p:cNvPr id="11" name="Straight Connector 10">
            <a:extLst>
              <a:ext uri="{FF2B5EF4-FFF2-40B4-BE49-F238E27FC236}">
                <a16:creationId xmlns:a16="http://schemas.microsoft.com/office/drawing/2014/main" id="{D0BF6BB7-F3FA-1D4D-B424-4F3CC80DFFD0}"/>
              </a:ext>
            </a:extLst>
          </p:cNvPr>
          <p:cNvCxnSpPr/>
          <p:nvPr/>
        </p:nvCxnSpPr>
        <p:spPr>
          <a:xfrm>
            <a:off x="371959" y="2409736"/>
            <a:ext cx="11344759"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B0C4E76-4239-BA44-88F0-0CC31BA54952}"/>
              </a:ext>
            </a:extLst>
          </p:cNvPr>
          <p:cNvSpPr txBox="1"/>
          <p:nvPr/>
        </p:nvSpPr>
        <p:spPr>
          <a:xfrm>
            <a:off x="2451457" y="1694266"/>
            <a:ext cx="1963712" cy="544765"/>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Skype (?)</a:t>
            </a:r>
          </a:p>
        </p:txBody>
      </p:sp>
      <p:sp>
        <p:nvSpPr>
          <p:cNvPr id="46" name="Rectangle 45">
            <a:extLst>
              <a:ext uri="{FF2B5EF4-FFF2-40B4-BE49-F238E27FC236}">
                <a16:creationId xmlns:a16="http://schemas.microsoft.com/office/drawing/2014/main" id="{4434DDD0-68F7-974D-A303-C6C881E3A306}"/>
              </a:ext>
            </a:extLst>
          </p:cNvPr>
          <p:cNvSpPr/>
          <p:nvPr/>
        </p:nvSpPr>
        <p:spPr bwMode="auto">
          <a:xfrm>
            <a:off x="3957521" y="2212745"/>
            <a:ext cx="45719" cy="214046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355364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p:bldP spid="13" grpId="0" animBg="1"/>
      <p:bldP spid="16" grpId="0"/>
      <p:bldP spid="17" grpId="0" animBg="1"/>
      <p:bldP spid="23" grpId="0"/>
      <p:bldP spid="24" grpId="0" animBg="1"/>
      <p:bldP spid="2" grpId="0"/>
      <p:bldP spid="41" grpId="0"/>
      <p:bldP spid="42" grpId="0" animBg="1"/>
      <p:bldP spid="45" grpId="0"/>
      <p:bldP spid="46" grpId="0" animBg="1"/>
    </p:bldLst>
  </p:timing>
</p:sld>
</file>

<file path=ppt/theme/theme1.xml><?xml version="1.0" encoding="utf-8"?>
<a:theme xmlns:a="http://schemas.openxmlformats.org/drawingml/2006/main" name="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3.xml><?xml version="1.0" encoding="utf-8"?>
<a:theme xmlns:a="http://schemas.openxmlformats.org/drawingml/2006/main" name="2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4.xml><?xml version="1.0" encoding="utf-8"?>
<a:theme xmlns:a="http://schemas.openxmlformats.org/drawingml/2006/main" name="5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5.xml><?xml version="1.0" encoding="utf-8"?>
<a:theme xmlns:a="http://schemas.openxmlformats.org/drawingml/2006/main" name="7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6.xml><?xml version="1.0" encoding="utf-8"?>
<a:theme xmlns:a="http://schemas.openxmlformats.org/drawingml/2006/main" name="13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3010</TotalTime>
  <Words>2723</Words>
  <Application>Microsoft Macintosh PowerPoint</Application>
  <PresentationFormat>Widescreen</PresentationFormat>
  <Paragraphs>586</Paragraphs>
  <Slides>55</Slides>
  <Notes>12</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55</vt:i4>
      </vt:variant>
    </vt:vector>
  </HeadingPairs>
  <TitlesOfParts>
    <vt:vector size="73" baseType="lpstr">
      <vt:lpstr>Arial</vt:lpstr>
      <vt:lpstr>Calibri</vt:lpstr>
      <vt:lpstr>Calibri Light</vt:lpstr>
      <vt:lpstr>Cambria Math</vt:lpstr>
      <vt:lpstr>Consolas</vt:lpstr>
      <vt:lpstr>Segoe UI</vt:lpstr>
      <vt:lpstr>Segoe UI Light</vt:lpstr>
      <vt:lpstr>Segoe UI Symbol</vt:lpstr>
      <vt:lpstr>Wingdings</vt:lpstr>
      <vt:lpstr>TFTemplate16X9</vt:lpstr>
      <vt:lpstr>1_TFTemplate16X9</vt:lpstr>
      <vt:lpstr>2_TFTemplate16X9</vt:lpstr>
      <vt:lpstr>5_TFTemplate16X9</vt:lpstr>
      <vt:lpstr>7_TFTemplate16X9</vt:lpstr>
      <vt:lpstr>13_TFTemplate16X9</vt:lpstr>
      <vt:lpstr>2_Office Theme</vt:lpstr>
      <vt:lpstr>3_TFTemplate16X9</vt:lpstr>
      <vt:lpstr>3_Office Theme</vt:lpstr>
      <vt:lpstr>Project Everest EverCrypt: A Fast, Verified, Cross-Platform Cryptographic Provider </vt:lpstr>
      <vt:lpstr>PowerPoint Presentation</vt:lpstr>
      <vt:lpstr>Everest and EverCrypt</vt:lpstr>
      <vt:lpstr>The HTTPS Ecosystem is critical</vt:lpstr>
      <vt:lpstr>The HTTPS Ecosystem is complex</vt:lpstr>
      <vt:lpstr>The HTTPS Ecosystem is broken</vt:lpstr>
      <vt:lpstr>PowerPoint Presentation</vt:lpstr>
      <vt:lpstr>PowerPoint Presentation</vt:lpstr>
      <vt:lpstr>PowerPoint Presentation</vt:lpstr>
      <vt:lpstr>PowerPoint Presentation</vt:lpstr>
      <vt:lpstr>What is a cryptographic provider?</vt:lpstr>
      <vt:lpstr>An essential piece of software</vt:lpstr>
      <vt:lpstr>What is a cryptographic provider?</vt:lpstr>
      <vt:lpstr>A brief reminder: why verify cryptographic algorithms?</vt:lpstr>
      <vt:lpstr>Circa 2006 (undergrad) throwback</vt:lpstr>
      <vt:lpstr>My former self didn’t know this would be useful!</vt:lpstr>
      <vt:lpstr>Distilling the math for implementors</vt:lpstr>
      <vt:lpstr>Writing the actual code</vt:lpstr>
      <vt:lpstr>What could possibly go wrong?</vt:lpstr>
      <vt:lpstr>Many bugs in Curve25519 implementations (C and assembly)</vt:lpstr>
      <vt:lpstr>3 Bugs in OpenSSL implementation of Poly1305 last year</vt:lpstr>
      <vt:lpstr>Implementation bug in AES-GCM</vt:lpstr>
      <vt:lpstr>Implementation bug in Windows SymCrypt</vt:lpstr>
      <vt:lpstr>Program verification!</vt:lpstr>
      <vt:lpstr>PowerPoint Presentation</vt:lpstr>
      <vt:lpstr>PowerPoint Presentation</vt:lpstr>
      <vt:lpstr>What is verified?</vt:lpstr>
      <vt:lpstr>What do we verify?</vt:lpstr>
      <vt:lpstr>Will Everest be perfectly secure?  No.</vt:lpstr>
      <vt:lpstr>PowerPoint Presentation</vt:lpstr>
      <vt:lpstr>PowerPoint Presentation</vt:lpstr>
      <vt:lpstr>The Essence of EverCrypt</vt:lpstr>
      <vt:lpstr>EverCrypt: no excuses industrial-grade crypto library, with full verification</vt:lpstr>
      <vt:lpstr>PowerPoint Presentation</vt:lpstr>
      <vt:lpstr>One algorithm, several implementations (multiplexing)</vt:lpstr>
      <vt:lpstr>Several algorithms, one API (agility)</vt:lpstr>
      <vt:lpstr>Deep integration between C and ASM (speed)</vt:lpstr>
      <vt:lpstr>A foundation for verified apps (abstraction)</vt:lpstr>
      <vt:lpstr>A significant verification effort (bringing all of Everest together)</vt:lpstr>
      <vt:lpstr>A significant team effort (bringing all of Everest together)</vt:lpstr>
      <vt:lpstr>Two case studies: AES-GCM &amp; Curve25519</vt:lpstr>
      <vt:lpstr>We have a fast verified AES-GCM</vt:lpstr>
      <vt:lpstr>Optimizing AES-GCM</vt:lpstr>
      <vt:lpstr>Optimizing Curve25519</vt:lpstr>
      <vt:lpstr>Deployments and applications</vt:lpstr>
      <vt:lpstr>Level 1: cherry-pick approach</vt:lpstr>
      <vt:lpstr>Level 2: the whole library</vt:lpstr>
      <vt:lpstr>Level 3: extend</vt:lpstr>
      <vt:lpstr>EverCrypt as a foundation for verified software</vt:lpstr>
      <vt:lpstr>A custom provider: libquiccrypto</vt:lpstr>
      <vt:lpstr>A complete component: Merkle tree</vt:lpstr>
      <vt:lpstr>A full-fledged protocol: Signal*</vt:lpstr>
      <vt:lpstr>PowerPoint Presentation</vt:lpstr>
      <vt:lpstr>A vision for EverCrypt</vt:lpstr>
      <vt:lpstr>EverCrypt: a verified cryptographic provider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Everest EverCrypt: A Fast, Verified, Cross-Platform Cryptographic Provider </dc:title>
  <dc:creator>Jonathan Protzenko</dc:creator>
  <cp:lastModifiedBy>Jonathan Protzenko</cp:lastModifiedBy>
  <cp:revision>35</cp:revision>
  <dcterms:created xsi:type="dcterms:W3CDTF">2019-06-21T20:41:53Z</dcterms:created>
  <dcterms:modified xsi:type="dcterms:W3CDTF">2019-07-18T00:52:00Z</dcterms:modified>
</cp:coreProperties>
</file>