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743360"/>
            <a:ext cx="9138960" cy="2109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4743360"/>
            <a:ext cx="9138960" cy="2109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nwcpp.org/July-2020.html" TargetMode="External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2666880" y="5701320"/>
            <a:ext cx="3119040" cy="83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3000"/>
          </a:bodyPr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80" strike="noStrike">
                <a:solidFill>
                  <a:srgbClr val="ffffff"/>
                </a:solidFill>
                <a:latin typeface="Corbel"/>
                <a:ea typeface="DejaVu Sans"/>
              </a:rPr>
              <a:t>Lloyd Moore, President</a:t>
            </a:r>
            <a:endParaRPr b="0" lang="en-US" sz="5600" spc="-1" strike="noStrike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80" strike="noStrike">
                <a:solidFill>
                  <a:srgbClr val="ffffff"/>
                </a:solidFill>
                <a:latin typeface="Corbel"/>
                <a:ea typeface="DejaVu Sans"/>
              </a:rPr>
              <a:t>Lloyd@CyberData-Robotics.com</a:t>
            </a:r>
            <a:endParaRPr b="0" lang="en-US" sz="5600" spc="-1" strike="noStrike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80" strike="noStrike">
                <a:solidFill>
                  <a:srgbClr val="ffffff"/>
                </a:solidFill>
                <a:latin typeface="Corbel"/>
                <a:ea typeface="DejaVu Sans"/>
              </a:rPr>
              <a:t>www.CyberData-Robotics.com</a:t>
            </a:r>
            <a:endParaRPr b="0" lang="en-US" sz="5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en-US" sz="56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52440" y="457200"/>
            <a:ext cx="7675920" cy="243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Corbel"/>
                <a:ea typeface="DejaVu Sans"/>
              </a:rPr>
              <a:t>Components of Successful Software Projects</a:t>
            </a:r>
            <a:endParaRPr b="0" lang="en-US" sz="6000" spc="-1" strike="noStrike">
              <a:latin typeface="Arial"/>
            </a:endParaRPr>
          </a:p>
        </p:txBody>
      </p:sp>
      <p:pic>
        <p:nvPicPr>
          <p:cNvPr id="82" name="Picture 4" descr=""/>
          <p:cNvPicPr/>
          <p:nvPr/>
        </p:nvPicPr>
        <p:blipFill>
          <a:blip r:embed="rId1"/>
          <a:stretch/>
        </p:blipFill>
        <p:spPr>
          <a:xfrm>
            <a:off x="2565000" y="4952880"/>
            <a:ext cx="3449880" cy="604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Construction Phase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Code comments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Static analysis / style checks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Code reviews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Unit tests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Continuous Integration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Merge checks/gates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Construction: Code Comments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66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“</a:t>
            </a: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Self documenting code” is necessary but not sufficient!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Code will only capture what the code does and not the developer’s intent!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Minimum:</a:t>
            </a:r>
            <a:endParaRPr b="0" lang="en-US" sz="3200" spc="-1" strike="noStrike">
              <a:latin typeface="Arial"/>
            </a:endParaRPr>
          </a:p>
          <a:p>
            <a:pPr lvl="2" marL="648000" indent="-21456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Each module / class has a description</a:t>
            </a:r>
            <a:endParaRPr b="0" lang="en-US" sz="3200" spc="-1" strike="noStrike">
              <a:latin typeface="Arial"/>
            </a:endParaRPr>
          </a:p>
          <a:p>
            <a:pPr lvl="2" marL="648000" indent="-21456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Each function / method has a description</a:t>
            </a:r>
            <a:endParaRPr b="0" lang="en-US" sz="3200" spc="-1" strike="noStrike">
              <a:latin typeface="Arial"/>
            </a:endParaRPr>
          </a:p>
          <a:p>
            <a:pPr lvl="2" marL="648000" indent="-21456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 “magic numbers” documented</a:t>
            </a:r>
            <a:endParaRPr b="0" lang="en-US" sz="3200" spc="-1" strike="noStrike">
              <a:latin typeface="Arial"/>
            </a:endParaRPr>
          </a:p>
          <a:p>
            <a:pPr lvl="2" marL="648000" indent="-21456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Any “complex” algorithm documented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Construction: Static Analysis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51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Already covered some of this in my Culture of Code Reviews talk:</a:t>
            </a:r>
            <a:endParaRPr b="0" lang="en-US" sz="3200" spc="-1" strike="noStrike">
              <a:latin typeface="Arial"/>
            </a:endParaRPr>
          </a:p>
          <a:p>
            <a:pPr lvl="4" marL="1080000" indent="-21456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https://nwcpp.org/July-2020.html</a:t>
            </a:r>
            <a:endParaRPr b="0" lang="en-US" sz="18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Goal is to let developer stay focused on high level concepts, and automation catches detailed mistakes.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Fairly simple to setup these days for basic checks.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Commercial tools can be expensive.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Recommend always having at least basic checks these days. Free, easy to use tools exist.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Construction: Code Reviews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Included here for completeness.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See my talk: Culture of Code Reviews</a:t>
            </a:r>
            <a:endParaRPr b="0" lang="en-US" sz="3200" spc="-1" strike="noStrike">
              <a:latin typeface="Arial"/>
            </a:endParaRPr>
          </a:p>
          <a:p>
            <a:pPr lvl="3" marL="864000" indent="-21456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1"/>
              </a:rPr>
              <a:t>https://nwcpp.org/July-2020.html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Construction: Unit Tests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1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Should know what this is!!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Included here for completeness, not going into much detail.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Note that these are important for gating checks and CI which are next on the list!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May not want these for experimental / prototype code as they tend to slow down the process.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Construction: Continuous Integration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67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Automates the development, testing and deployment processes.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Mostly a time saver, however for complex systems also ensures correct process.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Can be expensive to setup and maintain. Often has a dedicated person.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Implement when you are spending more time managing the process then it takes to setup and/or mistakes are starting to appear.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Construction: Merge Checks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32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Automated checks that must pass before ANY commit can be merged into a “master” or “development” branch.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Typical Checks:</a:t>
            </a:r>
            <a:endParaRPr b="0" lang="en-US" sz="3200" spc="-1" strike="noStrike">
              <a:latin typeface="Arial"/>
            </a:endParaRPr>
          </a:p>
          <a:p>
            <a:pPr lvl="3" marL="864000" indent="-21456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Clean code review, all issues resolved</a:t>
            </a:r>
            <a:endParaRPr b="0" lang="en-US" sz="3200" spc="-1" strike="noStrike">
              <a:latin typeface="Arial"/>
            </a:endParaRPr>
          </a:p>
          <a:p>
            <a:pPr lvl="3" marL="864000" indent="-21456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Passing unit tests</a:t>
            </a:r>
            <a:endParaRPr b="0" lang="en-US" sz="3200" spc="-1" strike="noStrike">
              <a:latin typeface="Arial"/>
            </a:endParaRPr>
          </a:p>
          <a:p>
            <a:pPr lvl="3" marL="864000" indent="-21456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Passing style check</a:t>
            </a:r>
            <a:endParaRPr b="0" lang="en-US" sz="3200" spc="-1" strike="noStrike">
              <a:latin typeface="Arial"/>
            </a:endParaRPr>
          </a:p>
          <a:p>
            <a:pPr lvl="3" marL="864000" indent="-21456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Passing static analysis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Minimal cost to implement if all the “basics” are in place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Will ensure the protected branch is always “good”; builds, passes base tests.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Small teams (1-3 devs) can often skip this formality. Simply put the checks into your local build process. (“make check”)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Verification &amp; Validation Phase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Does the system meet the requirements?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Integration testing (hardware, ext systems)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Customer testing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“</a:t>
            </a: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As built” documentation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Verification: Requirements Testing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1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Typically one test for each requirement.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Demonstrates the system meets the original goals and intents.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Can be time consuming to build, but essential. Typically combination of unit and integration tests.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If you do not have this you CANNOT demonstrate a successful project!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Verification: Integration Testing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0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Often intermixed with Requirements Tests.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Demonstrates system can inter operate with related systems reliably.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Ideally includes testing error conditions and edge cases. 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Can be time consuming to build.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Can you skip it? : Knight Capital Group</a:t>
            </a:r>
            <a:endParaRPr b="0" lang="en-US" sz="3200" spc="-1" strike="noStrike">
              <a:latin typeface="Arial"/>
            </a:endParaRPr>
          </a:p>
          <a:p>
            <a:pPr lvl="2" marL="648000" indent="-21492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https://en.wikipedia.org/wiki/Knight_Capital_Group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822960" y="214200"/>
            <a:ext cx="7675920" cy="106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Overview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1968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Planning and Design Phase</a:t>
            </a:r>
            <a:endParaRPr b="0" lang="en-US" sz="3200" spc="-1" strike="noStrike">
              <a:latin typeface="Arial"/>
            </a:endParaRPr>
          </a:p>
          <a:p>
            <a:pPr marL="432000" indent="-31968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Construction Phase</a:t>
            </a:r>
            <a:endParaRPr b="0" lang="en-US" sz="3200" spc="-1" strike="noStrike">
              <a:latin typeface="Arial"/>
            </a:endParaRPr>
          </a:p>
          <a:p>
            <a:pPr marL="432000" indent="-31968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Verification &amp; Validation Phase</a:t>
            </a:r>
            <a:endParaRPr b="0" lang="en-US" sz="3200" spc="-1" strike="noStrike">
              <a:latin typeface="Arial"/>
            </a:endParaRPr>
          </a:p>
          <a:p>
            <a:pPr marL="432000" indent="-31968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Hardening Phase</a:t>
            </a:r>
            <a:endParaRPr b="0" lang="en-US" sz="3200" spc="-1" strike="noStrike">
              <a:latin typeface="Arial"/>
            </a:endParaRPr>
          </a:p>
          <a:p>
            <a:pPr marL="432000" indent="-31968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Summary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Verification: Customer Testing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Does the system meet the customer’s needs? Also called Beta Testing or Acceptance Testing in some cases.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Ideally verifies requirements as well. 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Will always be present, even if not “official”.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Best to have an official process to capture and manage feedback.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Verification: As Built Documentation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Update ALL documentation to reflect how the system was actually built.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Can be part of the formal hand off process to the customer.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Have also mixed this into training new team members – first task, study the system and update documentation.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Hardening Phase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Does the system behave reasonably in bad or abusive environments?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Stress testing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Fuzz testing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Penetration testing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Hardening: Stress Testing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67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Applies “pressure” to each aspect of the system to ensure it meets the requirements.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Dimensions: Memory, compute load, database size, network load, EMI, radiation, temperature, etc.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Typically special tests operating in special conditions.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Failures in the field will be difficult or impossible to diagnose.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5" dur="indefinite" restart="never" nodeType="tmRoot">
          <p:childTnLst>
            <p:seq>
              <p:cTn id="4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Hardening: Fuzz Testing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5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Generally applies malformed input to the system and ensures proper behavior.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May be wrapped with security testing.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Specialized tests and set ups.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Cannot ensure a secure system without.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Can likely skip this in cases where security is not an issue, or all system inputs are controlled and well defined.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" dur="indefinite" restart="never" nodeType="tmRoot">
          <p:childTnLst>
            <p:seq>
              <p:cTn id="4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Hardening: Penetration Testing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3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Typically a “third party” will attempt to break, or break into the system.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Also typically assumes malicious intent.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Further establishes the security of the system.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Can skip this for many systems as it can be costly. 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Need to evaluate the cost if the system is hacked.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9" dur="indefinite" restart="never" nodeType="tmRoot">
          <p:childTnLst>
            <p:seq>
              <p:cTn id="5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Summary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1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Building a successful system requires multiple stages of planning and execution.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Need to select the activities that are appropriate to the project at hand.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Need to balance costs of “having” vs. “not having” for each activity.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Need to establish a realistic budget BEFORE starting.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" dur="indefinite" restart="never" nodeType="tmRoot">
          <p:childTnLst>
            <p:seq>
              <p:cTn id="5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824400" y="3071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Questions?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" dur="indefinite" restart="never" nodeType="tmRoot">
          <p:childTnLst>
            <p:seq>
              <p:cTn id="5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Heading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What it is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Benefits of having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Costs of having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Costs of not having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When can you skip it?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5" dur="indefinite" restart="never" nodeType="tmRoot">
          <p:childTnLst>
            <p:seq>
              <p:cTn id="5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Planning and Design Phase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Problem statement, purpose statement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Requirements document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Process design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System design 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Interface design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Security / threat model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Planning: Purpose Statement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3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 simple one or two sentence statement of WHY the project is being under taken.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Focuses and guides the project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Almost no cost to create this in a minimal fashion. Can also incorporate market research.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Without this project can wander and you may build something not needed.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Should never be skipped.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Planning: Requirements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3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 formal or semi-formal list of what the system must do.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Will translate directly to top level feature tasks.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Prevents scope creep and focuses development.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Also defines when the project is done.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VERY simple projects may be able to skip this.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Planning: Process Design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8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Defines the development process for the team.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Repository processes, review processes, testing processes, etc. This presentation can be used as a starter check list!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Forces the question of what is appropriate for this project. 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May not always need to do this if you have a well established process already.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Planning: System Design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3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 more detailed design of how the system will be constructed. May be done in UML or other modeling language.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Catches architecture flaws early, allows the project to more easily be done in parallel.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Can be simple to VERY extensive.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Should never be skipped. Even a simple diagram on the back of a napkin is helpful!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Also helpful for driving library selection.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Planning: Interface design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3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Fully defines ALL interfaces in the system. 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Ensures different components work together easily during integration phase.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Cost is generally pretty minimal.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If not present development will lag as the protocols get worked out “real time” and integration will take much longer.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One developer on a program that doesn’t interact with anything may not need this.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731520" y="425520"/>
            <a:ext cx="7675920" cy="6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Planning: Security / Threat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457200" y="1604520"/>
            <a:ext cx="8224920" cy="39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40000"/>
          </a:bodyPr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Not necessary for every project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If needed should be designed in from the start, not retrofitted later on!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Plenty of material available here so won’t dive too deep.</a:t>
            </a:r>
            <a:endParaRPr b="0" lang="en-US" sz="3200" spc="-1" strike="noStrike">
              <a:latin typeface="Arial"/>
            </a:endParaRPr>
          </a:p>
          <a:p>
            <a:pPr marL="432000" indent="-3204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Also think about industry specific requirements:</a:t>
            </a:r>
            <a:endParaRPr b="0" lang="en-US" sz="32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Personally Identifiable Information (PII)</a:t>
            </a:r>
            <a:endParaRPr b="0" lang="en-US" sz="32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Children’s Internet Protection Act (CIPA)</a:t>
            </a:r>
            <a:endParaRPr b="0" lang="en-US" sz="32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International Traffic in Arms Regulations (ITAR)</a:t>
            </a:r>
            <a:endParaRPr b="0" lang="en-US" sz="32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Many others – these are just a few I’ve seen!!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1632</TotalTime>
  <Application>LibreOffice/6.1.5.2$Windows_X86_64 LibreOffice_project/90f8dcf33c87b3705e78202e3df5142b201bd805</Application>
  <Words>2501</Words>
  <Paragraphs>209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2012-10-22T16:47:02Z</dcterms:created>
  <dc:creator>Lloyd Moore</dc:creator>
  <dc:description/>
  <dc:language>en-US</dc:language>
  <cp:lastModifiedBy>Lloyd Moore</cp:lastModifiedBy>
  <dcterms:modified xsi:type="dcterms:W3CDTF">2021-04-29T19:23:20Z</dcterms:modified>
  <cp:revision>154</cp:revision>
  <dc:subject/>
  <dc:title>Getting Started with the Raspberry Pi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22</vt:i4>
  </property>
</Properties>
</file>