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743360"/>
            <a:ext cx="9140040" cy="211068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4743360"/>
            <a:ext cx="9140040" cy="211068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Line 2"/>
          <p:cNvSpPr/>
          <p:nvPr/>
        </p:nvSpPr>
        <p:spPr>
          <a:xfrm>
            <a:off x="0" y="4714560"/>
            <a:ext cx="9144000" cy="1800"/>
          </a:xfrm>
          <a:prstGeom prst="line">
            <a:avLst/>
          </a:prstGeom>
          <a:ln w="7632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666880" y="5701320"/>
            <a:ext cx="3120120" cy="83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3000"/>
          </a:bodyPr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89" strike="noStrike">
                <a:solidFill>
                  <a:srgbClr val="ffffff"/>
                </a:solidFill>
                <a:latin typeface="Corbel"/>
                <a:ea typeface="DejaVu Sans"/>
              </a:rPr>
              <a:t>Lloyd Moore, President</a:t>
            </a:r>
            <a:endParaRPr b="0" lang="en-US" sz="5600" spc="-1" strike="noStrike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89" strike="noStrike">
                <a:solidFill>
                  <a:srgbClr val="ffffff"/>
                </a:solidFill>
                <a:latin typeface="Corbel"/>
                <a:ea typeface="DejaVu Sans"/>
              </a:rPr>
              <a:t>Lloyd@CyberData-Robotics.com</a:t>
            </a:r>
            <a:endParaRPr b="0" lang="en-US" sz="5600" spc="-1" strike="noStrike">
              <a:latin typeface="Arial"/>
            </a:endParaRPr>
          </a:p>
          <a:p>
            <a:pPr algn="ctr">
              <a:lnSpc>
                <a:spcPct val="80000"/>
              </a:lnSpc>
              <a:spcBef>
                <a:spcPts val="1199"/>
              </a:spcBef>
            </a:pPr>
            <a:r>
              <a:rPr b="0" i="1" lang="en-US" sz="5600" spc="89" strike="noStrike">
                <a:solidFill>
                  <a:srgbClr val="ffffff"/>
                </a:solidFill>
                <a:latin typeface="Corbel"/>
                <a:ea typeface="DejaVu Sans"/>
              </a:rPr>
              <a:t>www.CyberData-Robotics.com</a:t>
            </a:r>
            <a:endParaRPr b="0" lang="en-US" sz="5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en-US" sz="56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52440" y="457200"/>
            <a:ext cx="7677000" cy="243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Corbel"/>
                <a:ea typeface="DejaVu Sans"/>
              </a:rPr>
              <a:t>Toward Less Magical Magic Numbers</a:t>
            </a:r>
            <a:endParaRPr b="0" lang="en-US" sz="6000" spc="-1" strike="noStrike">
              <a:latin typeface="Arial"/>
            </a:endParaRPr>
          </a:p>
        </p:txBody>
      </p:sp>
      <p:pic>
        <p:nvPicPr>
          <p:cNvPr id="82" name="Picture 4" descr=""/>
          <p:cNvPicPr/>
          <p:nvPr/>
        </p:nvPicPr>
        <p:blipFill>
          <a:blip r:embed="rId1"/>
          <a:stretch/>
        </p:blipFill>
        <p:spPr>
          <a:xfrm>
            <a:off x="2565000" y="4952880"/>
            <a:ext cx="3450960" cy="605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914400" y="457200"/>
            <a:ext cx="7771680" cy="370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 the “dark times” we represented constants like this: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double x = 2.718;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We eventually started calling this a “magic number”, as it is just a number that has to be correct for the program to work.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14400" y="457200"/>
            <a:ext cx="7771680" cy="597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In time it was determined this was bad and we added more information: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// The natural log of 1, e</a:t>
            </a:r>
            <a:r>
              <a:rPr b="0" lang="en-US" sz="3200" spc="-1" strike="noStrike" baseline="14000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const double e = 2.718281;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This is better, but for many applications it still isn’t good enough.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Information is still missing: 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Where did this number come from?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Why this particular precision?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Is there a traceability requirement to the specifications? 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200" y="457200"/>
            <a:ext cx="8457480" cy="736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Even when not formally required, having more information makes the number less magical: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// The natural log of 1, e</a:t>
            </a:r>
            <a:r>
              <a:rPr b="0" lang="en-US" sz="2600" spc="-1" strike="noStrike" baseline="14000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endParaRPr b="0" lang="en-US" sz="2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// Source: https://en.wikipedia.org/wiki/Natural_logarithm</a:t>
            </a:r>
            <a:endParaRPr b="0" lang="en-US" sz="2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// 12 decimal places required for algorithm foo()</a:t>
            </a:r>
            <a:endParaRPr b="0" lang="en-US" sz="2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// per requirement ABC-33920.</a:t>
            </a:r>
            <a:endParaRPr b="0" lang="en-US" sz="2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600" spc="-1" strike="noStrike">
                <a:solidFill>
                  <a:srgbClr val="ffffff"/>
                </a:solidFill>
                <a:latin typeface="Arial"/>
                <a:ea typeface="DejaVu Sans"/>
              </a:rPr>
              <a:t>const double e = 2.718281828459;</a:t>
            </a:r>
            <a:endParaRPr b="0" lang="en-US" sz="2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914400" y="457200"/>
            <a:ext cx="777168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But what if it is just a number that someone made up?: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// Developer discretion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const double x = 2.718;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Then say so with some type of flag. 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This will let the reader know the number doesn’t have any particular significance!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824400" y="3071520"/>
            <a:ext cx="7677000" cy="66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Real World Implications:</a:t>
            </a:r>
            <a:endParaRPr b="0" lang="en-US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This presentation is a result of a real world issue from an aerospace project.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A constant had two different levels of precision between the flight software and the IV&amp;V software, resulting in a failed verification.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It took </a:t>
            </a:r>
            <a:r>
              <a:rPr b="1" lang="en-US" sz="2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minutes</a:t>
            </a: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 to find the difference and a </a:t>
            </a:r>
            <a:r>
              <a:rPr b="1" lang="en-US" sz="28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month</a:t>
            </a: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DejaVu Sans"/>
              </a:rPr>
              <a:t> to sort out value which was needed!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824400" y="3071520"/>
            <a:ext cx="7677000" cy="66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Questions?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1578</TotalTime>
  <Application>LibreOffice/7.0.6.2$Windows_X86_64 LibreOffice_project/144abb84a525d8e30c9dbbefa69cbbf2d8d4ae3b</Application>
  <AppVersion>15.0000</AppVersion>
  <Words>2501</Words>
  <Paragraphs>209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2012-10-22T16:47:02Z</dcterms:created>
  <dc:creator>Lloyd Moore</dc:creator>
  <dc:description/>
  <dc:language>en-US</dc:language>
  <cp:lastModifiedBy>Lloyd Moore</cp:lastModifiedBy>
  <dcterms:modified xsi:type="dcterms:W3CDTF">2021-08-22T08:47:26Z</dcterms:modified>
  <cp:revision>145</cp:revision>
  <dc:subject/>
  <dc:title>Getting Started with the Raspberry Pi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On-screen Show (4:3)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22</vt:i4>
  </property>
</Properties>
</file>