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7" r:id="rId3"/>
    <p:sldId id="286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9" r:id="rId18"/>
    <p:sldId id="288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72" r:id="rId29"/>
    <p:sldId id="268" r:id="rId30"/>
    <p:sldId id="270" r:id="rId31"/>
    <p:sldId id="266" r:id="rId32"/>
    <p:sldId id="26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80"/>
    <p:restoredTop sz="94640"/>
  </p:normalViewPr>
  <p:slideViewPr>
    <p:cSldViewPr snapToGrid="0" snapToObjects="1">
      <p:cViewPr varScale="1">
        <p:scale>
          <a:sx n="78" d="100"/>
          <a:sy n="78" d="100"/>
        </p:scale>
        <p:origin x="192" y="3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1266094"/>
            <a:ext cx="8915399" cy="3159596"/>
          </a:xfrm>
        </p:spPr>
        <p:txBody>
          <a:bodyPr>
            <a:noAutofit/>
          </a:bodyPr>
          <a:lstStyle/>
          <a:p>
            <a:r>
              <a:rPr lang="en-US" sz="4400" dirty="0"/>
              <a:t>Interpolation, Integration, and Coordinate Transformations:</a:t>
            </a:r>
            <a:br>
              <a:rPr lang="en-US" sz="4400" dirty="0"/>
            </a:br>
            <a:r>
              <a:rPr lang="en-US" sz="4400" dirty="0"/>
              <a:t>Continuous Functions Versus Discrete Samples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469042"/>
          </a:xfrm>
        </p:spPr>
        <p:txBody>
          <a:bodyPr/>
          <a:lstStyle/>
          <a:p>
            <a:r>
              <a:rPr lang="en-US" dirty="0"/>
              <a:t>Robert P. Goddard</a:t>
            </a:r>
            <a:br>
              <a:rPr lang="en-US" dirty="0"/>
            </a:br>
            <a:r>
              <a:rPr lang="en-US" dirty="0"/>
              <a:t>University of Washington, Seattle</a:t>
            </a:r>
          </a:p>
          <a:p>
            <a:r>
              <a:rPr lang="en-US" dirty="0"/>
              <a:t>Northwest C++ Users Group</a:t>
            </a:r>
            <a:br>
              <a:rPr lang="en-US" dirty="0"/>
            </a:br>
            <a:r>
              <a:rPr lang="en-US" dirty="0"/>
              <a:t>16 May 2018</a:t>
            </a:r>
          </a:p>
        </p:txBody>
      </p:sp>
    </p:spTree>
    <p:extLst>
      <p:ext uri="{BB962C8B-B14F-4D97-AF65-F5344CB8AC3E}">
        <p14:creationId xmlns:p14="http://schemas.microsoft.com/office/powerpoint/2010/main" val="552098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44AD-EF7A-D24A-8E8C-573F90D4F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65477"/>
          </a:xfrm>
        </p:spPr>
        <p:txBody>
          <a:bodyPr/>
          <a:lstStyle/>
          <a:p>
            <a:r>
              <a:rPr lang="en-US" dirty="0"/>
              <a:t>Resampled with Order = 15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25CCE70-7ED3-4B45-9830-D6A5397F61C0}"/>
              </a:ext>
            </a:extLst>
          </p:cNvPr>
          <p:cNvSpPr txBox="1">
            <a:spLocks/>
          </p:cNvSpPr>
          <p:nvPr/>
        </p:nvSpPr>
        <p:spPr>
          <a:xfrm>
            <a:off x="8869855" y="1834054"/>
            <a:ext cx="3022764" cy="4168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Same Pulse</a:t>
            </a:r>
          </a:p>
          <a:p>
            <a:r>
              <a:rPr lang="en-US" dirty="0"/>
              <a:t>500 Hz sampling rate</a:t>
            </a:r>
          </a:p>
          <a:p>
            <a:r>
              <a:rPr lang="en-US" dirty="0"/>
              <a:t>Resampled to 10 kHz</a:t>
            </a:r>
          </a:p>
          <a:p>
            <a:endParaRPr lang="en-US" dirty="0"/>
          </a:p>
          <a:p>
            <a:r>
              <a:rPr lang="en-US" dirty="0"/>
              <a:t>Interpolated using Windowed </a:t>
            </a:r>
            <a:r>
              <a:rPr lang="en-US" dirty="0" err="1"/>
              <a:t>Sinc</a:t>
            </a:r>
            <a:endParaRPr lang="en-US" dirty="0"/>
          </a:p>
          <a:p>
            <a:r>
              <a:rPr lang="en-US" dirty="0"/>
              <a:t>Nailed it!</a:t>
            </a:r>
          </a:p>
          <a:p>
            <a:r>
              <a:rPr lang="en-US" dirty="0"/>
              <a:t>Order rule of thumb: </a:t>
            </a:r>
          </a:p>
          <a:p>
            <a:pPr lvl="1"/>
            <a:r>
              <a:rPr lang="en-US" dirty="0"/>
              <a:t>2.5/</a:t>
            </a:r>
            <a:r>
              <a:rPr lang="en-US" dirty="0" err="1"/>
              <a:t>clear_fraction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675C983-0868-6A48-B034-26BE8E82E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5635" y="1366757"/>
            <a:ext cx="7094220" cy="532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47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44AD-EF7A-D24A-8E8C-573F90D4F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65477"/>
          </a:xfrm>
        </p:spPr>
        <p:txBody>
          <a:bodyPr/>
          <a:lstStyle/>
          <a:p>
            <a:r>
              <a:rPr lang="en-US" dirty="0"/>
              <a:t>Resampled Using FFT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25CCE70-7ED3-4B45-9830-D6A5397F61C0}"/>
              </a:ext>
            </a:extLst>
          </p:cNvPr>
          <p:cNvSpPr txBox="1">
            <a:spLocks/>
          </p:cNvSpPr>
          <p:nvPr/>
        </p:nvSpPr>
        <p:spPr>
          <a:xfrm>
            <a:off x="8869855" y="1834054"/>
            <a:ext cx="3022764" cy="44737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Same Pulse</a:t>
            </a:r>
          </a:p>
          <a:p>
            <a:r>
              <a:rPr lang="en-US" dirty="0"/>
              <a:t>500 Hz sampling rate</a:t>
            </a:r>
          </a:p>
          <a:p>
            <a:r>
              <a:rPr lang="en-US" dirty="0"/>
              <a:t>Resampled to 10 kHz</a:t>
            </a:r>
          </a:p>
          <a:p>
            <a:endParaRPr lang="en-US" dirty="0"/>
          </a:p>
          <a:p>
            <a:r>
              <a:rPr lang="en-US" dirty="0"/>
              <a:t>Interpolated using FFT, zero-pad, IFFT</a:t>
            </a:r>
          </a:p>
          <a:p>
            <a:r>
              <a:rPr lang="en-US" dirty="0"/>
              <a:t>Exact for this signal (except roundoff)</a:t>
            </a:r>
          </a:p>
          <a:p>
            <a:r>
              <a:rPr lang="en-US" dirty="0"/>
              <a:t>Effective order is full signal length</a:t>
            </a:r>
          </a:p>
          <a:p>
            <a:r>
              <a:rPr lang="en-US" dirty="0"/>
              <a:t>Sometimes this is optimal! Compare order to log</a:t>
            </a:r>
            <a:r>
              <a:rPr lang="en-US" baseline="-25000" dirty="0"/>
              <a:t>2</a:t>
            </a:r>
            <a:r>
              <a:rPr lang="en-US" dirty="0"/>
              <a:t>(N).</a:t>
            </a:r>
          </a:p>
          <a:p>
            <a:pPr lvl="1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9C93ECB-1CB4-0142-A7CA-E31E03774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5635" y="1366757"/>
            <a:ext cx="7094220" cy="532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86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44AD-EF7A-D24A-8E8C-573F90D4F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65477"/>
          </a:xfrm>
        </p:spPr>
        <p:txBody>
          <a:bodyPr/>
          <a:lstStyle/>
          <a:p>
            <a:r>
              <a:rPr lang="en-US" dirty="0"/>
              <a:t>Interpolated Impulse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BB96ADA-FB7A-8040-90D6-78D19ECF80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961"/>
          <a:stretch/>
        </p:blipFill>
        <p:spPr>
          <a:xfrm>
            <a:off x="2913681" y="1424887"/>
            <a:ext cx="6245688" cy="5320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2A29E7-D188-E540-ADB4-5D334F7FF3ED}"/>
              </a:ext>
            </a:extLst>
          </p:cNvPr>
          <p:cNvSpPr txBox="1"/>
          <p:nvPr/>
        </p:nvSpPr>
        <p:spPr>
          <a:xfrm>
            <a:off x="2065982" y="2355743"/>
            <a:ext cx="7594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15</a:t>
            </a:r>
          </a:p>
          <a:p>
            <a:pPr algn="r"/>
            <a:endParaRPr lang="en-US" sz="2400" dirty="0"/>
          </a:p>
          <a:p>
            <a:pPr algn="r"/>
            <a:r>
              <a:rPr lang="en-US" sz="2400" dirty="0"/>
              <a:t>7</a:t>
            </a:r>
          </a:p>
          <a:p>
            <a:pPr algn="r"/>
            <a:endParaRPr lang="en-US" sz="2400" dirty="0"/>
          </a:p>
          <a:p>
            <a:pPr algn="r"/>
            <a:r>
              <a:rPr lang="en-US" sz="2400" dirty="0"/>
              <a:t>3</a:t>
            </a:r>
          </a:p>
          <a:p>
            <a:pPr algn="r"/>
            <a:endParaRPr lang="en-US" sz="2400" dirty="0"/>
          </a:p>
          <a:p>
            <a:pPr algn="r"/>
            <a:r>
              <a:rPr lang="en-US" sz="2400" dirty="0"/>
              <a:t>1</a:t>
            </a:r>
          </a:p>
          <a:p>
            <a:pPr algn="r"/>
            <a:endParaRPr lang="en-US" sz="2400" dirty="0"/>
          </a:p>
          <a:p>
            <a:pPr algn="r"/>
            <a:r>
              <a:rPr lang="en-US" sz="2400" dirty="0"/>
              <a:t>0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BAAE5E3-11CB-3B4E-B56F-89E055E115F2}"/>
              </a:ext>
            </a:extLst>
          </p:cNvPr>
          <p:cNvSpPr txBox="1">
            <a:spLocks/>
          </p:cNvSpPr>
          <p:nvPr/>
        </p:nvSpPr>
        <p:spPr>
          <a:xfrm>
            <a:off x="8869855" y="1834054"/>
            <a:ext cx="3022764" cy="4473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Value=1 at t=0</a:t>
            </a:r>
          </a:p>
          <a:p>
            <a:r>
              <a:rPr lang="en-US" dirty="0"/>
              <a:t>Value=0 at other sample positions</a:t>
            </a:r>
          </a:p>
          <a:p>
            <a:r>
              <a:rPr lang="en-US" dirty="0"/>
              <a:t>500 Hz sampling rate</a:t>
            </a:r>
          </a:p>
          <a:p>
            <a:r>
              <a:rPr lang="en-US" dirty="0"/>
              <a:t>Resampled to 10 kHz</a:t>
            </a:r>
          </a:p>
          <a:p>
            <a:r>
              <a:rPr lang="en-US" dirty="0"/>
              <a:t>Varying order</a:t>
            </a:r>
          </a:p>
          <a:p>
            <a:endParaRPr lang="en-US" dirty="0"/>
          </a:p>
          <a:p>
            <a:r>
              <a:rPr lang="en-US" dirty="0"/>
              <a:t>Interpolated curve is a sum of these, each centered on and scaled by an input sample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1E4839-9BB8-CD48-87B7-5C197631B8AE}"/>
              </a:ext>
            </a:extLst>
          </p:cNvPr>
          <p:cNvCxnSpPr/>
          <p:nvPr/>
        </p:nvCxnSpPr>
        <p:spPr>
          <a:xfrm>
            <a:off x="5500688" y="5472113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1C1C58E-3051-1348-A341-0E5710682A32}"/>
              </a:ext>
            </a:extLst>
          </p:cNvPr>
          <p:cNvCxnSpPr>
            <a:cxnSpLocks/>
          </p:cNvCxnSpPr>
          <p:nvPr/>
        </p:nvCxnSpPr>
        <p:spPr>
          <a:xfrm>
            <a:off x="5272088" y="4767263"/>
            <a:ext cx="9429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2BCF95-EC42-1D41-B048-3C5B98EFF489}"/>
              </a:ext>
            </a:extLst>
          </p:cNvPr>
          <p:cNvCxnSpPr>
            <a:cxnSpLocks/>
          </p:cNvCxnSpPr>
          <p:nvPr/>
        </p:nvCxnSpPr>
        <p:spPr>
          <a:xfrm>
            <a:off x="4823132" y="4043864"/>
            <a:ext cx="1790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3A8874C-8456-2B4A-9008-A06002E1B5E9}"/>
              </a:ext>
            </a:extLst>
          </p:cNvPr>
          <p:cNvCxnSpPr>
            <a:cxnSpLocks/>
          </p:cNvCxnSpPr>
          <p:nvPr/>
        </p:nvCxnSpPr>
        <p:spPr>
          <a:xfrm>
            <a:off x="4376685" y="3396164"/>
            <a:ext cx="26720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A686CC9-0F7D-6D4D-8443-9B28E3FF271C}"/>
              </a:ext>
            </a:extLst>
          </p:cNvPr>
          <p:cNvCxnSpPr>
            <a:cxnSpLocks/>
          </p:cNvCxnSpPr>
          <p:nvPr/>
        </p:nvCxnSpPr>
        <p:spPr>
          <a:xfrm>
            <a:off x="3936046" y="2634164"/>
            <a:ext cx="36220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900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5A384-0231-2448-82B2-0A0999F16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as Linear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A3970A-D676-C044-B4E2-05446B422A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89212" y="1460090"/>
                <a:ext cx="8915400" cy="445113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 interpolation algorithms we have seen so far are </a:t>
                </a:r>
                <a:r>
                  <a:rPr lang="en-US" b="1" dirty="0"/>
                  <a:t>linear transformations.</a:t>
                </a:r>
              </a:p>
              <a:p>
                <a:r>
                  <a:rPr lang="en-US" dirty="0"/>
                  <a:t>Each output value is a weighted sum of input values.</a:t>
                </a:r>
              </a:p>
              <a:p>
                <a:r>
                  <a:rPr lang="en-US" dirty="0"/>
                  <a:t>Interpolation is </a:t>
                </a:r>
                <a:r>
                  <a:rPr lang="en-US" b="1" dirty="0"/>
                  <a:t>multiplication by a band matrix:</a:t>
                </a:r>
                <a:r>
                  <a:rPr lang="en-US" dirty="0"/>
                  <a:t> Width of central band is order + 1: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where the weights are nonzero only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sufficiently small</a:t>
                </a:r>
              </a:p>
              <a:p>
                <a:endParaRPr lang="en-US" dirty="0"/>
              </a:p>
              <a:p>
                <a:pPr lvl="1"/>
                <a:r>
                  <a:rPr lang="en-US" dirty="0"/>
                  <a:t>Other forms do not have that property.</a:t>
                </a:r>
              </a:p>
              <a:p>
                <a:pPr lvl="1"/>
                <a:r>
                  <a:rPr lang="en-US" b="1" dirty="0"/>
                  <a:t>Rational functions</a:t>
                </a:r>
                <a:r>
                  <a:rPr lang="en-US" dirty="0"/>
                  <a:t>, for example, can have better properties for extrapolation.</a:t>
                </a:r>
              </a:p>
              <a:p>
                <a:pPr lvl="1"/>
                <a:r>
                  <a:rPr lang="en-US" dirty="0"/>
                  <a:t>But we will ignore such forms.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A3970A-D676-C044-B4E2-05446B422A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9212" y="1460090"/>
                <a:ext cx="8915400" cy="4451132"/>
              </a:xfrm>
              <a:blipFill>
                <a:blip r:embed="rId2"/>
                <a:stretch>
                  <a:fillRect l="-570" t="-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69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7815-9ABD-D54D-BB33-50E95627E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With Derivatives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B792E-61A3-6245-B64D-638107B60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89587"/>
            <a:ext cx="8915400" cy="4421635"/>
          </a:xfrm>
        </p:spPr>
        <p:txBody>
          <a:bodyPr>
            <a:normAutofit/>
          </a:bodyPr>
          <a:lstStyle/>
          <a:p>
            <a:r>
              <a:rPr lang="en-US" dirty="0"/>
              <a:t>If we start out knowing one or more derivatives at our sample points, we can use them similarly: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so forth for higher derivatives.</a:t>
            </a:r>
          </a:p>
          <a:p>
            <a:r>
              <a:rPr lang="en-US" dirty="0"/>
              <a:t>Two function values and two first derivatives, at the ends of some interval, define a cubic polynomial in that interval.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CF37209-96DE-AC44-BC94-42D8017871DE}"/>
                  </a:ext>
                </a:extLst>
              </p:cNvPr>
              <p:cNvSpPr/>
              <p:nvPr/>
            </p:nvSpPr>
            <p:spPr>
              <a:xfrm>
                <a:off x="4736397" y="2525815"/>
                <a:ext cx="5110758" cy="12039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CF37209-96DE-AC44-BC94-42D8017871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397" y="2525815"/>
                <a:ext cx="5110758" cy="1203919"/>
              </a:xfrm>
              <a:prstGeom prst="rect">
                <a:avLst/>
              </a:prstGeom>
              <a:blipFill>
                <a:blip r:embed="rId2"/>
                <a:stretch>
                  <a:fillRect t="-65625" b="-8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A749E6F-BC64-9648-A439-B954C9C3EE42}"/>
                  </a:ext>
                </a:extLst>
              </p:cNvPr>
              <p:cNvSpPr/>
              <p:nvPr/>
            </p:nvSpPr>
            <p:spPr>
              <a:xfrm>
                <a:off x="4736397" y="3444651"/>
                <a:ext cx="5222905" cy="9269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A749E6F-BC64-9648-A439-B954C9C3EE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397" y="3444651"/>
                <a:ext cx="5222905" cy="926920"/>
              </a:xfrm>
              <a:prstGeom prst="rect">
                <a:avLst/>
              </a:prstGeom>
              <a:blipFill>
                <a:blip r:embed="rId3"/>
                <a:stretch>
                  <a:fillRect t="-85135" b="-136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9742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B6EE1-6D9B-364B-9EC5-9C8946060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86638"/>
          </a:xfrm>
        </p:spPr>
        <p:txBody>
          <a:bodyPr/>
          <a:lstStyle/>
          <a:p>
            <a:r>
              <a:rPr lang="en-US" dirty="0"/>
              <a:t>Cubic Weights With Derivative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475AAD6-02D3-3742-8F27-2FECE87CA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1438" y="1357312"/>
            <a:ext cx="7000875" cy="52506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998443-55C5-C045-BB82-70A38F41F93D}"/>
              </a:ext>
            </a:extLst>
          </p:cNvPr>
          <p:cNvSpPr txBox="1"/>
          <p:nvPr/>
        </p:nvSpPr>
        <p:spPr>
          <a:xfrm>
            <a:off x="9458325" y="2114550"/>
            <a:ext cx="23717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Each plot shows how one input sample (x or x’) influences a range of output values (y or y’), from that sample’s left neighbor to its right neighbor.</a:t>
            </a:r>
          </a:p>
        </p:txBody>
      </p:sp>
    </p:spTree>
    <p:extLst>
      <p:ext uri="{BB962C8B-B14F-4D97-AF65-F5344CB8AC3E}">
        <p14:creationId xmlns:p14="http://schemas.microsoft.com/office/powerpoint/2010/main" val="589656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50992-7B7D-454B-950F-29324CC1D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2: Trajectories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5D03D-3043-2641-B90C-2445B0511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66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C971A-25AC-7C4A-A832-25F91BB1B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Sketch</a:t>
            </a: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258A1667-6967-DF46-812C-A38526BBBF82}"/>
              </a:ext>
            </a:extLst>
          </p:cNvPr>
          <p:cNvSpPr/>
          <p:nvPr/>
        </p:nvSpPr>
        <p:spPr>
          <a:xfrm>
            <a:off x="2950734" y="2488826"/>
            <a:ext cx="603439" cy="579804"/>
          </a:xfrm>
          <a:prstGeom prst="donut">
            <a:avLst>
              <a:gd name="adj" fmla="val 58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BB734925-4B77-A542-B554-5EF6BE02A302}"/>
              </a:ext>
            </a:extLst>
          </p:cNvPr>
          <p:cNvCxnSpPr>
            <a:cxnSpLocks/>
            <a:stCxn id="6" idx="4"/>
          </p:cNvCxnSpPr>
          <p:nvPr/>
        </p:nvCxnSpPr>
        <p:spPr>
          <a:xfrm rot="16200000" flipH="1">
            <a:off x="3339813" y="2981271"/>
            <a:ext cx="2330432" cy="2505150"/>
          </a:xfrm>
          <a:prstGeom prst="curvedConnector2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nut 10">
            <a:extLst>
              <a:ext uri="{FF2B5EF4-FFF2-40B4-BE49-F238E27FC236}">
                <a16:creationId xmlns:a16="http://schemas.microsoft.com/office/drawing/2014/main" id="{2E064BAE-85EE-C34E-92B6-ACBC945FA9BD}"/>
              </a:ext>
            </a:extLst>
          </p:cNvPr>
          <p:cNvSpPr/>
          <p:nvPr/>
        </p:nvSpPr>
        <p:spPr>
          <a:xfrm>
            <a:off x="10137727" y="4322582"/>
            <a:ext cx="603439" cy="579804"/>
          </a:xfrm>
          <a:prstGeom prst="donut">
            <a:avLst>
              <a:gd name="adj" fmla="val 58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C6925351-1B65-284C-A653-5F1C56B94396}"/>
              </a:ext>
            </a:extLst>
          </p:cNvPr>
          <p:cNvCxnSpPr>
            <a:cxnSpLocks/>
            <a:stCxn id="11" idx="6"/>
          </p:cNvCxnSpPr>
          <p:nvPr/>
        </p:nvCxnSpPr>
        <p:spPr>
          <a:xfrm flipH="1" flipV="1">
            <a:off x="8773406" y="3594650"/>
            <a:ext cx="1967760" cy="1017834"/>
          </a:xfrm>
          <a:prstGeom prst="curvedConnector3">
            <a:avLst>
              <a:gd name="adj1" fmla="val -11617"/>
            </a:avLst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3C94EE-EC1E-4D45-B6D7-FDC523A93F6D}"/>
              </a:ext>
            </a:extLst>
          </p:cNvPr>
          <p:cNvCxnSpPr>
            <a:cxnSpLocks/>
            <a:stCxn id="11" idx="2"/>
            <a:endCxn id="6" idx="6"/>
          </p:cNvCxnSpPr>
          <p:nvPr/>
        </p:nvCxnSpPr>
        <p:spPr>
          <a:xfrm flipH="1" flipV="1">
            <a:off x="3554173" y="2778728"/>
            <a:ext cx="6583554" cy="1833756"/>
          </a:xfrm>
          <a:prstGeom prst="straightConnector1">
            <a:avLst/>
          </a:prstGeom>
          <a:ln>
            <a:solidFill>
              <a:schemeClr val="accent1">
                <a:shade val="90000"/>
              </a:schemeClr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9FACA7-A9B4-204C-8879-92A432195032}"/>
                  </a:ext>
                </a:extLst>
              </p:cNvPr>
              <p:cNvSpPr txBox="1"/>
              <p:nvPr/>
            </p:nvSpPr>
            <p:spPr>
              <a:xfrm>
                <a:off x="9682602" y="4962992"/>
                <a:ext cx="151368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Source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9FACA7-A9B4-204C-8879-92A432195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2602" y="4962992"/>
                <a:ext cx="1513688" cy="954107"/>
              </a:xfrm>
              <a:prstGeom prst="rect">
                <a:avLst/>
              </a:prstGeom>
              <a:blipFill>
                <a:blip r:embed="rId2"/>
                <a:stretch>
                  <a:fillRect l="-7438" t="-6579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8BC038C-F459-0F47-A73A-30058415F99C}"/>
                  </a:ext>
                </a:extLst>
              </p:cNvPr>
              <p:cNvSpPr txBox="1"/>
              <p:nvPr/>
            </p:nvSpPr>
            <p:spPr>
              <a:xfrm>
                <a:off x="2495608" y="1905000"/>
                <a:ext cx="69863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Receiver: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8BC038C-F459-0F47-A73A-30058415F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08" y="1905000"/>
                <a:ext cx="6986322" cy="523220"/>
              </a:xfrm>
              <a:prstGeom prst="rect">
                <a:avLst/>
              </a:prstGeom>
              <a:blipFill>
                <a:blip r:embed="rId3"/>
                <a:stretch>
                  <a:fillRect l="-1815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8A566B3-7405-FD42-94AA-EE4BD2A99E9D}"/>
                  </a:ext>
                </a:extLst>
              </p:cNvPr>
              <p:cNvSpPr txBox="1"/>
              <p:nvPr/>
            </p:nvSpPr>
            <p:spPr>
              <a:xfrm rot="821931">
                <a:off x="5318036" y="3194751"/>
                <a:ext cx="30253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Delay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)|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8A566B3-7405-FD42-94AA-EE4BD2A99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821931">
                <a:off x="5318036" y="3194751"/>
                <a:ext cx="3025315" cy="369332"/>
              </a:xfrm>
              <a:prstGeom prst="rect">
                <a:avLst/>
              </a:prstGeom>
              <a:blipFill>
                <a:blip r:embed="rId4"/>
                <a:stretch>
                  <a:fillRect l="-2510" t="-3529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789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F887-9566-D249-9283-FBEEA782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Specifying a Trajectory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474D3-4E02-394A-9951-96A232CBF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Trajectory is a list of Snapshots:</a:t>
            </a:r>
          </a:p>
          <a:p>
            <a:r>
              <a:rPr lang="en-US" dirty="0"/>
              <a:t> </a:t>
            </a:r>
            <a:r>
              <a:rPr lang="en-US" i="1" dirty="0"/>
              <a:t>/// Full Constructor</a:t>
            </a:r>
            <a:br>
              <a:rPr lang="en-US" i="1" dirty="0"/>
            </a:br>
            <a:r>
              <a:rPr lang="en-US" dirty="0"/>
              <a:t>Snapshot(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double </a:t>
            </a:r>
            <a:r>
              <a:rPr lang="en-US" dirty="0"/>
              <a:t>time,    </a:t>
            </a:r>
            <a:r>
              <a:rPr lang="en-US" i="1" dirty="0"/>
              <a:t>///&lt; Time at which snapshot occurs in trajectory [sec]</a:t>
            </a:r>
            <a:br>
              <a:rPr lang="en-US" i="1" dirty="0"/>
            </a:br>
            <a:r>
              <a:rPr lang="en-US" i="1" dirty="0"/>
              <a:t>    </a:t>
            </a:r>
            <a:r>
              <a:rPr lang="en-US" b="1" dirty="0" err="1"/>
              <a:t>const</a:t>
            </a:r>
            <a:r>
              <a:rPr lang="en-US" b="1" dirty="0"/>
              <a:t> </a:t>
            </a:r>
            <a:r>
              <a:rPr lang="en-US" dirty="0"/>
              <a:t>Vector&amp; </a:t>
            </a:r>
            <a:r>
              <a:rPr lang="en-US" dirty="0" err="1"/>
              <a:t>pos</a:t>
            </a:r>
            <a:r>
              <a:rPr lang="en-US" dirty="0"/>
              <a:t>,  </a:t>
            </a:r>
            <a:r>
              <a:rPr lang="en-US" i="1" dirty="0"/>
              <a:t>///&lt; Position [m]</a:t>
            </a:r>
            <a:br>
              <a:rPr lang="en-US" i="1" dirty="0"/>
            </a:br>
            <a:r>
              <a:rPr lang="en-US" i="1" dirty="0"/>
              <a:t>    </a:t>
            </a:r>
            <a:r>
              <a:rPr lang="en-US" b="1" dirty="0" err="1"/>
              <a:t>const</a:t>
            </a:r>
            <a:r>
              <a:rPr lang="en-US" b="1" dirty="0"/>
              <a:t> </a:t>
            </a:r>
            <a:r>
              <a:rPr lang="en-US" dirty="0"/>
              <a:t>Vector&amp; </a:t>
            </a:r>
            <a:r>
              <a:rPr lang="en-US" dirty="0" err="1"/>
              <a:t>vel</a:t>
            </a:r>
            <a:r>
              <a:rPr lang="en-US" dirty="0"/>
              <a:t>,  </a:t>
            </a:r>
            <a:r>
              <a:rPr lang="en-US" i="1" dirty="0"/>
              <a:t>///&lt; Velocity [m/s]</a:t>
            </a:r>
            <a:br>
              <a:rPr lang="en-US" i="1" dirty="0"/>
            </a:br>
            <a:r>
              <a:rPr lang="en-US" i="1" dirty="0"/>
              <a:t>    </a:t>
            </a:r>
            <a:r>
              <a:rPr lang="en-US" b="1" dirty="0" err="1"/>
              <a:t>const</a:t>
            </a:r>
            <a:r>
              <a:rPr lang="en-US" b="1" dirty="0"/>
              <a:t> </a:t>
            </a:r>
            <a:r>
              <a:rPr lang="en-US" dirty="0"/>
              <a:t>Orientation&amp; orient,  </a:t>
            </a:r>
            <a:r>
              <a:rPr lang="en-US" i="1" dirty="0"/>
              <a:t>///&lt; Heading, Pitch, Roll [</a:t>
            </a:r>
            <a:r>
              <a:rPr lang="en-US" i="1" dirty="0" err="1"/>
              <a:t>deg</a:t>
            </a:r>
            <a:r>
              <a:rPr lang="en-US" i="1" dirty="0"/>
              <a:t>]</a:t>
            </a:r>
            <a:br>
              <a:rPr lang="en-US" i="1" dirty="0"/>
            </a:br>
            <a:r>
              <a:rPr lang="en-US" i="1" dirty="0"/>
              <a:t>    </a:t>
            </a:r>
            <a:r>
              <a:rPr lang="en-US" b="1" dirty="0" err="1"/>
              <a:t>const</a:t>
            </a:r>
            <a:r>
              <a:rPr lang="en-US" b="1" dirty="0"/>
              <a:t> </a:t>
            </a:r>
            <a:r>
              <a:rPr lang="en-US" dirty="0"/>
              <a:t>Orientation&amp; </a:t>
            </a:r>
            <a:r>
              <a:rPr lang="en-US" dirty="0" err="1"/>
              <a:t>oRate</a:t>
            </a:r>
            <a:r>
              <a:rPr lang="en-US" dirty="0"/>
              <a:t>    </a:t>
            </a:r>
            <a:r>
              <a:rPr lang="en-US" i="1" dirty="0"/>
              <a:t>///&lt; Time derivatives of orient [</a:t>
            </a:r>
            <a:r>
              <a:rPr lang="en-US" i="1" dirty="0" err="1"/>
              <a:t>deg</a:t>
            </a:r>
            <a:r>
              <a:rPr lang="en-US" i="1" dirty="0"/>
              <a:t>/s]</a:t>
            </a:r>
            <a:br>
              <a:rPr lang="en-US" i="1" dirty="0"/>
            </a:br>
            <a:r>
              <a:rPr lang="en-US" dirty="0"/>
              <a:t>);</a:t>
            </a:r>
          </a:p>
          <a:p>
            <a:r>
              <a:rPr lang="en-US" dirty="0"/>
              <a:t>Its main function is to transform vectors between Vehicle and Earth coordinate systems.</a:t>
            </a:r>
          </a:p>
          <a:p>
            <a:r>
              <a:rPr lang="en-US" dirty="0"/>
              <a:t>Vectors to transform: Sensor locations and orientations, sound propagation directions, </a:t>
            </a:r>
            <a:r>
              <a:rPr lang="en-US" dirty="0" err="1"/>
              <a:t>scatterer</a:t>
            </a:r>
            <a:r>
              <a:rPr lang="en-US" dirty="0"/>
              <a:t> locations and velocities, etc.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496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Transforming a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1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 charset="0"/>
                          </a:rPr>
                          <m:t>𝒓</m:t>
                        </m:r>
                      </m:e>
                    </m:acc>
                  </m:oMath>
                </a14:m>
                <a:r>
                  <a:rPr lang="en-US" b="1" dirty="0"/>
                  <a:t>: </a:t>
                </a:r>
                <a:r>
                  <a:rPr lang="en-US" dirty="0"/>
                  <a:t>A location in the Earth coordinate system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𝒓</m:t>
                        </m:r>
                      </m:e>
                    </m:acc>
                  </m:oMath>
                </a14:m>
                <a:r>
                  <a:rPr lang="en-US" b="1" dirty="0"/>
                  <a:t>’: </a:t>
                </a:r>
                <a:r>
                  <a:rPr lang="en-US" dirty="0"/>
                  <a:t>The same location in the Platform coordinate system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𝑹</m:t>
                        </m:r>
                      </m:e>
                    </m:acc>
                  </m:oMath>
                </a14:m>
                <a:r>
                  <a:rPr lang="en-US" b="1" dirty="0"/>
                  <a:t>: </a:t>
                </a:r>
                <a:r>
                  <a:rPr lang="en-US" dirty="0"/>
                  <a:t>The location of the Platform in the Earth coordinate system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dirty="0">
                        <a:latin typeface="Cambria Math" charset="0"/>
                      </a:rPr>
                      <m:t>M</m:t>
                    </m:r>
                    <m:r>
                      <a:rPr lang="en-US" b="1" i="1" dirty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b="1" dirty="0"/>
                  <a:t>: </a:t>
                </a:r>
                <a:r>
                  <a:rPr lang="en-US" dirty="0"/>
                  <a:t>A rotation operator taking a vector from Earth to Platform coordinates</a:t>
                </a:r>
              </a:p>
              <a:p>
                <a:r>
                  <a:rPr lang="en-US" dirty="0"/>
                  <a:t>The relationship is a linear transformation: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𝒓</m:t>
                            </m:r>
                          </m:e>
                        </m:acc>
                      </m:e>
                      <m:sup>
                        <m:r>
                          <a:rPr lang="en-US" b="1" i="1" dirty="0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1" i="1" dirty="0" smtClean="0">
                        <a:latin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en-US" b="1" dirty="0">
                        <a:latin typeface="Cambria Math" charset="0"/>
                      </a:rPr>
                      <m:t>M</m:t>
                    </m:r>
                    <m:r>
                      <a:rPr lang="en-US" b="1" i="1" dirty="0" smtClean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 charset="0"/>
                          </a:rPr>
                          <m:t>𝒓</m:t>
                        </m:r>
                      </m:e>
                    </m:acc>
                    <m:r>
                      <a:rPr lang="en-US" b="1" i="1" dirty="0" smtClean="0">
                        <a:latin typeface="Cambria Math" charset="0"/>
                      </a:rPr>
                      <m:t> −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𝑹</m:t>
                        </m:r>
                      </m:e>
                    </m:acc>
                    <m:r>
                      <a:rPr lang="en-US" b="1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="1" dirty="0"/>
                  <a:t> : </a:t>
                </a:r>
                <a:r>
                  <a:rPr lang="en-US" b="1" dirty="0" err="1"/>
                  <a:t>transformTo</a:t>
                </a:r>
                <a:endParaRPr lang="en-US" b="1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𝒓</m:t>
                        </m:r>
                      </m:e>
                    </m:acc>
                    <m:r>
                      <a:rPr lang="en-US" b="1" i="1" dirty="0">
                        <a:latin typeface="Cambria Math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𝑹</m:t>
                        </m:r>
                      </m:e>
                    </m:acc>
                    <m:r>
                      <m:rPr>
                        <m:nor/>
                      </m:rPr>
                      <a:rPr lang="en-US" b="1" dirty="0"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1" dirty="0">
                            <a:latin typeface="Cambria Math" charset="0"/>
                          </a:rPr>
                          <m:t>M</m:t>
                        </m:r>
                      </m:e>
                      <m:sup>
                        <m:r>
                          <a:rPr lang="en-US" b="1" i="1" dirty="0" smtClean="0">
                            <a:latin typeface="Cambria Math" charset="0"/>
                          </a:rPr>
                          <m:t>𝑻</m:t>
                        </m:r>
                      </m:sup>
                    </m:sSup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charset="0"/>
                              </a:rPr>
                              <m:t>𝒓</m:t>
                            </m:r>
                          </m:e>
                        </m:acc>
                      </m:e>
                      <m:sup>
                        <m:r>
                          <a:rPr lang="en-US" b="1" i="1" dirty="0"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b="1" dirty="0"/>
                  <a:t>: </a:t>
                </a:r>
                <a:r>
                  <a:rPr lang="en-US" b="1" dirty="0" err="1"/>
                  <a:t>transformFrom</a:t>
                </a:r>
                <a:endParaRPr lang="en-US" b="1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dirty="0">
                        <a:latin typeface="Cambria Math" charset="0"/>
                      </a:rPr>
                      <m:t>M</m:t>
                    </m:r>
                  </m:oMath>
                </a14:m>
                <a:r>
                  <a:rPr lang="en-US" dirty="0"/>
                  <a:t> is </a:t>
                </a:r>
                <a:r>
                  <a:rPr lang="en-US" i="1" dirty="0"/>
                  <a:t>orthogonal</a:t>
                </a:r>
                <a:r>
                  <a:rPr lang="en-US" dirty="0"/>
                  <a:t>: Its transpose is its inverse: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1" dirty="0">
                            <a:latin typeface="Cambria Math" charset="0"/>
                          </a:rPr>
                          <m:t>M</m:t>
                        </m:r>
                      </m:e>
                      <m:sup>
                        <m:r>
                          <a:rPr lang="en-US" b="1" i="1" dirty="0">
                            <a:latin typeface="Cambria Math" charset="0"/>
                          </a:rPr>
                          <m:t>𝑻</m:t>
                        </m:r>
                      </m:sup>
                    </m:sSup>
                    <m:r>
                      <m:rPr>
                        <m:nor/>
                      </m:rPr>
                      <a:rPr lang="en-US" b="1" dirty="0">
                        <a:latin typeface="Cambria Math" charset="0"/>
                      </a:rPr>
                      <m:t>M</m:t>
                    </m:r>
                    <m:r>
                      <a:rPr lang="en-US" b="1" i="1" dirty="0">
                        <a:latin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en-US" b="1" dirty="0">
                        <a:latin typeface="Cambria Math" charset="0"/>
                      </a:rPr>
                      <m:t>M</m:t>
                    </m:r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1" dirty="0">
                            <a:latin typeface="Cambria Math" charset="0"/>
                          </a:rPr>
                          <m:t>M</m:t>
                        </m:r>
                      </m:e>
                      <m:sup>
                        <m:r>
                          <a:rPr lang="en-US" b="1" i="1" dirty="0">
                            <a:latin typeface="Cambria Math" charset="0"/>
                          </a:rPr>
                          <m:t>𝑻</m:t>
                        </m:r>
                      </m:sup>
                    </m:sSup>
                    <m:r>
                      <a:rPr lang="en-US" b="1" i="1" dirty="0" smtClean="0">
                        <a:latin typeface="Cambria Math" charset="0"/>
                      </a:rPr>
                      <m:t>=</m:t>
                    </m:r>
                    <m:r>
                      <a:rPr lang="en-US" b="1" i="0" dirty="0" smtClean="0">
                        <a:latin typeface="Cambria Math" charset="0"/>
                      </a:rPr>
                      <m:t>𝐈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(unit matrix)</a:t>
                </a:r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79" t="-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7356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C7490-834A-DE4C-BE58-7BE8F26DA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Model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BBC94-B938-084C-9940-B0BCB30B0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530128"/>
            <a:ext cx="8915399" cy="2527771"/>
          </a:xfrm>
        </p:spPr>
        <p:txBody>
          <a:bodyPr>
            <a:normAutofit/>
          </a:bodyPr>
          <a:lstStyle/>
          <a:p>
            <a:r>
              <a:rPr lang="en-US" dirty="0"/>
              <a:t>Simulation of a passive (listen-only) sonar system with moving source and receiver. Trajectories are specified using 12-parameter snapshots. Source signal is specified using digital samples. The output is received sound, as digital samples.</a:t>
            </a:r>
          </a:p>
          <a:p>
            <a:r>
              <a:rPr lang="en-US" dirty="0"/>
              <a:t>October’s model problem is similar: Camera on airplane reporting location of a vehicle on the ground.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280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Inputs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Class Orientation: {heading, pitch, roll}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: Heading: Rotation about the Z axis. Range: -180 to 180 degrees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r>
                  <a:rPr lang="en-US" dirty="0"/>
                  <a:t>: Pitch: Rotation about the Y’ axis. Range: -90 to 90 degrees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: </m:t>
                    </m:r>
                  </m:oMath>
                </a14:m>
                <a:r>
                  <a:rPr lang="en-US" dirty="0"/>
                  <a:t>Roll: Rotation about the X” axis. Range: -180 to 180 degrees</a:t>
                </a:r>
              </a:p>
              <a:p>
                <a:r>
                  <a:rPr lang="en-US" i="1" dirty="0"/>
                  <a:t>Demonstrate with tripod</a:t>
                </a:r>
              </a:p>
              <a:p>
                <a:r>
                  <a:rPr lang="en-US" dirty="0"/>
                  <a:t>Nearly every operation requires sines and cosines:</a:t>
                </a:r>
              </a:p>
              <a:p>
                <a:pPr lvl="1"/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2"/>
                              <m:mcJc m:val="center"/>
                            </m:mcPr>
                          </m:mc>
                        </m:mcs>
                        <m:ctrlPr>
                          <a:rPr lang="uk-UA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en-US" b="0" i="0" smtClean="0">
                              <a:latin typeface="Cambria Math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os</m:t>
                          </m:r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charset="0"/>
                            </a:rPr>
                            <m:t>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e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charset="0"/>
                            </a:rPr>
                            <m:t>h</m:t>
                          </m:r>
                          <m:r>
                            <a:rPr lang="en-US" i="1"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en-US" b="0" i="0" smtClean="0">
                              <a:latin typeface="Cambria Math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in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charset="0"/>
                            </a:rPr>
                            <m:t>⁡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charset="0"/>
                            </a:rPr>
                            <m:t>)</m:t>
                          </m:r>
                        </m:e>
                      </m:mr>
                      <m:mr>
                        <m:e>
                          <m:r>
                            <m:rPr>
                              <m:brk m:alnAt="7"/>
                            </m:rP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𝑝</m:t>
                          </m:r>
                          <m:r>
                            <a:rPr lang="en-US" i="1"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en-US">
                              <a:latin typeface="Cambria Math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os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charset="0"/>
                            </a:rPr>
                            <m:t>⁡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charset="0"/>
                            </a:rPr>
                            <m:t>)</m:t>
                          </m:r>
                        </m:e>
                        <m:e>
                          <m:r>
                            <a:rPr lang="en-US" i="1">
                              <a:latin typeface="Cambria Math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𝑝</m:t>
                          </m:r>
                          <m:r>
                            <a:rPr lang="en-US" i="1"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en-US">
                              <a:latin typeface="Cambria Math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in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charset="0"/>
                            </a:rPr>
                            <m:t>⁡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charset="0"/>
                            </a:rPr>
                            <m:t>)</m:t>
                          </m:r>
                        </m:e>
                      </m:mr>
                      <m:mr>
                        <m:e>
                          <m:r>
                            <m:rPr>
                              <m:brk m:alnAt="7"/>
                            </m:rP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en-US">
                              <a:latin typeface="Cambria Math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os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charset="0"/>
                            </a:rPr>
                            <m:t>⁡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charset="0"/>
                            </a:rPr>
                            <m:t>)</m:t>
                          </m:r>
                        </m:e>
                        <m:e>
                          <m:r>
                            <a:rPr lang="en-US" i="1">
                              <a:latin typeface="Cambria Math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en-US">
                              <a:latin typeface="Cambria Math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in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charset="0"/>
                            </a:rPr>
                            <m:t>⁡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charset="0"/>
                            </a:rPr>
                            <m:t>)</m:t>
                          </m:r>
                        </m:e>
                      </m:mr>
                    </m:m>
                  </m:oMath>
                </a14:m>
                <a:endParaRPr lang="en-US" dirty="0"/>
              </a:p>
              <a:p>
                <a:r>
                  <a:rPr lang="en-US" dirty="0"/>
                  <a:t>A 3D rotation about an axis reduces to a 2D rotation in the plane of the other two axes</a:t>
                </a:r>
                <a:endParaRPr lang="en-US" i="1" dirty="0">
                  <a:latin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charset="0"/>
                          </a:rPr>
                          <m:t>𝐌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uk-UA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𝑠h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𝑠h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𝑐h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       </m:t>
                        </m:r>
                        <m:r>
                          <a:rPr lang="en-US" b="1" i="0">
                            <a:latin typeface="Cambria Math" charset="0"/>
                          </a:rPr>
                          <m:t>𝐌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uk-UA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𝑠𝑝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𝑠𝑝</m:t>
                              </m:r>
                            </m:e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𝑐𝑝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       </m:t>
                        </m:r>
                        <m:r>
                          <a:rPr lang="en-US" b="1" i="0">
                            <a:latin typeface="Cambria Math" charset="0"/>
                          </a:rPr>
                          <m:t>𝐌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uk-UA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𝑟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𝑠𝑟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𝑠𝑟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𝑐𝑟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74" t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5685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Matrix from Orientation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89212" y="1600200"/>
                <a:ext cx="8915400" cy="4311022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Successive rotations = matrix multiplication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charset="0"/>
                              </a:rPr>
                              <m:t>𝒓</m:t>
                            </m:r>
                          </m:e>
                        </m:acc>
                      </m:e>
                      <m:sup>
                        <m:r>
                          <a:rPr lang="en-US" b="1" i="1" dirty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1" i="1" dirty="0">
                        <a:latin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en-US" b="1" dirty="0">
                        <a:latin typeface="Cambria Math" charset="0"/>
                      </a:rPr>
                      <m:t>M</m:t>
                    </m:r>
                    <m:r>
                      <a:rPr lang="en-US" b="1" i="1" dirty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𝒓</m:t>
                        </m:r>
                      </m:e>
                    </m:acc>
                    <m:r>
                      <a:rPr lang="en-US" b="1" i="1" dirty="0">
                        <a:latin typeface="Cambria Math" charset="0"/>
                      </a:rPr>
                      <m:t> −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𝑹</m:t>
                        </m:r>
                      </m:e>
                    </m:acc>
                    <m:r>
                      <a:rPr lang="en-US" b="1" i="1" dirty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="0" i="1" dirty="0">
                    <a:latin typeface="Cambria Math" charset="0"/>
                  </a:rPr>
                  <a:t>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𝑌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𝑍</m:t>
                        </m:r>
                      </m:sub>
                    </m:sSub>
                    <m:r>
                      <a:rPr lang="en-US" b="1" i="1" dirty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𝒓</m:t>
                        </m:r>
                      </m:e>
                    </m:acc>
                    <m:r>
                      <a:rPr lang="en-US" b="1" i="1" dirty="0">
                        <a:latin typeface="Cambria Math" charset="0"/>
                      </a:rPr>
                      <m:t> −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𝑹</m:t>
                        </m:r>
                      </m:e>
                    </m:acc>
                    <m:r>
                      <a:rPr lang="en-US" b="1" i="1" dirty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i="1" dirty="0">
                    <a:latin typeface="Cambria Math" charset="0"/>
                  </a:rPr>
                  <a:t> </a:t>
                </a:r>
                <a:r>
                  <a:rPr lang="en-US" b="1" dirty="0"/>
                  <a:t>: </a:t>
                </a:r>
                <a:r>
                  <a:rPr lang="en-US" b="1" dirty="0" err="1"/>
                  <a:t>transformTo</a:t>
                </a:r>
                <a:r>
                  <a:rPr lang="en-US" dirty="0"/>
                  <a:t> again</a:t>
                </a:r>
              </a:p>
              <a:p>
                <a:pPr marL="342900" lvl="1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b="1" dirty="0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𝑌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b="1" dirty="0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𝑍</m:t>
                        </m:r>
                      </m:sub>
                    </m:sSub>
                    <m:r>
                      <a:rPr lang="en-US" b="1" i="1" dirty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𝒓</m:t>
                        </m:r>
                      </m:e>
                    </m:acc>
                    <m:r>
                      <a:rPr lang="en-US" b="1" i="1" dirty="0">
                        <a:latin typeface="Cambria Math" charset="0"/>
                      </a:rPr>
                      <m:t> −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𝑹</m:t>
                        </m:r>
                      </m:e>
                    </m:acc>
                    <m:r>
                      <a:rPr lang="en-US" b="1" i="1" dirty="0">
                        <a:latin typeface="Cambria Math" charset="0"/>
                      </a:rPr>
                      <m:t>)))=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b="1" dirty="0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𝑌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𝑍</m:t>
                        </m:r>
                      </m:sub>
                    </m:sSub>
                    <m:r>
                      <a:rPr lang="en-US" b="1" i="1">
                        <a:latin typeface="Cambria Math" charset="0"/>
                      </a:rPr>
                      <m:t>)</m:t>
                    </m:r>
                    <m:r>
                      <a:rPr lang="en-US" b="1" i="1" dirty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𝒓</m:t>
                        </m:r>
                      </m:e>
                    </m:acc>
                    <m:r>
                      <a:rPr lang="en-US" b="1" i="1" dirty="0">
                        <a:latin typeface="Cambria Math" charset="0"/>
                      </a:rPr>
                      <m:t> −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𝑹</m:t>
                        </m:r>
                      </m:e>
                    </m:acc>
                    <m:r>
                      <a:rPr lang="en-US" b="1" i="1" dirty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 : Associative</a:t>
                </a:r>
                <a:endParaRPr lang="en-US" b="0" i="1" dirty="0"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dirty="0">
                        <a:latin typeface="Cambria Math" charset="0"/>
                      </a:rPr>
                      <m:t>M</m:t>
                    </m:r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uk-UA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𝑐h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𝑐𝑝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𝑠h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𝑠𝑝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𝑐𝑟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𝑠h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𝑠𝑟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𝑠𝑝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𝑐h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𝑐𝑟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𝑐h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𝑠𝑟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𝑠𝑝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𝑠h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𝑠𝑟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𝑐𝑝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𝑠𝑟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𝑠h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𝑐𝑟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𝑠𝑝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𝑐h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𝑠𝑟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𝑐h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𝑐𝑟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𝑠𝑝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𝑠h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𝑐𝑟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𝑐𝑝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Notice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dirty="0"/>
                  <a:t> is applied to the vector first, and appears on the right in the matrix multiplication:</a:t>
                </a:r>
              </a:p>
              <a:p>
                <a:r>
                  <a:rPr lang="en-US" dirty="0"/>
                  <a:t>Naïve multiplication counts (sub-expression elimination can lower them slightly):</a:t>
                </a:r>
              </a:p>
              <a:p>
                <a:pPr lvl="1"/>
                <a:r>
                  <a:rPr lang="en-US" dirty="0"/>
                  <a:t>Computing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dirty="0">
                        <a:latin typeface="Cambria Math" charset="0"/>
                      </a:rPr>
                      <m:t>M</m:t>
                    </m:r>
                  </m:oMath>
                </a14:m>
                <a:r>
                  <a:rPr lang="en-US" dirty="0"/>
                  <a:t>: 15 multiplications (11 with SEE).</a:t>
                </a:r>
              </a:p>
              <a:p>
                <a:pPr lvl="1"/>
                <a:r>
                  <a:rPr lang="en-US" b="1" dirty="0" err="1"/>
                  <a:t>transformTo</a:t>
                </a:r>
                <a:r>
                  <a:rPr lang="en-US" dirty="0"/>
                  <a:t>: 9 multiplications (one matrix-vector multiplication)</a:t>
                </a:r>
              </a:p>
              <a:p>
                <a:pPr lvl="1"/>
                <a:r>
                  <a:rPr lang="en-US" b="1" dirty="0" err="1"/>
                  <a:t>transformTo</a:t>
                </a:r>
                <a:r>
                  <a:rPr lang="en-US" dirty="0"/>
                  <a:t> stepwise sparse: 3*4=12 multiplications (less with some zero angles)</a:t>
                </a:r>
              </a:p>
              <a:p>
                <a:r>
                  <a:rPr lang="en-US" dirty="0"/>
                  <a:t>Do this if you have many vectors to transform between the same 2 coordinate systems.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9212" y="1600200"/>
                <a:ext cx="8915400" cy="4311022"/>
              </a:xfrm>
              <a:blipFill rotWithShape="0">
                <a:blip r:embed="rId2"/>
                <a:stretch>
                  <a:fillRect l="-342" t="-1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339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Smooth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Try to keep an airplane centered in camera image as it passes overhead.</a:t>
            </a:r>
          </a:p>
          <a:p>
            <a:pPr lvl="1"/>
            <a:r>
              <a:rPr lang="en-US" i="1" dirty="0"/>
              <a:t>Demonstrate with tripod. Roll doesn’t help.</a:t>
            </a:r>
          </a:p>
          <a:p>
            <a:pPr lvl="1"/>
            <a:r>
              <a:rPr lang="en-US" dirty="0"/>
              <a:t>With HPR rotations, </a:t>
            </a:r>
            <a:r>
              <a:rPr lang="en-US" i="1" dirty="0"/>
              <a:t>it can’t be done continuously!</a:t>
            </a:r>
          </a:p>
          <a:p>
            <a:pPr lvl="1"/>
            <a:r>
              <a:rPr lang="en-US" dirty="0"/>
              <a:t>The problem occurs at the axis of the first rotation (heading).</a:t>
            </a:r>
          </a:p>
          <a:p>
            <a:r>
              <a:rPr lang="en-US" dirty="0"/>
              <a:t>Theorem: For every 3D rotation, there exists an axis such that vectors parallel to that axis are invariant under that rotation.</a:t>
            </a:r>
          </a:p>
          <a:p>
            <a:r>
              <a:rPr lang="en-US" dirty="0"/>
              <a:t>Proposed representation #3: Unit vector (axis) in the invariant direction, multiplied by a scalar giving the angle of rotation about that vector.</a:t>
            </a:r>
          </a:p>
          <a:p>
            <a:r>
              <a:rPr lang="en-US" dirty="0"/>
              <a:t>Advantage: Smooth rotation (interpolation) can be done by smoothly varying the angle (magnitude of vector) while keeping the axis constant.</a:t>
            </a:r>
          </a:p>
          <a:p>
            <a:r>
              <a:rPr lang="en-US" dirty="0"/>
              <a:t>New problem: Find that vector, given orientation (#1) or matrix (#2).</a:t>
            </a:r>
          </a:p>
        </p:txBody>
      </p:sp>
    </p:spTree>
    <p:extLst>
      <p:ext uri="{BB962C8B-B14F-4D97-AF65-F5344CB8AC3E}">
        <p14:creationId xmlns:p14="http://schemas.microsoft.com/office/powerpoint/2010/main" val="1946225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Quaternions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Abstract definition: A </a:t>
                </a:r>
                <a:r>
                  <a:rPr lang="en-US" i="1" dirty="0"/>
                  <a:t>quaternion</a:t>
                </a:r>
                <a:r>
                  <a:rPr lang="en-US" dirty="0"/>
                  <a:t> is a set of 4 real numbers with two operations, addition and multiplication: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𝒊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𝒋</m:t>
                    </m:r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𝒌</m:t>
                    </m:r>
                  </m:oMath>
                </a14:m>
                <a:r>
                  <a:rPr lang="en-US" dirty="0"/>
                  <a:t> =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]</a:t>
                </a:r>
              </a:p>
              <a:p>
                <a:pPr lvl="1"/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𝒊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𝒋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𝒌</m:t>
                    </m:r>
                  </m:oMath>
                </a14:m>
                <a:r>
                  <a:rPr lang="en-US" dirty="0"/>
                  <a:t> are unit vectors, analogous to the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𝒊</m:t>
                    </m:r>
                  </m:oMath>
                </a14:m>
                <a:r>
                  <a:rPr lang="en-US" dirty="0"/>
                  <a:t> used in complex numbers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𝒊𝒊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𝒋𝒋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𝒌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𝒌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𝒊𝒋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𝒌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= -1</a:t>
                </a:r>
              </a:p>
              <a:p>
                <a:pPr lvl="2"/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3"/>
                              <m:mcJc m:val="center"/>
                            </m:mcPr>
                          </m:mc>
                        </m:mcs>
                        <m:ctrlPr>
                          <a:rPr lang="uk-UA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mPr>
                      <m:mr>
                        <m:e>
                          <m: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𝒊𝒋</m:t>
                          </m:r>
                          <m: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=−</m:t>
                          </m:r>
                          <m: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𝒋𝒊</m:t>
                          </m:r>
                          <m:r>
                            <m:rPr>
                              <m:nor/>
                            </m:rPr>
                            <a:rPr lang="en-US" dirty="0"/>
                            <m:t> = </m:t>
                          </m:r>
                          <m: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𝒌</m:t>
                          </m:r>
                        </m:e>
                        <m:e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𝒋𝒌</m:t>
                          </m:r>
                          <m: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=−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𝒌𝒋</m:t>
                          </m:r>
                          <m:r>
                            <m:rPr>
                              <m:nor/>
                            </m:rPr>
                            <a:rPr lang="en-US" dirty="0"/>
                            <m:t> = 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𝒊</m:t>
                          </m:r>
                        </m:e>
                        <m:e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𝒌𝒊</m:t>
                          </m:r>
                          <m: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=−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𝒊𝒌</m:t>
                          </m:r>
                          <m:r>
                            <m:rPr>
                              <m:nor/>
                            </m:rPr>
                            <a:rPr lang="en-US" dirty="0"/>
                            <m:t> = 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𝒋</m:t>
                          </m:r>
                        </m:e>
                      </m:mr>
                    </m:m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Quaternion addition works like vectors: Just add the components.</a:t>
                </a:r>
              </a:p>
              <a:p>
                <a:pPr lvl="1"/>
                <a:r>
                  <a:rPr lang="en-US" dirty="0"/>
                  <a:t>Quaternion multiplication: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𝒊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𝒋</m:t>
                    </m:r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b>
                    </m:sSub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𝒌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𝛼𝛽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)+ 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b>
                    </m:sSub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𝒊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+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b="1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𝒋</m:t>
                    </m:r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b>
                    </m:sSub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b="1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𝒌</m:t>
                    </m:r>
                  </m:oMath>
                </a14:m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79" t="-806" b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959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Quaternion Subspaces and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Quaternions of the form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[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 0, 0, 0]</m:t>
                    </m:r>
                  </m:oMath>
                </a14:m>
                <a:r>
                  <a:rPr lang="en-US" dirty="0"/>
                  <a:t> are isomorphic to the real numbers.</a:t>
                </a:r>
              </a:p>
              <a:p>
                <a:r>
                  <a:rPr lang="en-US" dirty="0"/>
                  <a:t>Quaternions of the form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[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, 0, 0]</m:t>
                    </m:r>
                  </m:oMath>
                </a14:m>
                <a:r>
                  <a:rPr lang="en-US" dirty="0"/>
                  <a:t> are isomorphic to the complex numbers.</a:t>
                </a:r>
              </a:p>
              <a:p>
                <a:r>
                  <a:rPr lang="en-US" dirty="0"/>
                  <a:t>Traceless Quaternions, of the form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[</m:t>
                    </m:r>
                    <m:r>
                      <a:rPr lang="en-US" b="0" i="1" smtClean="0">
                        <a:latin typeface="Cambria Math" charset="0"/>
                      </a:rPr>
                      <m:t>0, 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]</m:t>
                    </m:r>
                  </m:oMath>
                </a14:m>
                <a:r>
                  <a:rPr lang="en-US" dirty="0"/>
                  <a:t>, are isomorphic to 3D vectors.</a:t>
                </a:r>
              </a:p>
              <a:p>
                <a:r>
                  <a:rPr lang="en-US" dirty="0"/>
                  <a:t>Unit Quaternions, in which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|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=1</m:t>
                    </m:r>
                  </m:oMath>
                </a14:m>
                <a:r>
                  <a:rPr lang="en-US" dirty="0"/>
                  <a:t>, are isomorphic to the 3D rotation group. I call them Spinors. Also called Cayley-Klein parameters.</a:t>
                </a:r>
              </a:p>
              <a:p>
                <a:r>
                  <a:rPr lang="en-US" dirty="0"/>
                  <a:t>Quaternions as a whole form a </a:t>
                </a:r>
                <a:r>
                  <a:rPr lang="en-US" i="1" dirty="0"/>
                  <a:t>division ring</a:t>
                </a:r>
                <a:r>
                  <a:rPr lang="en-US" dirty="0"/>
                  <a:t>: a vector algebra in which every element has a multiplicative inverse except the one in which all elements are zero.</a:t>
                </a:r>
              </a:p>
              <a:p>
                <a:r>
                  <a:rPr lang="en-US" dirty="0"/>
                  <a:t>Multiplication is associative (i.e.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𝑏𝑐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𝑎𝑏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𝑐</m:t>
                    </m:r>
                  </m:oMath>
                </a14:m>
                <a:r>
                  <a:rPr lang="en-US" dirty="0"/>
                  <a:t>) and it distributes over addition (i.e.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𝑎𝑏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𝑎𝑐</m:t>
                    </m:r>
                  </m:oMath>
                </a14:m>
                <a:r>
                  <a:rPr lang="en-US" dirty="0"/>
                  <a:t>) but non-commutative (i.e.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𝑎𝑏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𝑏𝑎</m:t>
                    </m:r>
                  </m:oMath>
                </a14:m>
                <a:r>
                  <a:rPr lang="en-US" dirty="0"/>
                  <a:t>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79" t="-806" r="-1026" b="-1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3125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Quaternion Coordinate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lvl="1" indent="-342900"/>
                <a:r>
                  <a:rPr lang="en-US" b="1" dirty="0"/>
                  <a:t>transformTo: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charset="0"/>
                              </a:rPr>
                              <m:t>𝒓</m:t>
                            </m:r>
                          </m:e>
                        </m:acc>
                      </m:e>
                      <m:sup>
                        <m:r>
                          <a:rPr lang="en-US" b="1" i="1" dirty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1" i="1" dirty="0">
                        <a:latin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en-US" b="1" dirty="0">
                        <a:latin typeface="Cambria Math" charset="0"/>
                      </a:rPr>
                      <m:t>M</m:t>
                    </m:r>
                    <m:d>
                      <m:d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charset="0"/>
                              </a:rPr>
                              <m:t>𝒓</m:t>
                            </m:r>
                          </m:e>
                        </m:acc>
                        <m:r>
                          <a:rPr lang="en-US" b="1" i="1" dirty="0">
                            <a:latin typeface="Cambria Math" charset="0"/>
                          </a:rPr>
                          <m:t> −</m:t>
                        </m:r>
                        <m:acc>
                          <m:accPr>
                            <m:chr m:val="⃗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charset="0"/>
                              </a:rPr>
                              <m:t>𝑹</m:t>
                            </m:r>
                          </m:e>
                        </m:acc>
                      </m:e>
                    </m:d>
                    <m:r>
                      <a:rPr lang="en-US" b="1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⇒</m:t>
                    </m:r>
                    <m:r>
                      <a:rPr lang="en-US" b="1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𝒑</m:t>
                    </m:r>
                    <m:r>
                      <a:rPr lang="en-US" b="1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′=</m:t>
                    </m:r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charset="0"/>
                          </a:rPr>
                          <m:t>𝑸</m:t>
                        </m:r>
                      </m:e>
                      <m:sup>
                        <m:r>
                          <a:rPr lang="en-US" b="1" i="1" dirty="0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latin typeface="Cambria Math" charset="0"/>
                          </a:rPr>
                          <m:t>𝒑</m:t>
                        </m:r>
                        <m:r>
                          <a:rPr lang="en-US" b="1" i="1" dirty="0">
                            <a:latin typeface="Cambria Math" charset="0"/>
                          </a:rPr>
                          <m:t> −</m:t>
                        </m:r>
                        <m:r>
                          <a:rPr lang="en-US" b="1" i="1" dirty="0" smtClean="0">
                            <a:latin typeface="Cambria Math" charset="0"/>
                          </a:rPr>
                          <m:t>𝑷</m:t>
                        </m:r>
                      </m:e>
                    </m:d>
                    <m:r>
                      <a:rPr lang="en-US" b="1" i="1" dirty="0" smtClean="0">
                        <a:latin typeface="Cambria Math" charset="0"/>
                      </a:rPr>
                      <m:t>𝑸</m:t>
                    </m:r>
                  </m:oMath>
                </a14:m>
                <a:endParaRPr lang="en-US" b="1" dirty="0"/>
              </a:p>
              <a:p>
                <a:pPr marL="342900" lvl="1" indent="-342900"/>
                <a:r>
                  <a:rPr lang="en-US" b="1" dirty="0" err="1"/>
                  <a:t>transformFrom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𝒓</m:t>
                        </m:r>
                      </m:e>
                    </m:acc>
                    <m:r>
                      <a:rPr lang="en-US" b="1" i="1" dirty="0">
                        <a:latin typeface="Cambria Math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𝑹</m:t>
                        </m:r>
                      </m:e>
                    </m:acc>
                    <m:r>
                      <m:rPr>
                        <m:nor/>
                      </m:rPr>
                      <a:rPr lang="en-US" b="1" dirty="0"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1" dirty="0">
                            <a:latin typeface="Cambria Math" charset="0"/>
                          </a:rPr>
                          <m:t>M</m:t>
                        </m:r>
                      </m:e>
                      <m:sup>
                        <m:r>
                          <a:rPr lang="en-US" b="1" i="1" dirty="0">
                            <a:latin typeface="Cambria Math" charset="0"/>
                          </a:rPr>
                          <m:t>𝑻</m:t>
                        </m:r>
                      </m:sup>
                    </m:sSup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charset="0"/>
                              </a:rPr>
                              <m:t>𝒓</m:t>
                            </m:r>
                          </m:e>
                        </m:acc>
                      </m:e>
                      <m:sup>
                        <m:r>
                          <a:rPr lang="en-US" b="1" i="1" dirty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1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𝒓</m:t>
                        </m:r>
                      </m:e>
                    </m:acc>
                    <m:r>
                      <a:rPr lang="en-US" b="1" i="1" dirty="0">
                        <a:latin typeface="Cambria Math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𝑹</m:t>
                        </m:r>
                      </m:e>
                    </m:acc>
                    <m:r>
                      <m:rPr>
                        <m:nor/>
                      </m:rPr>
                      <a:rPr lang="en-US" b="1" dirty="0">
                        <a:latin typeface="Cambria Math" charset="0"/>
                      </a:rPr>
                      <m:t>+</m:t>
                    </m:r>
                    <m:r>
                      <a:rPr lang="en-US" b="1" i="1" dirty="0" smtClean="0">
                        <a:latin typeface="Cambria Math" charset="0"/>
                      </a:rPr>
                      <m:t>𝑸</m:t>
                    </m:r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charset="0"/>
                              </a:rPr>
                              <m:t>𝒓</m:t>
                            </m:r>
                          </m:e>
                        </m:acc>
                      </m:e>
                      <m:sup>
                        <m:r>
                          <a:rPr lang="en-US" b="1" i="1" dirty="0">
                            <a:latin typeface="Cambria Math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>
                            <a:latin typeface="Cambria Math" charset="0"/>
                          </a:rPr>
                          <m:t>𝑸</m:t>
                        </m:r>
                      </m:e>
                      <m:sup>
                        <m:r>
                          <a:rPr lang="en-US" b="1" i="1" dirty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b="1" dirty="0"/>
              </a:p>
              <a:p>
                <a:pPr marL="342900" lvl="1" indent="-342900"/>
                <a:r>
                  <a:rPr lang="en-US" dirty="0"/>
                  <a:t>Where quaternions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charset="0"/>
                      </a:rPr>
                      <m:t>𝒑</m:t>
                    </m:r>
                  </m:oMath>
                </a14:m>
                <a:r>
                  <a:rPr lang="en-US" b="1" dirty="0"/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𝒑</m:t>
                    </m:r>
                    <m:r>
                      <a:rPr lang="en-US" b="1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′</m:t>
                    </m:r>
                  </m:oMath>
                </a14:m>
                <a:r>
                  <a:rPr lang="en-US" b="1" dirty="0"/>
                  <a:t>, </a:t>
                </a:r>
                <a:r>
                  <a:rPr lang="en-US" dirty="0"/>
                  <a:t>and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charset="0"/>
                      </a:rPr>
                      <m:t>𝑷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are the vectors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𝒓</m:t>
                        </m:r>
                      </m:e>
                    </m:acc>
                    <m:r>
                      <a:rPr lang="en-US" b="1" i="1" dirty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b="1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charset="0"/>
                              </a:rPr>
                              <m:t>𝒓</m:t>
                            </m:r>
                          </m:e>
                        </m:acc>
                      </m:e>
                      <m:sup>
                        <m:r>
                          <a:rPr lang="en-US" b="1" i="1" dirty="0"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</a:rPr>
                          <m:t>𝑹</m:t>
                        </m:r>
                      </m:e>
                    </m:acc>
                  </m:oMath>
                </a14:m>
                <a:r>
                  <a:rPr lang="en-US" dirty="0"/>
                  <a:t> in quaternion form (traceless),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charset="0"/>
                      </a:rPr>
                      <m:t>𝑸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is a unit quaternion representing the same rotation as matrix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dirty="0">
                        <a:latin typeface="Cambria Math" charset="0"/>
                      </a:rPr>
                      <m:t>M</m:t>
                    </m:r>
                  </m:oMath>
                </a14:m>
                <a:r>
                  <a:rPr lang="en-US" b="1" dirty="0"/>
                  <a:t>,</a:t>
                </a:r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>
                            <a:latin typeface="Cambria Math" charset="0"/>
                          </a:rPr>
                          <m:t>𝑸</m:t>
                        </m:r>
                      </m:e>
                      <m:sup>
                        <m:r>
                          <a:rPr lang="en-US" b="1" i="1" dirty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is its conjugate, defined as </a:t>
                </a:r>
              </a:p>
              <a:p>
                <a:pPr marL="342900" lvl="1" indent="-342900"/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>
                            <a:latin typeface="Cambria Math" charset="0"/>
                          </a:rPr>
                          <m:t>𝑸</m:t>
                        </m:r>
                      </m:e>
                      <m:sup>
                        <m:r>
                          <a:rPr lang="en-US" b="1" i="1" dirty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b="1" i="1" dirty="0" smtClean="0">
                        <a:latin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en-US" dirty="0"/>
                      <m:t>[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b>
                    </m:sSub>
                    <m:r>
                      <m:rPr>
                        <m:nor/>
                      </m:rPr>
                      <a:rPr lang="en-US" dirty="0"/>
                      <m:t>]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charset="0"/>
                      </a:rPr>
                      <m:t>𝑸</m:t>
                    </m:r>
                    <m:r>
                      <a:rPr lang="en-US" b="1" i="1" dirty="0">
                        <a:latin typeface="Cambria Math" charset="0"/>
                      </a:rPr>
                      <m:t> =</m:t>
                    </m:r>
                    <m:r>
                      <m:rPr>
                        <m:nor/>
                      </m:rPr>
                      <a:rPr lang="en-US" dirty="0"/>
                      <m:t>[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US" dirty="0"/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b>
                    </m:sSub>
                    <m:r>
                      <m:rPr>
                        <m:nor/>
                      </m:rPr>
                      <a:rPr lang="en-US" dirty="0"/>
                      <m:t>]</m:t>
                    </m:r>
                  </m:oMath>
                </a14:m>
                <a:endParaRPr lang="en-US" dirty="0"/>
              </a:p>
              <a:p>
                <a:pPr marL="342900" lvl="1" indent="-342900"/>
                <a:r>
                  <a:rPr lang="en-US" dirty="0"/>
                  <a:t>Cost: 24 multiplications</a:t>
                </a:r>
              </a:p>
              <a:p>
                <a:pPr marL="342900" lvl="1" indent="-342900"/>
                <a:r>
                  <a:rPr lang="en-US" dirty="0"/>
                  <a:t>Do this only if you have only one vector to transform using a given rotation – if ever. Otherwise it is faster to convert the unit quaternion to a 3-by-3 rotation matrix and then multiply by the vector.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342" t="-6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706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Quaternion Scalar-Vector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342900" lvl="1" indent="-342900"/>
                <a:r>
                  <a:rPr lang="en-US" dirty="0"/>
                  <a:t>A useful way to look at a quaternion is as a scalar (the first member) and a vector (the last 3 members):</a:t>
                </a:r>
              </a:p>
              <a:p>
                <a:pPr marL="742950" lvl="2" indent="-342900"/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𝜶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𝒂</m:t>
                        </m:r>
                      </m:e>
                    </m:acc>
                  </m:oMath>
                </a14:m>
                <a:endParaRPr lang="en-US" b="1" dirty="0"/>
              </a:p>
              <a:p>
                <a:pPr marL="342900" lvl="1" indent="-342900"/>
                <a:r>
                  <a:rPr lang="en-US" dirty="0"/>
                  <a:t>In that form, multiplication breaks down into familiar pieces:</a:t>
                </a:r>
              </a:p>
              <a:p>
                <a:pPr marL="742950" lvl="2" indent="-342900"/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⊗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𝟎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𝒃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𝟎</m:t>
                        </m:r>
                      </m:sub>
                    </m:sSub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𝟎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𝒃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𝟎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dirty="0"/>
                  <a:t> -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𝒂</m:t>
                        </m:r>
                      </m:e>
                    </m:acc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𝒂</m:t>
                        </m:r>
                      </m:e>
                    </m:acc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𝒃</m:t>
                        </m:r>
                      </m:e>
                    </m:acc>
                  </m:oMath>
                </a14:m>
                <a:endParaRPr lang="en-US" dirty="0"/>
              </a:p>
              <a:p>
                <a:pPr marL="342900" lvl="1" indent="-342900"/>
                <a:r>
                  <a:rPr lang="en-US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𝒂</m:t>
                        </m:r>
                      </m:e>
                    </m:acc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𝒂</m:t>
                        </m:r>
                      </m:e>
                    </m:acc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dirty="0"/>
                  <a:t> are the familiar vector dot and cross products.</a:t>
                </a:r>
              </a:p>
              <a:p>
                <a:pPr marL="342900" lvl="1" indent="-342900"/>
                <a:r>
                  <a:rPr lang="en-US" dirty="0"/>
                  <a:t>Now here is an important punch line:</a:t>
                </a:r>
              </a:p>
              <a:p>
                <a:pPr marL="742950" lvl="2" indent="-342900"/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𝜶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𝒂</m:t>
                        </m:r>
                      </m:e>
                    </m:acc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cos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𝜽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/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</m:e>
                    </m:d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sin</m:t>
                    </m:r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𝜽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𝟐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b="1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e>
                    </m:acc>
                  </m:oMath>
                </a14:m>
                <a:endParaRPr lang="en-US" b="1" dirty="0"/>
              </a:p>
              <a:p>
                <a:pPr marL="742950" lvl="2" indent="-342900"/>
                <a:r>
                  <a:rPr lang="en-US" dirty="0"/>
                  <a:t>Where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𝒖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𝟏</m:t>
                    </m:r>
                  </m:oMath>
                </a14:m>
                <a:r>
                  <a:rPr lang="en-US" dirty="0"/>
                  <a:t> is a unit vector. In that case, it turns out that</a:t>
                </a:r>
              </a:p>
              <a:p>
                <a:pPr marL="742950" lvl="2" indent="-342900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𝜶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e>
                    </m:acc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𝜶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e>
                    </m:acc>
                  </m:oMath>
                </a14:m>
                <a:endParaRPr lang="en-US" dirty="0"/>
              </a:p>
              <a:p>
                <a:pPr marL="342900" lvl="1" indent="-342900"/>
                <a:r>
                  <a:rPr lang="en-US" dirty="0"/>
                  <a:t>i.e. the vector contained within a unit quaternion is invariant under the rotation represented by that quaternion.</a:t>
                </a:r>
              </a:p>
              <a:p>
                <a:pPr marL="342900" lvl="1" indent="-342900"/>
                <a:r>
                  <a:rPr lang="en-US" dirty="0"/>
                  <a:t>We have found the axis vector we need for interpolation </a:t>
                </a:r>
                <a:r>
                  <a:rPr lang="is-IS" dirty="0"/>
                  <a:t>… once we have the quaternion.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74" t="-1452" b="-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4299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Quaternion from Orientation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93371"/>
            <a:ext cx="8915400" cy="4517851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/>
              <a:t>/// Compute the Spinor (unit quaternion) corresponding to the given orientation angles.</a:t>
            </a:r>
            <a:br>
              <a:rPr lang="en-US" i="1" dirty="0"/>
            </a:br>
            <a:r>
              <a:rPr lang="en-US" i="1" dirty="0"/>
              <a:t>/** Heading, pitch, and roll are right-handed rotations about z, y, and x</a:t>
            </a:r>
            <a:br>
              <a:rPr lang="en-US" i="1" dirty="0"/>
            </a:br>
            <a:r>
              <a:rPr lang="en-US" i="1" dirty="0"/>
              <a:t> * respectively, in that order, in radians. */</a:t>
            </a:r>
            <a:br>
              <a:rPr lang="en-US" i="1" dirty="0"/>
            </a:br>
            <a:r>
              <a:rPr lang="en-US" dirty="0"/>
              <a:t>Spinor </a:t>
            </a:r>
            <a:r>
              <a:rPr lang="en-US" dirty="0" err="1"/>
              <a:t>spinorFromOrient</a:t>
            </a:r>
            <a:r>
              <a:rPr lang="en-US" dirty="0"/>
              <a:t>( Orientation orient )</a:t>
            </a:r>
            <a:br>
              <a:rPr lang="en-US" dirty="0"/>
            </a:br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double </a:t>
            </a:r>
            <a:r>
              <a:rPr lang="en-US" dirty="0" err="1"/>
              <a:t>ch</a:t>
            </a:r>
            <a:r>
              <a:rPr lang="en-US" dirty="0"/>
              <a:t> = </a:t>
            </a:r>
            <a:r>
              <a:rPr lang="en-US" dirty="0" err="1"/>
              <a:t>std</a:t>
            </a:r>
            <a:r>
              <a:rPr lang="en-US" dirty="0"/>
              <a:t>::cos( 0.5*</a:t>
            </a:r>
            <a:r>
              <a:rPr lang="en-US" dirty="0" err="1"/>
              <a:t>orient.heading</a:t>
            </a:r>
            <a:r>
              <a:rPr lang="en-US" dirty="0"/>
              <a:t> );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double </a:t>
            </a:r>
            <a:r>
              <a:rPr lang="en-US" dirty="0" err="1"/>
              <a:t>sh</a:t>
            </a:r>
            <a:r>
              <a:rPr lang="en-US" dirty="0"/>
              <a:t> = </a:t>
            </a:r>
            <a:r>
              <a:rPr lang="en-US" dirty="0" err="1"/>
              <a:t>std</a:t>
            </a:r>
            <a:r>
              <a:rPr lang="en-US" dirty="0"/>
              <a:t>::sin( 0.5*</a:t>
            </a:r>
            <a:r>
              <a:rPr lang="en-US" dirty="0" err="1"/>
              <a:t>orient.heading</a:t>
            </a:r>
            <a:r>
              <a:rPr lang="en-US" dirty="0"/>
              <a:t> );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double </a:t>
            </a:r>
            <a:r>
              <a:rPr lang="en-US" dirty="0" err="1"/>
              <a:t>cp</a:t>
            </a:r>
            <a:r>
              <a:rPr lang="en-US" dirty="0"/>
              <a:t> = </a:t>
            </a:r>
            <a:r>
              <a:rPr lang="en-US" dirty="0" err="1"/>
              <a:t>std</a:t>
            </a:r>
            <a:r>
              <a:rPr lang="en-US" dirty="0"/>
              <a:t>::cos( 0.5*</a:t>
            </a:r>
            <a:r>
              <a:rPr lang="en-US" dirty="0" err="1"/>
              <a:t>orient.pitch</a:t>
            </a:r>
            <a:r>
              <a:rPr lang="en-US" dirty="0"/>
              <a:t> );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double </a:t>
            </a:r>
            <a:r>
              <a:rPr lang="en-US" dirty="0" err="1"/>
              <a:t>sp</a:t>
            </a:r>
            <a:r>
              <a:rPr lang="en-US" dirty="0"/>
              <a:t> = </a:t>
            </a:r>
            <a:r>
              <a:rPr lang="en-US" dirty="0" err="1"/>
              <a:t>std</a:t>
            </a:r>
            <a:r>
              <a:rPr lang="en-US" dirty="0"/>
              <a:t>::sin( 0.5*</a:t>
            </a:r>
            <a:r>
              <a:rPr lang="en-US" dirty="0" err="1"/>
              <a:t>orient.pitch</a:t>
            </a:r>
            <a:r>
              <a:rPr lang="en-US" dirty="0"/>
              <a:t> );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double </a:t>
            </a:r>
            <a:r>
              <a:rPr lang="en-US" dirty="0" err="1"/>
              <a:t>cr</a:t>
            </a:r>
            <a:r>
              <a:rPr lang="en-US" dirty="0"/>
              <a:t> = </a:t>
            </a:r>
            <a:r>
              <a:rPr lang="en-US" dirty="0" err="1"/>
              <a:t>std</a:t>
            </a:r>
            <a:r>
              <a:rPr lang="en-US" dirty="0"/>
              <a:t>::cos( 0.5*</a:t>
            </a:r>
            <a:r>
              <a:rPr lang="en-US" dirty="0" err="1"/>
              <a:t>orient.roll</a:t>
            </a:r>
            <a:r>
              <a:rPr lang="en-US" dirty="0"/>
              <a:t> );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double </a:t>
            </a:r>
            <a:r>
              <a:rPr lang="en-US" dirty="0" err="1"/>
              <a:t>sr</a:t>
            </a:r>
            <a:r>
              <a:rPr lang="en-US" dirty="0"/>
              <a:t> = </a:t>
            </a:r>
            <a:r>
              <a:rPr lang="en-US" dirty="0" err="1"/>
              <a:t>std</a:t>
            </a:r>
            <a:r>
              <a:rPr lang="en-US" dirty="0"/>
              <a:t>::sin( 0.5*</a:t>
            </a:r>
            <a:r>
              <a:rPr lang="en-US" dirty="0" err="1"/>
              <a:t>orient.roll</a:t>
            </a:r>
            <a:r>
              <a:rPr lang="en-US" dirty="0"/>
              <a:t> );</a:t>
            </a:r>
            <a:br>
              <a:rPr lang="en-US" dirty="0"/>
            </a:br>
            <a:r>
              <a:rPr lang="en-US" dirty="0"/>
              <a:t>    </a:t>
            </a:r>
            <a:br>
              <a:rPr lang="en-US" dirty="0"/>
            </a:br>
            <a:r>
              <a:rPr lang="en-US" dirty="0"/>
              <a:t>    return Spinor( 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ch</a:t>
            </a:r>
            <a:r>
              <a:rPr lang="en-US" dirty="0"/>
              <a:t>*</a:t>
            </a:r>
            <a:r>
              <a:rPr lang="en-US" dirty="0" err="1"/>
              <a:t>cp</a:t>
            </a:r>
            <a:r>
              <a:rPr lang="en-US" dirty="0"/>
              <a:t>*</a:t>
            </a:r>
            <a:r>
              <a:rPr lang="en-US" dirty="0" err="1"/>
              <a:t>cr</a:t>
            </a:r>
            <a:r>
              <a:rPr lang="en-US" dirty="0"/>
              <a:t> + </a:t>
            </a:r>
            <a:r>
              <a:rPr lang="en-US" dirty="0" err="1"/>
              <a:t>sh</a:t>
            </a:r>
            <a:r>
              <a:rPr lang="en-US" dirty="0"/>
              <a:t>*</a:t>
            </a:r>
            <a:r>
              <a:rPr lang="en-US" dirty="0" err="1"/>
              <a:t>sp</a:t>
            </a:r>
            <a:r>
              <a:rPr lang="en-US" dirty="0"/>
              <a:t>*</a:t>
            </a:r>
            <a:r>
              <a:rPr lang="en-US" dirty="0" err="1"/>
              <a:t>sr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		-</a:t>
            </a:r>
            <a:r>
              <a:rPr lang="en-US" dirty="0" err="1"/>
              <a:t>ch</a:t>
            </a:r>
            <a:r>
              <a:rPr lang="en-US" dirty="0"/>
              <a:t>*</a:t>
            </a:r>
            <a:r>
              <a:rPr lang="en-US" dirty="0" err="1"/>
              <a:t>sp</a:t>
            </a:r>
            <a:r>
              <a:rPr lang="en-US" dirty="0"/>
              <a:t>*</a:t>
            </a:r>
            <a:r>
              <a:rPr lang="en-US" dirty="0" err="1"/>
              <a:t>sr</a:t>
            </a:r>
            <a:r>
              <a:rPr lang="en-US" dirty="0"/>
              <a:t> + </a:t>
            </a:r>
            <a:r>
              <a:rPr lang="en-US" dirty="0" err="1"/>
              <a:t>sh</a:t>
            </a:r>
            <a:r>
              <a:rPr lang="en-US" dirty="0"/>
              <a:t>*</a:t>
            </a:r>
            <a:r>
              <a:rPr lang="en-US" dirty="0" err="1"/>
              <a:t>cp</a:t>
            </a:r>
            <a:r>
              <a:rPr lang="en-US" dirty="0"/>
              <a:t>*</a:t>
            </a:r>
            <a:r>
              <a:rPr lang="en-US" dirty="0" err="1"/>
              <a:t>cr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ch</a:t>
            </a:r>
            <a:r>
              <a:rPr lang="en-US" dirty="0"/>
              <a:t>*</a:t>
            </a:r>
            <a:r>
              <a:rPr lang="en-US" dirty="0" err="1"/>
              <a:t>sp</a:t>
            </a:r>
            <a:r>
              <a:rPr lang="en-US" dirty="0"/>
              <a:t>*</a:t>
            </a:r>
            <a:r>
              <a:rPr lang="en-US" dirty="0" err="1"/>
              <a:t>cr</a:t>
            </a:r>
            <a:r>
              <a:rPr lang="en-US" dirty="0"/>
              <a:t> + </a:t>
            </a:r>
            <a:r>
              <a:rPr lang="en-US" dirty="0" err="1"/>
              <a:t>sh</a:t>
            </a:r>
            <a:r>
              <a:rPr lang="en-US" dirty="0"/>
              <a:t>*</a:t>
            </a:r>
            <a:r>
              <a:rPr lang="en-US" dirty="0" err="1"/>
              <a:t>cp</a:t>
            </a:r>
            <a:r>
              <a:rPr lang="en-US" dirty="0"/>
              <a:t>*</a:t>
            </a:r>
            <a:r>
              <a:rPr lang="en-US" dirty="0" err="1"/>
              <a:t>sr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ch</a:t>
            </a:r>
            <a:r>
              <a:rPr lang="en-US" dirty="0"/>
              <a:t>*</a:t>
            </a:r>
            <a:r>
              <a:rPr lang="en-US" dirty="0" err="1"/>
              <a:t>cp</a:t>
            </a:r>
            <a:r>
              <a:rPr lang="en-US" dirty="0"/>
              <a:t>*</a:t>
            </a:r>
            <a:r>
              <a:rPr lang="en-US" dirty="0" err="1"/>
              <a:t>sr</a:t>
            </a:r>
            <a:r>
              <a:rPr lang="en-US" dirty="0"/>
              <a:t> + </a:t>
            </a:r>
            <a:r>
              <a:rPr lang="en-US" dirty="0" err="1"/>
              <a:t>sh</a:t>
            </a:r>
            <a:r>
              <a:rPr lang="en-US" dirty="0"/>
              <a:t>*</a:t>
            </a:r>
            <a:r>
              <a:rPr lang="en-US" dirty="0" err="1"/>
              <a:t>sp</a:t>
            </a:r>
            <a:r>
              <a:rPr lang="en-US" dirty="0"/>
              <a:t>*</a:t>
            </a:r>
            <a:r>
              <a:rPr lang="en-US" dirty="0" err="1"/>
              <a:t>cr</a:t>
            </a:r>
            <a:r>
              <a:rPr lang="en-US" dirty="0"/>
              <a:t> );</a:t>
            </a:r>
            <a:br>
              <a:rPr lang="en-US" dirty="0"/>
            </a:br>
            <a:r>
              <a:rPr lang="en-US" dirty="0"/>
              <a:t>    </a:t>
            </a:r>
            <a:br>
              <a:rPr lang="en-US" dirty="0"/>
            </a:br>
            <a:r>
              <a:rPr lang="en-US" dirty="0"/>
              <a:t>}</a:t>
            </a:r>
            <a:endParaRPr lang="en-US" i="1" dirty="0"/>
          </a:p>
          <a:p>
            <a:r>
              <a:rPr lang="en-US" dirty="0"/>
              <a:t>Cost: 6 trig functions + 16 multiplications, minus some for common sub-expression elimination.</a:t>
            </a:r>
          </a:p>
          <a:p>
            <a:r>
              <a:rPr lang="en-US" dirty="0"/>
              <a:t>Conclude: Do this only on input from human-readable form.</a:t>
            </a:r>
          </a:p>
        </p:txBody>
      </p:sp>
    </p:spTree>
    <p:extLst>
      <p:ext uri="{BB962C8B-B14F-4D97-AF65-F5344CB8AC3E}">
        <p14:creationId xmlns:p14="http://schemas.microsoft.com/office/powerpoint/2010/main" val="80277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Quaternion to Rotation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/>
              <a:t>/// Convert a Spinor (unit quaternion) to a 3-by-3 rotation matrix</a:t>
            </a:r>
            <a:br>
              <a:rPr lang="en-US" i="1" dirty="0"/>
            </a:br>
            <a:r>
              <a:rPr lang="en-US" b="1" dirty="0"/>
              <a:t>void </a:t>
            </a:r>
            <a:r>
              <a:rPr lang="en-US" dirty="0" err="1"/>
              <a:t>spinorToMatrix</a:t>
            </a:r>
            <a:r>
              <a:rPr lang="en-US" dirty="0"/>
              <a:t>( Spinor spinor, </a:t>
            </a:r>
            <a:r>
              <a:rPr lang="en-US" b="1" dirty="0"/>
              <a:t>float </a:t>
            </a:r>
            <a:r>
              <a:rPr lang="en-US" dirty="0"/>
              <a:t>matrix[3][3] )</a:t>
            </a:r>
            <a:br>
              <a:rPr lang="en-US" dirty="0"/>
            </a:br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float </a:t>
            </a:r>
            <a:r>
              <a:rPr lang="en-US" dirty="0"/>
              <a:t>q0 = spinor.R_component_1();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float </a:t>
            </a:r>
            <a:r>
              <a:rPr lang="en-US" dirty="0"/>
              <a:t>q1 = spinor.R_component_2();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float </a:t>
            </a:r>
            <a:r>
              <a:rPr lang="en-US" dirty="0"/>
              <a:t>q2 = spinor.R_component_3();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float </a:t>
            </a:r>
            <a:r>
              <a:rPr lang="en-US" dirty="0"/>
              <a:t>q3 = spinor.R_component_4();</a:t>
            </a:r>
            <a:br>
              <a:rPr lang="en-US" dirty="0"/>
            </a:br>
            <a:r>
              <a:rPr lang="en-US" dirty="0"/>
              <a:t>    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float </a:t>
            </a:r>
            <a:r>
              <a:rPr lang="en-US" dirty="0"/>
              <a:t>p00 = q0*q0;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float </a:t>
            </a:r>
            <a:r>
              <a:rPr lang="en-US" dirty="0"/>
              <a:t>p01 = q0*q1;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float </a:t>
            </a:r>
            <a:r>
              <a:rPr lang="en-US" dirty="0"/>
              <a:t>p02 = q0*q2;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float </a:t>
            </a:r>
            <a:r>
              <a:rPr lang="en-US" dirty="0"/>
              <a:t>p03 = q0*q3;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float </a:t>
            </a:r>
            <a:r>
              <a:rPr lang="en-US" dirty="0"/>
              <a:t>p11 = q1*q1;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float </a:t>
            </a:r>
            <a:r>
              <a:rPr lang="en-US" dirty="0"/>
              <a:t>p12 = q1*q2;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float </a:t>
            </a:r>
            <a:r>
              <a:rPr lang="en-US" dirty="0"/>
              <a:t>p13 = q1*q3;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float </a:t>
            </a:r>
            <a:r>
              <a:rPr lang="en-US" dirty="0"/>
              <a:t>p22 = q2*q2;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float </a:t>
            </a:r>
            <a:r>
              <a:rPr lang="en-US" dirty="0"/>
              <a:t>p23 = q2*q3;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float </a:t>
            </a:r>
            <a:r>
              <a:rPr lang="en-US" dirty="0"/>
              <a:t>p33 = q3*q3;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// Continued from left column:</a:t>
            </a:r>
            <a:br>
              <a:rPr lang="en-US" dirty="0"/>
            </a:br>
            <a:r>
              <a:rPr lang="en-US" dirty="0"/>
              <a:t>   </a:t>
            </a:r>
            <a:r>
              <a:rPr lang="de-DE" dirty="0"/>
              <a:t> </a:t>
            </a:r>
            <a:r>
              <a:rPr lang="de-DE" dirty="0" err="1"/>
              <a:t>matrix</a:t>
            </a:r>
            <a:r>
              <a:rPr lang="de-DE" dirty="0"/>
              <a:t>[0][0] = p00 - p11 - p01 - p01;</a:t>
            </a:r>
            <a:br>
              <a:rPr lang="de-DE" dirty="0"/>
            </a:br>
            <a:r>
              <a:rPr lang="de-DE" dirty="0"/>
              <a:t>    </a:t>
            </a:r>
            <a:r>
              <a:rPr lang="de-DE" dirty="0" err="1"/>
              <a:t>matrix</a:t>
            </a:r>
            <a:r>
              <a:rPr lang="de-DE" dirty="0"/>
              <a:t>[0][1] = p01 + p01 + p23 + p23;</a:t>
            </a:r>
            <a:br>
              <a:rPr lang="de-DE" dirty="0"/>
            </a:br>
            <a:r>
              <a:rPr lang="de-DE" dirty="0"/>
              <a:t>    </a:t>
            </a:r>
            <a:r>
              <a:rPr lang="de-DE" dirty="0" err="1"/>
              <a:t>matrix</a:t>
            </a:r>
            <a:r>
              <a:rPr lang="de-DE" dirty="0"/>
              <a:t>[0][2] = p13 + p13 - p02 - p02;</a:t>
            </a:r>
            <a:br>
              <a:rPr lang="de-DE" dirty="0"/>
            </a:br>
            <a:r>
              <a:rPr lang="de-DE" dirty="0"/>
              <a:t>    </a:t>
            </a:r>
            <a:r>
              <a:rPr lang="de-DE" dirty="0" err="1"/>
              <a:t>matrix</a:t>
            </a:r>
            <a:r>
              <a:rPr lang="de-DE" dirty="0"/>
              <a:t>[1][0] = p23 + p23 - p01 - p01;</a:t>
            </a:r>
            <a:br>
              <a:rPr lang="de-DE" dirty="0"/>
            </a:br>
            <a:r>
              <a:rPr lang="de-DE" dirty="0"/>
              <a:t>    </a:t>
            </a:r>
            <a:r>
              <a:rPr lang="de-DE" dirty="0" err="1"/>
              <a:t>matrix</a:t>
            </a:r>
            <a:r>
              <a:rPr lang="de-DE" dirty="0"/>
              <a:t>[1][1] = p00 - p11 + p01 + p01;</a:t>
            </a:r>
            <a:br>
              <a:rPr lang="de-DE" dirty="0"/>
            </a:br>
            <a:r>
              <a:rPr lang="de-DE" dirty="0"/>
              <a:t>    </a:t>
            </a:r>
            <a:r>
              <a:rPr lang="de-DE" dirty="0" err="1"/>
              <a:t>matrix</a:t>
            </a:r>
            <a:r>
              <a:rPr lang="de-DE" dirty="0"/>
              <a:t>[1][2] = p03 + p12 + p03 + p12;</a:t>
            </a:r>
            <a:br>
              <a:rPr lang="de-DE" dirty="0"/>
            </a:br>
            <a:r>
              <a:rPr lang="de-DE" dirty="0"/>
              <a:t>    </a:t>
            </a:r>
            <a:r>
              <a:rPr lang="de-DE" dirty="0" err="1"/>
              <a:t>matrix</a:t>
            </a:r>
            <a:r>
              <a:rPr lang="de-DE" dirty="0"/>
              <a:t>[2][0] = p02 + p02 + p13 + p13;</a:t>
            </a:r>
            <a:br>
              <a:rPr lang="de-DE" dirty="0"/>
            </a:br>
            <a:r>
              <a:rPr lang="de-DE" dirty="0"/>
              <a:t>    </a:t>
            </a:r>
            <a:r>
              <a:rPr lang="de-DE" dirty="0" err="1"/>
              <a:t>matrix</a:t>
            </a:r>
            <a:r>
              <a:rPr lang="de-DE" dirty="0"/>
              <a:t>[2][1] = p12 + p12 - p03 - p03;</a:t>
            </a:r>
            <a:br>
              <a:rPr lang="de-DE" dirty="0"/>
            </a:br>
            <a:r>
              <a:rPr lang="de-DE" dirty="0"/>
              <a:t>    </a:t>
            </a:r>
            <a:r>
              <a:rPr lang="de-DE" dirty="0" err="1"/>
              <a:t>matrix</a:t>
            </a:r>
            <a:r>
              <a:rPr lang="de-DE" dirty="0"/>
              <a:t>[2][2] = p00 + p11 - p22 - p33;</a:t>
            </a:r>
            <a:br>
              <a:rPr lang="de-DE" dirty="0"/>
            </a:br>
            <a:r>
              <a:rPr lang="de-DE" dirty="0"/>
              <a:t>}</a:t>
            </a:r>
          </a:p>
          <a:p>
            <a:r>
              <a:rPr lang="en-US" dirty="0"/>
              <a:t>Cost: 10 multiplications</a:t>
            </a:r>
          </a:p>
        </p:txBody>
      </p:sp>
    </p:spTree>
    <p:extLst>
      <p:ext uri="{BB962C8B-B14F-4D97-AF65-F5344CB8AC3E}">
        <p14:creationId xmlns:p14="http://schemas.microsoft.com/office/powerpoint/2010/main" val="929816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Quaternion to Rotation Vector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/>
              <a:t>/// Convert a Spinor (unit quaternion) to the equivalent rotation vector.</a:t>
            </a:r>
            <a:br>
              <a:rPr lang="en-US" i="1" dirty="0"/>
            </a:br>
            <a:r>
              <a:rPr lang="en-US" i="1" dirty="0"/>
              <a:t>/** Return the Vector whose direction is that of the axis of the right-handed</a:t>
            </a:r>
            <a:br>
              <a:rPr lang="en-US" i="1" dirty="0"/>
            </a:br>
            <a:r>
              <a:rPr lang="en-US" i="1" dirty="0"/>
              <a:t> * rotation corresponding to the Spinor s, and whose magnitude is the</a:t>
            </a:r>
            <a:br>
              <a:rPr lang="en-US" i="1" dirty="0"/>
            </a:br>
            <a:r>
              <a:rPr lang="en-US" i="1" dirty="0"/>
              <a:t> * rotation angle in radians. */</a:t>
            </a:r>
            <a:br>
              <a:rPr lang="en-US" i="1" dirty="0"/>
            </a:br>
            <a:r>
              <a:rPr lang="en-US" dirty="0"/>
              <a:t>Vector </a:t>
            </a:r>
            <a:r>
              <a:rPr lang="en-US" dirty="0" err="1"/>
              <a:t>spinorToVector</a:t>
            </a:r>
            <a:r>
              <a:rPr lang="en-US" dirty="0"/>
              <a:t>( Spinor s )</a:t>
            </a:r>
            <a:br>
              <a:rPr lang="en-US" dirty="0"/>
            </a:br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    Vector u = Unreal( s ); 	// Last 3 elements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double </a:t>
            </a:r>
            <a:r>
              <a:rPr lang="en-US" dirty="0" err="1"/>
              <a:t>sinHalfAngle</a:t>
            </a:r>
            <a:r>
              <a:rPr lang="en-US" dirty="0"/>
              <a:t> = abs( u );	// 3 </a:t>
            </a:r>
            <a:r>
              <a:rPr lang="en-US" dirty="0" err="1"/>
              <a:t>mults</a:t>
            </a:r>
            <a:r>
              <a:rPr lang="en-US" dirty="0"/>
              <a:t> + </a:t>
            </a:r>
            <a:r>
              <a:rPr lang="en-US" dirty="0" err="1"/>
              <a:t>sqrt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if </a:t>
            </a:r>
            <a:r>
              <a:rPr lang="en-US" dirty="0"/>
              <a:t>( </a:t>
            </a:r>
            <a:r>
              <a:rPr lang="en-US" dirty="0" err="1"/>
              <a:t>sinHalfAngle</a:t>
            </a:r>
            <a:r>
              <a:rPr lang="en-US" dirty="0"/>
              <a:t> &lt; </a:t>
            </a:r>
            <a:r>
              <a:rPr lang="en-US" dirty="0" err="1"/>
              <a:t>AngleTolerance</a:t>
            </a:r>
            <a:r>
              <a:rPr lang="en-US" dirty="0"/>
              <a:t> ) </a:t>
            </a:r>
            <a:r>
              <a:rPr lang="en-US" b="1" dirty="0"/>
              <a:t>return </a:t>
            </a:r>
            <a:r>
              <a:rPr lang="en-US" dirty="0"/>
              <a:t>Vector();</a:t>
            </a:r>
            <a:br>
              <a:rPr lang="en-US" dirty="0"/>
            </a:br>
            <a:r>
              <a:rPr lang="en-US" dirty="0"/>
              <a:t>    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double </a:t>
            </a:r>
            <a:r>
              <a:rPr lang="en-US" dirty="0" err="1"/>
              <a:t>cosHalfAngle</a:t>
            </a:r>
            <a:r>
              <a:rPr lang="en-US" dirty="0"/>
              <a:t> = real( s );	// First element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double</a:t>
            </a:r>
            <a:r>
              <a:rPr lang="en-US" dirty="0"/>
              <a:t> </a:t>
            </a:r>
            <a:r>
              <a:rPr lang="en-US" dirty="0" err="1"/>
              <a:t>halfAngle</a:t>
            </a:r>
            <a:r>
              <a:rPr lang="en-US" dirty="0"/>
              <a:t> = ( </a:t>
            </a:r>
            <a:r>
              <a:rPr lang="en-US" dirty="0" err="1"/>
              <a:t>cosHalfAngle</a:t>
            </a:r>
            <a:r>
              <a:rPr lang="en-US" dirty="0"/>
              <a:t> &gt;= 0.0 )	// Choose the smaller angle</a:t>
            </a:r>
            <a:br>
              <a:rPr lang="en-US" dirty="0"/>
            </a:br>
            <a:r>
              <a:rPr lang="en-US" dirty="0"/>
              <a:t>        ? </a:t>
            </a:r>
            <a:r>
              <a:rPr lang="en-US" dirty="0" err="1"/>
              <a:t>std</a:t>
            </a:r>
            <a:r>
              <a:rPr lang="en-US" dirty="0"/>
              <a:t>::atan2( </a:t>
            </a:r>
            <a:r>
              <a:rPr lang="en-US" dirty="0" err="1"/>
              <a:t>sinHalfAngle</a:t>
            </a:r>
            <a:r>
              <a:rPr lang="en-US" dirty="0"/>
              <a:t>, </a:t>
            </a:r>
            <a:r>
              <a:rPr lang="en-US" dirty="0" err="1"/>
              <a:t>cosHalfAngle</a:t>
            </a:r>
            <a:r>
              <a:rPr lang="en-US" dirty="0"/>
              <a:t> );</a:t>
            </a:r>
            <a:br>
              <a:rPr lang="en-US" dirty="0"/>
            </a:br>
            <a:r>
              <a:rPr lang="en-US" dirty="0"/>
              <a:t>         : -</a:t>
            </a:r>
            <a:r>
              <a:rPr lang="en-US" dirty="0" err="1"/>
              <a:t>std</a:t>
            </a:r>
            <a:r>
              <a:rPr lang="en-US" dirty="0"/>
              <a:t>::atan2( </a:t>
            </a:r>
            <a:r>
              <a:rPr lang="en-US" dirty="0" err="1"/>
              <a:t>sinHalfAngle</a:t>
            </a:r>
            <a:r>
              <a:rPr lang="en-US" dirty="0"/>
              <a:t>, -</a:t>
            </a:r>
            <a:r>
              <a:rPr lang="en-US" dirty="0" err="1"/>
              <a:t>cosHalfAngle</a:t>
            </a:r>
            <a:r>
              <a:rPr lang="en-US" dirty="0"/>
              <a:t> );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return </a:t>
            </a:r>
            <a:r>
              <a:rPr lang="en-US" dirty="0"/>
              <a:t>(2.0/</a:t>
            </a:r>
            <a:r>
              <a:rPr lang="en-US" dirty="0" err="1"/>
              <a:t>sinHalfAngle</a:t>
            </a:r>
            <a:r>
              <a:rPr lang="en-US" dirty="0"/>
              <a:t>) * u;</a:t>
            </a:r>
            <a:br>
              <a:rPr lang="en-US" dirty="0"/>
            </a:br>
            <a:r>
              <a:rPr lang="en-US" dirty="0"/>
              <a:t>}</a:t>
            </a:r>
          </a:p>
          <a:p>
            <a:r>
              <a:rPr lang="en-US" dirty="0"/>
              <a:t>Cost: 1 trig function + 1 square root + 6 multiplications + 1 division</a:t>
            </a:r>
          </a:p>
        </p:txBody>
      </p:sp>
    </p:spTree>
    <p:extLst>
      <p:ext uri="{BB962C8B-B14F-4D97-AF65-F5344CB8AC3E}">
        <p14:creationId xmlns:p14="http://schemas.microsoft.com/office/powerpoint/2010/main" val="48891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5A382-77D7-4E4F-9835-1E5A61C9E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1: Interpolation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644A9-BEA3-9545-8CAE-1EAE83673C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64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Quaternion From Rotation Vector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/>
              <a:t>/// Convert a rotation vector to the equivalent Spinor (unit quaternion).</a:t>
            </a:r>
            <a:br>
              <a:rPr lang="en-US" i="1" dirty="0"/>
            </a:br>
            <a:r>
              <a:rPr lang="en-US" i="1" dirty="0"/>
              <a:t>/* Return the Spinor corresponding to a right-handed rotation about the</a:t>
            </a:r>
            <a:br>
              <a:rPr lang="en-US" i="1" dirty="0"/>
            </a:br>
            <a:r>
              <a:rPr lang="en-US" i="1" dirty="0"/>
              <a:t> * vector x by |x| radians. */</a:t>
            </a:r>
            <a:br>
              <a:rPr lang="en-US" i="1" dirty="0"/>
            </a:br>
            <a:r>
              <a:rPr lang="en-US" dirty="0"/>
              <a:t>Spinor </a:t>
            </a:r>
            <a:r>
              <a:rPr lang="en-US" dirty="0" err="1"/>
              <a:t>spinorFromVector</a:t>
            </a:r>
            <a:r>
              <a:rPr lang="en-US" dirty="0"/>
              <a:t>( Vector x )</a:t>
            </a:r>
            <a:br>
              <a:rPr lang="en-US" dirty="0"/>
            </a:br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double </a:t>
            </a:r>
            <a:r>
              <a:rPr lang="en-US" dirty="0"/>
              <a:t>angle = abs( x );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if </a:t>
            </a:r>
            <a:r>
              <a:rPr lang="en-US" dirty="0"/>
              <a:t>( angle &lt;= </a:t>
            </a:r>
            <a:r>
              <a:rPr lang="en-US" dirty="0" err="1"/>
              <a:t>angleTolerance</a:t>
            </a:r>
            <a:r>
              <a:rPr lang="en-US" dirty="0"/>
              <a:t> )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b="1" dirty="0"/>
              <a:t>return </a:t>
            </a:r>
            <a:r>
              <a:rPr lang="en-US" dirty="0"/>
              <a:t>Spinor();	// {1,0,0,0}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double </a:t>
            </a:r>
            <a:r>
              <a:rPr lang="en-US" dirty="0"/>
              <a:t>factor = </a:t>
            </a:r>
            <a:r>
              <a:rPr lang="en-US" dirty="0" err="1"/>
              <a:t>std</a:t>
            </a:r>
            <a:r>
              <a:rPr lang="en-US" dirty="0"/>
              <a:t>::sin( 0.5*angle ) / angle;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/>
              <a:t>return </a:t>
            </a:r>
            <a:r>
              <a:rPr lang="en-US" dirty="0"/>
              <a:t>Spinor(</a:t>
            </a:r>
            <a:br>
              <a:rPr lang="en-US" dirty="0"/>
            </a:br>
            <a:r>
              <a:rPr lang="en-US" dirty="0"/>
              <a:t>            </a:t>
            </a:r>
            <a:r>
              <a:rPr lang="en-US" dirty="0" err="1"/>
              <a:t>std</a:t>
            </a:r>
            <a:r>
              <a:rPr lang="en-US" dirty="0"/>
              <a:t>::cos( 0.5*angle ),</a:t>
            </a:r>
            <a:br>
              <a:rPr lang="en-US" dirty="0"/>
            </a:br>
            <a:r>
              <a:rPr lang="en-US" dirty="0"/>
              <a:t>            factor * x[2],</a:t>
            </a:r>
            <a:br>
              <a:rPr lang="en-US" dirty="0"/>
            </a:br>
            <a:r>
              <a:rPr lang="en-US" dirty="0"/>
              <a:t>            factor * x[1],</a:t>
            </a:r>
            <a:br>
              <a:rPr lang="en-US" dirty="0"/>
            </a:br>
            <a:r>
              <a:rPr lang="en-US" dirty="0"/>
              <a:t>            factor * x[0]</a:t>
            </a:r>
            <a:br>
              <a:rPr lang="en-US" dirty="0"/>
            </a:br>
            <a:r>
              <a:rPr lang="en-US" dirty="0"/>
              <a:t>        );</a:t>
            </a:r>
            <a:br>
              <a:rPr lang="en-US" dirty="0"/>
            </a:br>
            <a:r>
              <a:rPr lang="en-US" dirty="0"/>
              <a:t>}</a:t>
            </a:r>
          </a:p>
          <a:p>
            <a:r>
              <a:rPr lang="en-US" dirty="0"/>
              <a:t>Cost: 2 trig functions + 4 multiplications</a:t>
            </a:r>
          </a:p>
        </p:txBody>
      </p:sp>
    </p:spTree>
    <p:extLst>
      <p:ext uri="{BB962C8B-B14F-4D97-AF65-F5344CB8AC3E}">
        <p14:creationId xmlns:p14="http://schemas.microsoft.com/office/powerpoint/2010/main" val="543064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Interpolating a Rotation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3012" y="1219200"/>
            <a:ext cx="8915400" cy="512717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    </a:t>
            </a:r>
            <a:r>
              <a:rPr lang="en-US" i="1" dirty="0"/>
              <a:t>/// Interpolate linearly between two Rotations</a:t>
            </a:r>
            <a:br>
              <a:rPr lang="en-US" i="1" dirty="0"/>
            </a:br>
            <a:r>
              <a:rPr lang="en-US" i="1" dirty="0"/>
              <a:t>    /** Set *this to a Rotation that lies along a "minimal" path</a:t>
            </a:r>
            <a:br>
              <a:rPr lang="en-US" i="1" dirty="0"/>
            </a:br>
            <a:r>
              <a:rPr lang="en-US" i="1" dirty="0"/>
              <a:t>     * between the two given Rotations.</a:t>
            </a:r>
            <a:br>
              <a:rPr lang="en-US" i="1" dirty="0"/>
            </a:br>
            <a:r>
              <a:rPr lang="en-US" i="1" dirty="0"/>
              <a:t>     * The point along that path is computed using linear interpolation</a:t>
            </a:r>
            <a:br>
              <a:rPr lang="en-US" i="1" dirty="0"/>
            </a:br>
            <a:r>
              <a:rPr lang="en-US" i="1" dirty="0"/>
              <a:t>     * with the given weight.</a:t>
            </a:r>
            <a:br>
              <a:rPr lang="en-US" i="1" dirty="0"/>
            </a:br>
            <a:r>
              <a:rPr lang="en-US" i="1" dirty="0"/>
              <a:t>     */</a:t>
            </a:r>
            <a:br>
              <a:rPr lang="en-US" i="1" dirty="0"/>
            </a:br>
            <a:r>
              <a:rPr lang="en-US" b="1" dirty="0"/>
              <a:t>void </a:t>
            </a:r>
            <a:r>
              <a:rPr lang="en-US" dirty="0"/>
              <a:t>Rotation::Interpolate(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 err="1"/>
              <a:t>const</a:t>
            </a:r>
            <a:r>
              <a:rPr lang="en-US" b="1" dirty="0"/>
              <a:t> </a:t>
            </a:r>
            <a:r>
              <a:rPr lang="en-US" dirty="0"/>
              <a:t>Rotation&amp; </a:t>
            </a:r>
            <a:r>
              <a:rPr lang="en-US" dirty="0" err="1"/>
              <a:t>prevRot</a:t>
            </a:r>
            <a:r>
              <a:rPr lang="en-US" dirty="0"/>
              <a:t>,    </a:t>
            </a:r>
            <a:r>
              <a:rPr lang="en-US" i="1" dirty="0"/>
              <a:t>///&lt; Previous Rotation</a:t>
            </a:r>
            <a:br>
              <a:rPr lang="en-US" i="1" dirty="0"/>
            </a:br>
            <a:r>
              <a:rPr lang="en-US" i="1" dirty="0"/>
              <a:t>    </a:t>
            </a:r>
            <a:r>
              <a:rPr lang="en-US" b="1" dirty="0" err="1"/>
              <a:t>const</a:t>
            </a:r>
            <a:r>
              <a:rPr lang="en-US" b="1" dirty="0"/>
              <a:t> </a:t>
            </a:r>
            <a:r>
              <a:rPr lang="en-US" dirty="0"/>
              <a:t>Rotation&amp; </a:t>
            </a:r>
            <a:r>
              <a:rPr lang="en-US" dirty="0" err="1"/>
              <a:t>nextRot</a:t>
            </a:r>
            <a:r>
              <a:rPr lang="en-US" dirty="0"/>
              <a:t>,     </a:t>
            </a:r>
            <a:r>
              <a:rPr lang="en-US" i="1" dirty="0"/>
              <a:t>///&lt; Next Rotation</a:t>
            </a:r>
            <a:br>
              <a:rPr lang="en-US" i="1" dirty="0"/>
            </a:br>
            <a:r>
              <a:rPr lang="en-US" i="1" dirty="0"/>
              <a:t>    </a:t>
            </a:r>
            <a:r>
              <a:rPr lang="en-US" b="1" dirty="0"/>
              <a:t>double </a:t>
            </a:r>
            <a:r>
              <a:rPr lang="en-US" dirty="0"/>
              <a:t>weight </a:t>
            </a:r>
            <a:r>
              <a:rPr lang="en-US" i="1" dirty="0"/>
              <a:t>///&lt; Interpolation weight, 0 at </a:t>
            </a:r>
            <a:r>
              <a:rPr lang="en-US" i="1" dirty="0" err="1"/>
              <a:t>prev</a:t>
            </a:r>
            <a:r>
              <a:rPr lang="en-US" i="1" dirty="0"/>
              <a:t> to 1 at next</a:t>
            </a:r>
            <a:br>
              <a:rPr lang="en-US" i="1" dirty="0"/>
            </a:b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    Spinor </a:t>
            </a:r>
            <a:r>
              <a:rPr lang="en-US" dirty="0" err="1"/>
              <a:t>fullSpinor</a:t>
            </a:r>
            <a:r>
              <a:rPr lang="en-US" dirty="0"/>
              <a:t> = </a:t>
            </a:r>
            <a:r>
              <a:rPr lang="en-US" dirty="0" err="1"/>
              <a:t>nextRot.spinor</a:t>
            </a:r>
            <a:r>
              <a:rPr lang="en-US" dirty="0"/>
              <a:t>_ / </a:t>
            </a:r>
            <a:r>
              <a:rPr lang="en-US" dirty="0" err="1"/>
              <a:t>prevRot.spinor</a:t>
            </a:r>
            <a:r>
              <a:rPr lang="en-US" dirty="0"/>
              <a:t>_;	// 4 </a:t>
            </a:r>
            <a:r>
              <a:rPr lang="en-US" dirty="0" err="1"/>
              <a:t>mult</a:t>
            </a:r>
            <a:br>
              <a:rPr lang="en-US" dirty="0"/>
            </a:br>
            <a:r>
              <a:rPr lang="en-US" dirty="0"/>
              <a:t>    Vector </a:t>
            </a:r>
            <a:r>
              <a:rPr lang="en-US" dirty="0" err="1"/>
              <a:t>vecFull</a:t>
            </a:r>
            <a:r>
              <a:rPr lang="en-US" dirty="0"/>
              <a:t> = </a:t>
            </a:r>
            <a:r>
              <a:rPr lang="en-US" dirty="0" err="1"/>
              <a:t>spinorToVector</a:t>
            </a:r>
            <a:r>
              <a:rPr lang="en-US" dirty="0"/>
              <a:t>( </a:t>
            </a:r>
            <a:r>
              <a:rPr lang="en-US" dirty="0" err="1"/>
              <a:t>fullSpinor</a:t>
            </a:r>
            <a:r>
              <a:rPr lang="en-US" dirty="0"/>
              <a:t> );	// 1 trig + 1 </a:t>
            </a:r>
            <a:r>
              <a:rPr lang="en-US" dirty="0" err="1"/>
              <a:t>sqrt</a:t>
            </a:r>
            <a:r>
              <a:rPr lang="en-US" dirty="0"/>
              <a:t> + 7 </a:t>
            </a:r>
            <a:r>
              <a:rPr lang="en-US" dirty="0" err="1"/>
              <a:t>mult</a:t>
            </a:r>
            <a:br>
              <a:rPr lang="en-US" dirty="0"/>
            </a:br>
            <a:r>
              <a:rPr lang="en-US" dirty="0"/>
              <a:t>    Vector </a:t>
            </a:r>
            <a:r>
              <a:rPr lang="en-US" dirty="0" err="1"/>
              <a:t>vecDelta</a:t>
            </a:r>
            <a:r>
              <a:rPr lang="en-US" dirty="0"/>
              <a:t> = weight*</a:t>
            </a:r>
            <a:r>
              <a:rPr lang="en-US" dirty="0" err="1"/>
              <a:t>vecFull</a:t>
            </a:r>
            <a:r>
              <a:rPr lang="en-US" dirty="0"/>
              <a:t>;	// 3 </a:t>
            </a:r>
            <a:r>
              <a:rPr lang="en-US" dirty="0" err="1"/>
              <a:t>mult</a:t>
            </a:r>
            <a:br>
              <a:rPr lang="en-US" dirty="0"/>
            </a:br>
            <a:r>
              <a:rPr lang="en-US" dirty="0"/>
              <a:t>    Spinor </a:t>
            </a:r>
            <a:r>
              <a:rPr lang="en-US" dirty="0" err="1"/>
              <a:t>spinDelta</a:t>
            </a:r>
            <a:r>
              <a:rPr lang="en-US" dirty="0"/>
              <a:t> = </a:t>
            </a:r>
            <a:r>
              <a:rPr lang="en-US" dirty="0" err="1"/>
              <a:t>spinorFromVector</a:t>
            </a:r>
            <a:r>
              <a:rPr lang="en-US" dirty="0"/>
              <a:t>( </a:t>
            </a:r>
            <a:r>
              <a:rPr lang="en-US" dirty="0" err="1"/>
              <a:t>vecDelta</a:t>
            </a:r>
            <a:r>
              <a:rPr lang="en-US" dirty="0"/>
              <a:t> );		// 2 trig + 4 </a:t>
            </a:r>
            <a:r>
              <a:rPr lang="en-US" dirty="0" err="1"/>
              <a:t>mult</a:t>
            </a:r>
            <a:br>
              <a:rPr lang="en-US" dirty="0"/>
            </a:br>
            <a:r>
              <a:rPr lang="en-US" dirty="0"/>
              <a:t>    spinor_ = </a:t>
            </a:r>
            <a:r>
              <a:rPr lang="en-US" dirty="0" err="1"/>
              <a:t>spinDelta</a:t>
            </a:r>
            <a:r>
              <a:rPr lang="en-US" dirty="0"/>
              <a:t> * </a:t>
            </a:r>
            <a:r>
              <a:rPr lang="en-US" dirty="0" err="1"/>
              <a:t>prevRot.spinor</a:t>
            </a:r>
            <a:r>
              <a:rPr lang="en-US" dirty="0"/>
              <a:t>_;	// 4 </a:t>
            </a:r>
            <a:r>
              <a:rPr lang="en-US" dirty="0" err="1"/>
              <a:t>mult</a:t>
            </a:r>
            <a:br>
              <a:rPr lang="en-US" dirty="0"/>
            </a:br>
            <a:r>
              <a:rPr lang="en-US" dirty="0"/>
              <a:t>}</a:t>
            </a:r>
          </a:p>
          <a:p>
            <a:r>
              <a:rPr lang="en-US" i="1" dirty="0"/>
              <a:t>Simplified for presentation by omitting time derivatives.</a:t>
            </a:r>
          </a:p>
          <a:p>
            <a:r>
              <a:rPr lang="en-US" i="1" dirty="0"/>
              <a:t>Spinor spinor_ is a member of Rotation.</a:t>
            </a:r>
          </a:p>
          <a:p>
            <a:r>
              <a:rPr lang="en-US" i="1" dirty="0"/>
              <a:t>Cost: 3 trig functions + 1 square root+ 22 multiplications</a:t>
            </a:r>
          </a:p>
          <a:p>
            <a:r>
              <a:rPr lang="en-US" i="1" dirty="0"/>
              <a:t>Can be reduced if there are many interpolation points between the same 2 rotations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599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Representations of Rotations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545771"/>
            <a:ext cx="8915400" cy="468085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Orientation angles (e.g. heading, pitch, roll)</a:t>
            </a:r>
          </a:p>
          <a:p>
            <a:pPr lvl="1"/>
            <a:r>
              <a:rPr lang="en-US" dirty="0"/>
              <a:t>Use only for human-readable I/O</a:t>
            </a:r>
          </a:p>
          <a:p>
            <a:pPr lvl="1"/>
            <a:r>
              <a:rPr lang="en-US" dirty="0"/>
              <a:t>Conversion to other representations require trig functions</a:t>
            </a:r>
          </a:p>
          <a:p>
            <a:pPr lvl="1"/>
            <a:r>
              <a:rPr lang="en-US" dirty="0"/>
              <a:t>Difficult to compute from the other forms (iterative nonlinear solver)</a:t>
            </a:r>
          </a:p>
          <a:p>
            <a:r>
              <a:rPr lang="en-US" dirty="0"/>
              <a:t>Matrix (3 by 3, orthogonal, 6 constraints)</a:t>
            </a:r>
          </a:p>
          <a:p>
            <a:pPr lvl="1"/>
            <a:r>
              <a:rPr lang="en-US" dirty="0"/>
              <a:t>Most efficient for transforming vectors</a:t>
            </a:r>
          </a:p>
          <a:p>
            <a:pPr lvl="1"/>
            <a:r>
              <a:rPr lang="en-US" dirty="0"/>
              <a:t>Difficult to convert to any other representation</a:t>
            </a:r>
          </a:p>
          <a:p>
            <a:r>
              <a:rPr lang="en-US" dirty="0"/>
              <a:t>Unit Quaternion (4 reals + 1 constraint)</a:t>
            </a:r>
          </a:p>
          <a:p>
            <a:pPr lvl="1"/>
            <a:r>
              <a:rPr lang="en-US" dirty="0"/>
              <a:t>Easy to compute compound rotation (multiply)</a:t>
            </a:r>
          </a:p>
          <a:p>
            <a:pPr lvl="1"/>
            <a:r>
              <a:rPr lang="en-US" dirty="0"/>
              <a:t>Reasonably easy to compute from orientation angles or </a:t>
            </a:r>
            <a:r>
              <a:rPr lang="en-US"/>
              <a:t>rotation vector</a:t>
            </a:r>
            <a:endParaRPr lang="en-US" dirty="0"/>
          </a:p>
          <a:p>
            <a:pPr lvl="1"/>
            <a:r>
              <a:rPr lang="en-US" dirty="0"/>
              <a:t>Easy to convert to matrix or rotation vector</a:t>
            </a:r>
          </a:p>
          <a:p>
            <a:r>
              <a:rPr lang="en-US" dirty="0"/>
              <a:t>Rotation Vector (3 reals)</a:t>
            </a:r>
          </a:p>
          <a:p>
            <a:pPr lvl="1"/>
            <a:r>
              <a:rPr lang="en-US" dirty="0"/>
              <a:t>Required for interpolating rotations (and extrapolating, not shown)</a:t>
            </a:r>
          </a:p>
          <a:p>
            <a:pPr lvl="1"/>
            <a:r>
              <a:rPr lang="en-US" dirty="0"/>
              <a:t>Reasonably easy to convert to or from unit quaternions</a:t>
            </a:r>
          </a:p>
          <a:p>
            <a:r>
              <a:rPr lang="en-US" b="1" dirty="0"/>
              <a:t>All four are required for an efficient, full-featured 3D geometry library.</a:t>
            </a:r>
          </a:p>
        </p:txBody>
      </p:sp>
    </p:spTree>
    <p:extLst>
      <p:ext uri="{BB962C8B-B14F-4D97-AF65-F5344CB8AC3E}">
        <p14:creationId xmlns:p14="http://schemas.microsoft.com/office/powerpoint/2010/main" val="213093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34B7-8363-8047-A354-202B5CC1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3256"/>
          </a:xfrm>
        </p:spPr>
        <p:txBody>
          <a:bodyPr>
            <a:normAutofit fontScale="90000"/>
          </a:bodyPr>
          <a:lstStyle/>
          <a:p>
            <a:r>
              <a:rPr lang="en-US" dirty="0"/>
              <a:t>Over-Sampled Narrow-Band Signal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5C81F9-F678-B140-B626-262F09F46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7953" y="1387367"/>
            <a:ext cx="3022764" cy="4969188"/>
          </a:xfrm>
        </p:spPr>
        <p:txBody>
          <a:bodyPr/>
          <a:lstStyle/>
          <a:p>
            <a:r>
              <a:rPr lang="en-US" dirty="0"/>
              <a:t>196 Hz (tenor G)</a:t>
            </a:r>
          </a:p>
          <a:p>
            <a:r>
              <a:rPr lang="en-US" dirty="0"/>
              <a:t>2-second length</a:t>
            </a:r>
          </a:p>
          <a:p>
            <a:r>
              <a:rPr lang="en-US" dirty="0"/>
              <a:t>Hann window</a:t>
            </a:r>
          </a:p>
          <a:p>
            <a:r>
              <a:rPr lang="en-US" dirty="0"/>
              <a:t>10 kHz sampling rate</a:t>
            </a:r>
          </a:p>
          <a:p>
            <a:pPr lvl="1"/>
            <a:r>
              <a:rPr lang="en-US" dirty="0"/>
              <a:t>25 x Nyquist</a:t>
            </a:r>
          </a:p>
          <a:p>
            <a:endParaRPr lang="en-US" dirty="0"/>
          </a:p>
          <a:p>
            <a:r>
              <a:rPr lang="en-US" dirty="0"/>
              <a:t>Narrow band and short length are conflicting goals.</a:t>
            </a:r>
          </a:p>
          <a:p>
            <a:r>
              <a:rPr lang="en-US" dirty="0"/>
              <a:t>Smooth envelope reduces sidelobes</a:t>
            </a:r>
          </a:p>
          <a:p>
            <a:r>
              <a:rPr lang="en-US" dirty="0"/>
              <a:t>Cost: wider main lobe, less energy for given peak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353820C-B580-EA4F-AFED-0AA6A74D9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3733" y="1387366"/>
            <a:ext cx="7094220" cy="532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65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34B7-8363-8047-A354-202B5CC1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3256"/>
          </a:xfrm>
        </p:spPr>
        <p:txBody>
          <a:bodyPr>
            <a:normAutofit fontScale="90000"/>
          </a:bodyPr>
          <a:lstStyle/>
          <a:p>
            <a:r>
              <a:rPr lang="en-US" dirty="0"/>
              <a:t>Normally Sampled Narrow-Band Pulse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784F9C-16EB-3D49-B02F-59A748DBB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9855" y="1834054"/>
            <a:ext cx="3022764" cy="4168539"/>
          </a:xfrm>
        </p:spPr>
        <p:txBody>
          <a:bodyPr>
            <a:normAutofit/>
          </a:bodyPr>
          <a:lstStyle/>
          <a:p>
            <a:r>
              <a:rPr lang="en-US" dirty="0"/>
              <a:t>Same Pulse</a:t>
            </a:r>
          </a:p>
          <a:p>
            <a:r>
              <a:rPr lang="en-US" dirty="0"/>
              <a:t>500 Hz sampling rate</a:t>
            </a:r>
          </a:p>
          <a:p>
            <a:pPr lvl="1"/>
            <a:r>
              <a:rPr lang="en-US" dirty="0"/>
              <a:t>1.25 x Nyquist</a:t>
            </a:r>
          </a:p>
          <a:p>
            <a:endParaRPr lang="en-US" dirty="0"/>
          </a:p>
          <a:p>
            <a:r>
              <a:rPr lang="en-US" dirty="0"/>
              <a:t>Can we recover our original signal from these samples? How? How well?</a:t>
            </a:r>
          </a:p>
          <a:p>
            <a:pPr lvl="1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F938664-5E7A-C94A-9563-9E363002B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5635" y="1387366"/>
            <a:ext cx="7094220" cy="532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47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44AD-EF7A-D24A-8E8C-573F90D4F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65477"/>
          </a:xfrm>
        </p:spPr>
        <p:txBody>
          <a:bodyPr/>
          <a:lstStyle/>
          <a:p>
            <a:r>
              <a:rPr lang="en-US" dirty="0"/>
              <a:t>Resampled with Order = 0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0A93199-D5E2-B340-A26A-3F0EA53B5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1260" y="1371600"/>
            <a:ext cx="7094220" cy="5320665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7ACB81-5319-2C44-8B71-3A1D00CB66C9}"/>
              </a:ext>
            </a:extLst>
          </p:cNvPr>
          <p:cNvSpPr txBox="1">
            <a:spLocks/>
          </p:cNvSpPr>
          <p:nvPr/>
        </p:nvSpPr>
        <p:spPr>
          <a:xfrm>
            <a:off x="8869855" y="1834054"/>
            <a:ext cx="3022764" cy="4168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Same Pulse</a:t>
            </a:r>
          </a:p>
          <a:p>
            <a:r>
              <a:rPr lang="en-US" dirty="0"/>
              <a:t>500 Hz sampling rate</a:t>
            </a:r>
          </a:p>
          <a:p>
            <a:r>
              <a:rPr lang="en-US" dirty="0"/>
              <a:t>Resampled to 10 kHz</a:t>
            </a:r>
          </a:p>
          <a:p>
            <a:endParaRPr lang="en-US" dirty="0"/>
          </a:p>
          <a:p>
            <a:r>
              <a:rPr lang="en-US" dirty="0"/>
              <a:t>Nearest neighbor</a:t>
            </a:r>
          </a:p>
          <a:p>
            <a:r>
              <a:rPr lang="en-US" dirty="0"/>
              <a:t>Discontinuous</a:t>
            </a:r>
          </a:p>
          <a:p>
            <a:r>
              <a:rPr lang="en-US" dirty="0"/>
              <a:t>Lots of bad sidelobes</a:t>
            </a:r>
          </a:p>
          <a:p>
            <a:endParaRPr lang="en-US" dirty="0"/>
          </a:p>
          <a:p>
            <a:r>
              <a:rPr lang="en-US" dirty="0"/>
              <a:t>Quiz: Why is the FFT real?</a:t>
            </a:r>
          </a:p>
        </p:txBody>
      </p:sp>
    </p:spTree>
    <p:extLst>
      <p:ext uri="{BB962C8B-B14F-4D97-AF65-F5344CB8AC3E}">
        <p14:creationId xmlns:p14="http://schemas.microsoft.com/office/powerpoint/2010/main" val="1649384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44AD-EF7A-D24A-8E8C-573F90D4F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65477"/>
          </a:xfrm>
        </p:spPr>
        <p:txBody>
          <a:bodyPr/>
          <a:lstStyle/>
          <a:p>
            <a:r>
              <a:rPr lang="en-US" dirty="0"/>
              <a:t>Resampled with Order =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EFF63C-DDA6-6E47-A759-C66DDCACF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1765" y="1327355"/>
            <a:ext cx="7094220" cy="5320665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F52ED0-5324-8D4A-97ED-B86863659E84}"/>
              </a:ext>
            </a:extLst>
          </p:cNvPr>
          <p:cNvSpPr txBox="1">
            <a:spLocks/>
          </p:cNvSpPr>
          <p:nvPr/>
        </p:nvSpPr>
        <p:spPr>
          <a:xfrm>
            <a:off x="8869855" y="1834054"/>
            <a:ext cx="3022764" cy="4168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Same Pulse</a:t>
            </a:r>
          </a:p>
          <a:p>
            <a:r>
              <a:rPr lang="en-US" dirty="0"/>
              <a:t>500 Hz sampling rate</a:t>
            </a:r>
          </a:p>
          <a:p>
            <a:r>
              <a:rPr lang="en-US" dirty="0"/>
              <a:t>Resampled to 10 kHz</a:t>
            </a:r>
          </a:p>
          <a:p>
            <a:endParaRPr lang="en-US" dirty="0"/>
          </a:p>
          <a:p>
            <a:r>
              <a:rPr lang="en-US" dirty="0"/>
              <a:t>Linear Interpolation</a:t>
            </a:r>
          </a:p>
          <a:p>
            <a:r>
              <a:rPr lang="en-US" dirty="0"/>
              <a:t>Continuous value</a:t>
            </a:r>
          </a:p>
          <a:p>
            <a:r>
              <a:rPr lang="en-US" dirty="0"/>
              <a:t>Discontinuous derivative</a:t>
            </a:r>
          </a:p>
          <a:p>
            <a:r>
              <a:rPr lang="en-US" dirty="0"/>
              <a:t>Lots of bad sidelobes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73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44AD-EF7A-D24A-8E8C-573F90D4F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65477"/>
          </a:xfrm>
        </p:spPr>
        <p:txBody>
          <a:bodyPr/>
          <a:lstStyle/>
          <a:p>
            <a:r>
              <a:rPr lang="en-US" dirty="0"/>
              <a:t>Resampled with Order = 3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25CCE70-7ED3-4B45-9830-D6A5397F61C0}"/>
              </a:ext>
            </a:extLst>
          </p:cNvPr>
          <p:cNvSpPr txBox="1">
            <a:spLocks/>
          </p:cNvSpPr>
          <p:nvPr/>
        </p:nvSpPr>
        <p:spPr>
          <a:xfrm>
            <a:off x="8869855" y="1834054"/>
            <a:ext cx="3022764" cy="4168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Same Pulse</a:t>
            </a:r>
          </a:p>
          <a:p>
            <a:r>
              <a:rPr lang="en-US" dirty="0"/>
              <a:t>500 Hz sampling rate</a:t>
            </a:r>
          </a:p>
          <a:p>
            <a:r>
              <a:rPr lang="en-US" dirty="0"/>
              <a:t>Resampled to 10 kHz</a:t>
            </a:r>
          </a:p>
          <a:p>
            <a:endParaRPr lang="en-US" dirty="0"/>
          </a:p>
          <a:p>
            <a:r>
              <a:rPr lang="en-US" dirty="0"/>
              <a:t>Interpolated using piecewise cubic polynomials</a:t>
            </a:r>
          </a:p>
          <a:p>
            <a:r>
              <a:rPr lang="en-US" dirty="0"/>
              <a:t>Values and first derivatives are continuous</a:t>
            </a:r>
          </a:p>
          <a:p>
            <a:r>
              <a:rPr lang="en-US" dirty="0"/>
              <a:t>First sidelobe -9 dB, others below -40</a:t>
            </a:r>
          </a:p>
          <a:p>
            <a:pPr lvl="1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52DC0FE-1186-FF41-9EFC-11D407B9F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5635" y="1257990"/>
            <a:ext cx="7094220" cy="532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82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44AD-EF7A-D24A-8E8C-573F90D4F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65477"/>
          </a:xfrm>
        </p:spPr>
        <p:txBody>
          <a:bodyPr/>
          <a:lstStyle/>
          <a:p>
            <a:r>
              <a:rPr lang="en-US" dirty="0"/>
              <a:t>Resampled with Order = 7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19CB593-5A85-0A4B-B4F1-26601315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5635" y="1369757"/>
            <a:ext cx="7094220" cy="5320665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25CCE70-7ED3-4B45-9830-D6A5397F61C0}"/>
              </a:ext>
            </a:extLst>
          </p:cNvPr>
          <p:cNvSpPr txBox="1">
            <a:spLocks/>
          </p:cNvSpPr>
          <p:nvPr/>
        </p:nvSpPr>
        <p:spPr>
          <a:xfrm>
            <a:off x="8869855" y="1834054"/>
            <a:ext cx="3022764" cy="4168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Same Pulse</a:t>
            </a:r>
          </a:p>
          <a:p>
            <a:r>
              <a:rPr lang="en-US" dirty="0"/>
              <a:t>500 Hz sampling rate</a:t>
            </a:r>
          </a:p>
          <a:p>
            <a:r>
              <a:rPr lang="en-US" dirty="0"/>
              <a:t>Resampled to 10 kHz</a:t>
            </a:r>
          </a:p>
          <a:p>
            <a:endParaRPr lang="en-US" dirty="0"/>
          </a:p>
          <a:p>
            <a:r>
              <a:rPr lang="en-US" dirty="0"/>
              <a:t>Interpolated using Windowed </a:t>
            </a:r>
            <a:r>
              <a:rPr lang="en-US" dirty="0" err="1"/>
              <a:t>Sinc</a:t>
            </a:r>
            <a:endParaRPr lang="en-US" dirty="0"/>
          </a:p>
          <a:p>
            <a:r>
              <a:rPr lang="en-US" dirty="0"/>
              <a:t>Smooth but still distorted</a:t>
            </a:r>
          </a:p>
          <a:p>
            <a:r>
              <a:rPr lang="en-US"/>
              <a:t>One sidelobe, -20 dB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26790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4289</TotalTime>
  <Words>1947</Words>
  <Application>Microsoft Macintosh PowerPoint</Application>
  <PresentationFormat>Widescreen</PresentationFormat>
  <Paragraphs>240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Cambria Math</vt:lpstr>
      <vt:lpstr>Century Gothic</vt:lpstr>
      <vt:lpstr>Wingdings 3</vt:lpstr>
      <vt:lpstr>Wisp</vt:lpstr>
      <vt:lpstr>Interpolation, Integration, and Coordinate Transformations: Continuous Functions Versus Discrete Samples</vt:lpstr>
      <vt:lpstr>Introduction: Model Problem</vt:lpstr>
      <vt:lpstr>Section 1: Interpolation</vt:lpstr>
      <vt:lpstr>Over-Sampled Narrow-Band Signal </vt:lpstr>
      <vt:lpstr>Normally Sampled Narrow-Band Pulse </vt:lpstr>
      <vt:lpstr>Resampled with Order = 0</vt:lpstr>
      <vt:lpstr>Resampled with Order = 1</vt:lpstr>
      <vt:lpstr>Resampled with Order = 3</vt:lpstr>
      <vt:lpstr>Resampled with Order = 7</vt:lpstr>
      <vt:lpstr>Resampled with Order = 15</vt:lpstr>
      <vt:lpstr>Resampled Using FFT</vt:lpstr>
      <vt:lpstr>Interpolated Impulse</vt:lpstr>
      <vt:lpstr>Interpolation as Linear Transformation</vt:lpstr>
      <vt:lpstr>Interpolation With Derivatives</vt:lpstr>
      <vt:lpstr>Cubic Weights With Derivative</vt:lpstr>
      <vt:lpstr>Section 2: Trajectories</vt:lpstr>
      <vt:lpstr>Scenario Sketch</vt:lpstr>
      <vt:lpstr>Specifying a Trajectory</vt:lpstr>
      <vt:lpstr>Transforming a Vector</vt:lpstr>
      <vt:lpstr>Rotation Inputs</vt:lpstr>
      <vt:lpstr>Rotation Matrix from Orientation</vt:lpstr>
      <vt:lpstr>Problem: Smooth Motion</vt:lpstr>
      <vt:lpstr>Quaternions</vt:lpstr>
      <vt:lpstr>Quaternion Subspaces and Properties</vt:lpstr>
      <vt:lpstr>Quaternion Coordinate Transformation</vt:lpstr>
      <vt:lpstr>Quaternion Scalar-Vector Form</vt:lpstr>
      <vt:lpstr>Unit Quaternion from Orientation</vt:lpstr>
      <vt:lpstr>Unit Quaternion to Rotation Matrix</vt:lpstr>
      <vt:lpstr>Unit Quaternion to Rotation Vector</vt:lpstr>
      <vt:lpstr>Unit Quaternion From Rotation Vector</vt:lpstr>
      <vt:lpstr>Interpolating a Rotation</vt:lpstr>
      <vt:lpstr>Summary: Representations of Rotations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Coordinate Transformations in Three Dimensions</dc:title>
  <dc:creator>Microsoft Office User</dc:creator>
  <cp:lastModifiedBy>Microsoft Office User</cp:lastModifiedBy>
  <cp:revision>116</cp:revision>
  <dcterms:created xsi:type="dcterms:W3CDTF">2017-10-16T18:53:31Z</dcterms:created>
  <dcterms:modified xsi:type="dcterms:W3CDTF">2018-05-17T17:23:04Z</dcterms:modified>
</cp:coreProperties>
</file>