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0"/>
  </p:handoutMasterIdLst>
  <p:sldIdLst>
    <p:sldId id="256" r:id="rId2"/>
    <p:sldId id="259" r:id="rId3"/>
    <p:sldId id="264" r:id="rId4"/>
    <p:sldId id="265" r:id="rId5"/>
    <p:sldId id="280" r:id="rId6"/>
    <p:sldId id="281" r:id="rId7"/>
    <p:sldId id="316" r:id="rId8"/>
    <p:sldId id="301" r:id="rId9"/>
    <p:sldId id="305" r:id="rId10"/>
    <p:sldId id="311" r:id="rId11"/>
    <p:sldId id="312" r:id="rId12"/>
    <p:sldId id="343" r:id="rId13"/>
    <p:sldId id="297" r:id="rId14"/>
    <p:sldId id="344" r:id="rId15"/>
    <p:sldId id="327" r:id="rId16"/>
    <p:sldId id="329" r:id="rId17"/>
    <p:sldId id="352" r:id="rId18"/>
    <p:sldId id="353" r:id="rId19"/>
    <p:sldId id="330" r:id="rId20"/>
    <p:sldId id="345" r:id="rId21"/>
    <p:sldId id="346" r:id="rId22"/>
    <p:sldId id="331" r:id="rId23"/>
    <p:sldId id="349" r:id="rId24"/>
    <p:sldId id="332" r:id="rId25"/>
    <p:sldId id="350" r:id="rId26"/>
    <p:sldId id="348" r:id="rId27"/>
    <p:sldId id="354" r:id="rId28"/>
    <p:sldId id="355" r:id="rId29"/>
    <p:sldId id="341" r:id="rId30"/>
    <p:sldId id="342" r:id="rId31"/>
    <p:sldId id="271" r:id="rId32"/>
    <p:sldId id="260" r:id="rId33"/>
    <p:sldId id="356" r:id="rId34"/>
    <p:sldId id="261" r:id="rId35"/>
    <p:sldId id="376" r:id="rId36"/>
    <p:sldId id="358" r:id="rId37"/>
    <p:sldId id="359" r:id="rId38"/>
    <p:sldId id="362" r:id="rId39"/>
    <p:sldId id="363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8D84C-B547-4F65-8E3F-18034AAABEB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47FAD-71EA-4E4A-9DD0-0324CDF3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3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AB5C-390D-4900-912B-FB53468175C9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6F4F-2005-4B40-814B-068CE3E6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AB5C-390D-4900-912B-FB53468175C9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6F4F-2005-4B40-814B-068CE3E6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4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AB5C-390D-4900-912B-FB53468175C9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6F4F-2005-4B40-814B-068CE3E6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7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AB5C-390D-4900-912B-FB53468175C9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6F4F-2005-4B40-814B-068CE3E6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3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AB5C-390D-4900-912B-FB53468175C9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6F4F-2005-4B40-814B-068CE3E6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7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AB5C-390D-4900-912B-FB53468175C9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6F4F-2005-4B40-814B-068CE3E6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AB5C-390D-4900-912B-FB53468175C9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6F4F-2005-4B40-814B-068CE3E6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AB5C-390D-4900-912B-FB53468175C9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6F4F-2005-4B40-814B-068CE3E6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AB5C-390D-4900-912B-FB53468175C9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6F4F-2005-4B40-814B-068CE3E6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AB5C-390D-4900-912B-FB53468175C9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6F4F-2005-4B40-814B-068CE3E6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AB5C-390D-4900-912B-FB53468175C9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6F4F-2005-4B40-814B-068CE3E6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EAB5C-390D-4900-912B-FB53468175C9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6F4F-2005-4B40-814B-068CE3E6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.msdn.microsoft.com/Forums/en/parallelcppnative/threads" TargetMode="External"/><Relationship Id="rId2" Type="http://schemas.openxmlformats.org/officeDocument/2006/relationships/hyperlink" Target="http://blogs.msdn.com/b/nativeconcurrency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Expressing Parallel Patterns in Modern C++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Rahul V. Patil</a:t>
            </a:r>
          </a:p>
          <a:p>
            <a:r>
              <a:rPr lang="en-US" dirty="0" smtClean="0"/>
              <a:t>Microsoft</a:t>
            </a:r>
          </a:p>
          <a:p>
            <a:r>
              <a:rPr lang="en-US" dirty="0" smtClean="0"/>
              <a:t>C++ Parallel Computing Team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634598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Note: this is a simplified version of the deck used in the video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7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4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43543"/>
            <a:ext cx="9144000" cy="2427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2039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571"/>
            <a:ext cx="9144000" cy="2961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3073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5867400"/>
            <a:ext cx="9144000" cy="8771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" y="2612571"/>
            <a:ext cx="6400800" cy="29616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1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819"/>
            <a:ext cx="9144000" cy="44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3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0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199" y="142547"/>
            <a:ext cx="4157005" cy="2676525"/>
            <a:chOff x="5180" y="2895600"/>
            <a:chExt cx="4157005" cy="26765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3581400"/>
              <a:ext cx="4157005" cy="199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04800" y="28956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Fork-Join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4800" y="35052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Data Parallel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Reduction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Cancelation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Nested fork-join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Recursive fork-join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38835" y="1066800"/>
            <a:ext cx="4572000" cy="4275118"/>
            <a:chOff x="254000" y="1143000"/>
            <a:chExt cx="3276600" cy="4275120"/>
          </a:xfrm>
        </p:grpSpPr>
        <p:sp>
          <p:nvSpPr>
            <p:cNvPr id="16" name="TextBox 15"/>
            <p:cNvSpPr txBox="1"/>
            <p:nvPr/>
          </p:nvSpPr>
          <p:spPr>
            <a:xfrm>
              <a:off x="254000" y="1447800"/>
              <a:ext cx="3276600" cy="397032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1"/>
              <a:r>
                <a:rPr lang="en-US" dirty="0" err="1" smtClean="0"/>
                <a:t>parallel_for</a:t>
              </a:r>
              <a:r>
                <a:rPr lang="en-US" dirty="0" smtClean="0"/>
                <a:t> </a:t>
              </a:r>
            </a:p>
            <a:p>
              <a:pPr lvl="1"/>
              <a:r>
                <a:rPr lang="en-US" dirty="0" smtClean="0"/>
                <a:t>parallel_for_each</a:t>
              </a:r>
            </a:p>
            <a:p>
              <a:pPr lvl="1"/>
              <a:r>
                <a:rPr lang="en-US" dirty="0" err="1" smtClean="0"/>
                <a:t>parallel_invoke</a:t>
              </a:r>
              <a:endParaRPr lang="en-US" dirty="0" smtClean="0"/>
            </a:p>
            <a:p>
              <a:pPr lvl="1"/>
              <a:r>
                <a:rPr lang="en-US" dirty="0" err="1"/>
                <a:t>parallel_for</a:t>
              </a:r>
              <a:r>
                <a:rPr lang="en-US" dirty="0"/>
                <a:t> fixed</a:t>
              </a:r>
            </a:p>
            <a:p>
              <a:pPr lvl="1"/>
              <a:r>
                <a:rPr lang="en-US" dirty="0" err="1" smtClean="0"/>
                <a:t>parallel_for</a:t>
              </a:r>
              <a:r>
                <a:rPr lang="en-US" dirty="0" smtClean="0"/>
                <a:t> simple</a:t>
              </a:r>
            </a:p>
            <a:p>
              <a:pPr lvl="1"/>
              <a:r>
                <a:rPr lang="en-US" dirty="0" err="1" smtClean="0"/>
                <a:t>parallel_transform</a:t>
              </a:r>
              <a:endParaRPr lang="en-US" dirty="0"/>
            </a:p>
            <a:p>
              <a:pPr lvl="1"/>
              <a:r>
                <a:rPr lang="en-US" dirty="0" err="1"/>
                <a:t>parallel_reduce</a:t>
              </a:r>
              <a:endParaRPr lang="en-US" dirty="0"/>
            </a:p>
            <a:p>
              <a:pPr lvl="1"/>
              <a:r>
                <a:rPr lang="en-US" dirty="0" err="1"/>
                <a:t>parallel_sort</a:t>
              </a:r>
              <a:endParaRPr lang="en-US" dirty="0"/>
            </a:p>
            <a:p>
              <a:pPr lvl="1"/>
              <a:r>
                <a:rPr lang="en-US" dirty="0" err="1"/>
                <a:t>parallel_radixsort</a:t>
              </a:r>
              <a:endParaRPr lang="en-US" dirty="0"/>
            </a:p>
            <a:p>
              <a:pPr lvl="1"/>
              <a:r>
                <a:rPr lang="en-US" dirty="0" err="1"/>
                <a:t>parallel_buffered_sort</a:t>
              </a:r>
              <a:endParaRPr lang="en-US" dirty="0"/>
            </a:p>
            <a:p>
              <a:pPr lvl="1"/>
              <a:endParaRPr lang="en-US" dirty="0" smtClean="0"/>
            </a:p>
            <a:p>
              <a:pPr lvl="1"/>
              <a:r>
                <a:rPr lang="en-US" dirty="0" err="1" smtClean="0"/>
                <a:t>task_group</a:t>
              </a:r>
              <a:endParaRPr lang="en-US" dirty="0"/>
            </a:p>
            <a:p>
              <a:pPr lvl="2"/>
              <a:r>
                <a:rPr lang="en-US" dirty="0" smtClean="0"/>
                <a:t>.</a:t>
              </a:r>
              <a:r>
                <a:rPr lang="en-US" dirty="0"/>
                <a:t>run(), .wait(), .cancel(), .</a:t>
              </a:r>
              <a:r>
                <a:rPr lang="en-US" dirty="0" err="1"/>
                <a:t>run_and_wait</a:t>
              </a:r>
              <a:r>
                <a:rPr lang="en-US" dirty="0" smtClean="0"/>
                <a:t>()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000" y="1143000"/>
              <a:ext cx="327660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Constructs</a:t>
              </a:r>
              <a:endParaRPr lang="en-US" sz="2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75819" y="3105090"/>
            <a:ext cx="33528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Patterns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50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29200" y="4269050"/>
            <a:ext cx="3615299" cy="2391081"/>
            <a:chOff x="5029200" y="4269050"/>
            <a:chExt cx="3615299" cy="2391081"/>
          </a:xfrm>
        </p:grpSpPr>
        <p:sp>
          <p:nvSpPr>
            <p:cNvPr id="7" name="TextBox 6"/>
            <p:cNvSpPr txBox="1"/>
            <p:nvPr/>
          </p:nvSpPr>
          <p:spPr>
            <a:xfrm>
              <a:off x="5229687" y="426905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Asynchrony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928821"/>
              <a:ext cx="3615299" cy="1731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917489" y="1828800"/>
            <a:ext cx="3581400" cy="2247900"/>
            <a:chOff x="4917489" y="1828800"/>
            <a:chExt cx="3581400" cy="22479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489" y="1950244"/>
              <a:ext cx="3581400" cy="2126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81600" y="18288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 Flow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80" y="2895600"/>
            <a:ext cx="4157005" cy="2676525"/>
            <a:chOff x="5180" y="2895600"/>
            <a:chExt cx="4157005" cy="26765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3581400"/>
              <a:ext cx="4157005" cy="199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04800" y="28956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Fork-Join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452435" y="3810000"/>
            <a:ext cx="2430130" cy="27351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8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Patterns (70%)</a:t>
            </a:r>
          </a:p>
          <a:p>
            <a:r>
              <a:rPr lang="en-US" dirty="0" smtClean="0"/>
              <a:t>Infrastructure (9%)</a:t>
            </a:r>
          </a:p>
          <a:p>
            <a:r>
              <a:rPr lang="en-US" dirty="0"/>
              <a:t>Coordination Data Structures </a:t>
            </a:r>
            <a:r>
              <a:rPr lang="en-US" dirty="0" smtClean="0"/>
              <a:t>(1%)</a:t>
            </a:r>
            <a:endParaRPr lang="en-US" dirty="0"/>
          </a:p>
          <a:p>
            <a:r>
              <a:rPr lang="en-US" dirty="0" smtClean="0"/>
              <a:t>Tooling (20%)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9049"/>
            <a:ext cx="8425543" cy="330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3429000"/>
            <a:ext cx="8425543" cy="334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5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813"/>
            <a:ext cx="9143999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8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8"/>
            <a:ext cx="89916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3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7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077200" cy="23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066314" cy="215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7" y="5029200"/>
            <a:ext cx="8066314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3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0099"/>
            <a:ext cx="7543800" cy="643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2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7200" y="381000"/>
            <a:ext cx="3615299" cy="2391081"/>
            <a:chOff x="5029200" y="4269050"/>
            <a:chExt cx="3615299" cy="2391081"/>
          </a:xfrm>
        </p:grpSpPr>
        <p:sp>
          <p:nvSpPr>
            <p:cNvPr id="7" name="TextBox 6"/>
            <p:cNvSpPr txBox="1"/>
            <p:nvPr/>
          </p:nvSpPr>
          <p:spPr>
            <a:xfrm>
              <a:off x="5229687" y="426905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Asynchrony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928821"/>
              <a:ext cx="3615299" cy="1731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304800" y="422508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Speculative background work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/>
              <a:t>If you block, you break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Dynamic continuation graphs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38835" y="1066800"/>
            <a:ext cx="4572000" cy="3721120"/>
            <a:chOff x="254000" y="1143000"/>
            <a:chExt cx="3276600" cy="3721120"/>
          </a:xfrm>
        </p:grpSpPr>
        <p:sp>
          <p:nvSpPr>
            <p:cNvPr id="16" name="TextBox 15"/>
            <p:cNvSpPr txBox="1"/>
            <p:nvPr/>
          </p:nvSpPr>
          <p:spPr>
            <a:xfrm>
              <a:off x="254000" y="1447800"/>
              <a:ext cx="3276600" cy="341632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1"/>
              <a:r>
                <a:rPr lang="en-US" dirty="0" err="1" smtClean="0"/>
                <a:t>std</a:t>
              </a:r>
              <a:r>
                <a:rPr lang="en-US" dirty="0" smtClean="0"/>
                <a:t>::future&lt;t&gt;</a:t>
              </a:r>
            </a:p>
            <a:p>
              <a:pPr lvl="1"/>
              <a:r>
                <a:rPr lang="en-US" dirty="0" err="1"/>
                <a:t>s</a:t>
              </a:r>
              <a:r>
                <a:rPr lang="en-US" dirty="0" err="1" smtClean="0"/>
                <a:t>td</a:t>
              </a:r>
              <a:r>
                <a:rPr lang="en-US" dirty="0" smtClean="0"/>
                <a:t>::</a:t>
              </a:r>
              <a:r>
                <a:rPr lang="en-US" dirty="0" err="1" smtClean="0"/>
                <a:t>async</a:t>
              </a:r>
              <a:r>
                <a:rPr lang="en-US" dirty="0" smtClean="0"/>
                <a:t>, </a:t>
              </a:r>
              <a:r>
                <a:rPr lang="en-US" dirty="0" err="1" smtClean="0"/>
                <a:t>std</a:t>
              </a:r>
              <a:r>
                <a:rPr lang="en-US" dirty="0" smtClean="0"/>
                <a:t>::promise&lt;t&gt;</a:t>
              </a:r>
            </a:p>
            <a:p>
              <a:pPr lvl="1"/>
              <a:r>
                <a:rPr lang="en-US" dirty="0" smtClean="0"/>
                <a:t>task&lt;t</a:t>
              </a:r>
              <a:r>
                <a:rPr lang="en-US" dirty="0"/>
                <a:t>&gt;</a:t>
              </a:r>
            </a:p>
            <a:p>
              <a:pPr lvl="2"/>
              <a:r>
                <a:rPr lang="en-US" dirty="0"/>
                <a:t>.then, </a:t>
              </a:r>
              <a:endParaRPr lang="en-US" dirty="0" smtClean="0"/>
            </a:p>
            <a:p>
              <a:pPr lvl="2"/>
              <a:r>
                <a:rPr lang="en-US" dirty="0" smtClean="0"/>
                <a:t>.</a:t>
              </a:r>
              <a:r>
                <a:rPr lang="en-US" dirty="0"/>
                <a:t>wait, </a:t>
              </a:r>
              <a:endParaRPr lang="en-US" dirty="0" smtClean="0"/>
            </a:p>
            <a:p>
              <a:pPr lvl="2"/>
              <a:r>
                <a:rPr lang="en-US" dirty="0" smtClean="0"/>
                <a:t>.</a:t>
              </a:r>
              <a:r>
                <a:rPr lang="en-US" dirty="0"/>
                <a:t>get, </a:t>
              </a:r>
              <a:endParaRPr lang="en-US" dirty="0" smtClean="0"/>
            </a:p>
            <a:p>
              <a:pPr lvl="2"/>
              <a:r>
                <a:rPr lang="en-US" dirty="0" smtClean="0"/>
                <a:t>.</a:t>
              </a:r>
              <a:r>
                <a:rPr lang="en-US" dirty="0"/>
                <a:t>cancel</a:t>
              </a:r>
            </a:p>
            <a:p>
              <a:pPr lvl="2"/>
              <a:r>
                <a:rPr lang="en-US" dirty="0"/>
                <a:t>when_all, </a:t>
              </a:r>
              <a:endParaRPr lang="en-US" dirty="0" smtClean="0"/>
            </a:p>
            <a:p>
              <a:pPr lvl="2"/>
              <a:r>
                <a:rPr lang="en-US" dirty="0" err="1" smtClean="0"/>
                <a:t>when_any</a:t>
              </a:r>
              <a:endParaRPr lang="en-US" dirty="0"/>
            </a:p>
            <a:p>
              <a:pPr lvl="1"/>
              <a:r>
                <a:rPr lang="en-US" dirty="0"/>
                <a:t>task_completion_event&lt;t&gt;</a:t>
              </a:r>
            </a:p>
            <a:p>
              <a:pPr lvl="2"/>
              <a:r>
                <a:rPr lang="en-US" dirty="0"/>
                <a:t>.set</a:t>
              </a:r>
            </a:p>
            <a:p>
              <a:pPr lvl="1"/>
              <a:endParaRPr lang="en-US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000" y="1143000"/>
              <a:ext cx="327660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Constructs</a:t>
              </a:r>
              <a:endParaRPr lang="en-US" sz="2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38200" y="3822758"/>
            <a:ext cx="33528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Patterns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70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29200" y="4269050"/>
            <a:ext cx="3615299" cy="2391081"/>
            <a:chOff x="5029200" y="4269050"/>
            <a:chExt cx="3615299" cy="2391081"/>
          </a:xfrm>
        </p:grpSpPr>
        <p:sp>
          <p:nvSpPr>
            <p:cNvPr id="7" name="TextBox 6"/>
            <p:cNvSpPr txBox="1"/>
            <p:nvPr/>
          </p:nvSpPr>
          <p:spPr>
            <a:xfrm>
              <a:off x="5229687" y="426905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Asynchrony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928821"/>
              <a:ext cx="3615299" cy="1731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917489" y="1828800"/>
            <a:ext cx="3581400" cy="2247900"/>
            <a:chOff x="4917489" y="1828800"/>
            <a:chExt cx="3581400" cy="22479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489" y="1950244"/>
              <a:ext cx="3581400" cy="2126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81600" y="18288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 Flow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80" y="2895600"/>
            <a:ext cx="4157005" cy="2676525"/>
            <a:chOff x="5180" y="2895600"/>
            <a:chExt cx="4157005" cy="26765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3581400"/>
              <a:ext cx="4157005" cy="199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04800" y="28956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Fork-Join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917489" y="1295400"/>
            <a:ext cx="3727010" cy="2781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29200" y="4269050"/>
            <a:ext cx="3615299" cy="2391081"/>
            <a:chOff x="5029200" y="4269050"/>
            <a:chExt cx="3615299" cy="2391081"/>
          </a:xfrm>
        </p:grpSpPr>
        <p:sp>
          <p:nvSpPr>
            <p:cNvPr id="7" name="TextBox 6"/>
            <p:cNvSpPr txBox="1"/>
            <p:nvPr/>
          </p:nvSpPr>
          <p:spPr>
            <a:xfrm>
              <a:off x="5229687" y="426905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Asynchrony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928821"/>
              <a:ext cx="3615299" cy="1731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917489" y="1828800"/>
            <a:ext cx="3581400" cy="2247900"/>
            <a:chOff x="4917489" y="1828800"/>
            <a:chExt cx="3581400" cy="22479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489" y="1950244"/>
              <a:ext cx="3581400" cy="2126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81600" y="18288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 Flow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80" y="2895600"/>
            <a:ext cx="4157005" cy="2676525"/>
            <a:chOff x="5180" y="2895600"/>
            <a:chExt cx="4157005" cy="26765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3581400"/>
              <a:ext cx="4157005" cy="199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04800" y="28956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Fork-Join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2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538163"/>
            <a:ext cx="70294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2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381000"/>
            <a:ext cx="3581400" cy="2247900"/>
            <a:chOff x="4917489" y="1828800"/>
            <a:chExt cx="3581400" cy="22479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489" y="1950244"/>
              <a:ext cx="3581400" cy="2126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81600" y="18288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 Flow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81000" y="4495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Producer-Consumer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Pipelines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38835" y="1066800"/>
            <a:ext cx="4572000" cy="3444121"/>
            <a:chOff x="254000" y="1143000"/>
            <a:chExt cx="3276600" cy="3444122"/>
          </a:xfrm>
        </p:grpSpPr>
        <p:sp>
          <p:nvSpPr>
            <p:cNvPr id="16" name="TextBox 15"/>
            <p:cNvSpPr txBox="1"/>
            <p:nvPr/>
          </p:nvSpPr>
          <p:spPr>
            <a:xfrm>
              <a:off x="254000" y="1447800"/>
              <a:ext cx="3276600" cy="313932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1"/>
              <a:r>
                <a:rPr lang="en-US" dirty="0" smtClean="0"/>
                <a:t>Blocks </a:t>
              </a:r>
              <a:r>
                <a:rPr lang="en-US" dirty="0"/>
                <a:t>and operations</a:t>
              </a:r>
            </a:p>
            <a:p>
              <a:pPr lvl="1"/>
              <a:r>
                <a:rPr lang="en-US" dirty="0"/>
                <a:t>call&lt;t&gt;</a:t>
              </a:r>
            </a:p>
            <a:p>
              <a:pPr lvl="1"/>
              <a:r>
                <a:rPr lang="en-US" dirty="0"/>
                <a:t>transformer&lt;t&gt;</a:t>
              </a:r>
            </a:p>
            <a:p>
              <a:pPr lvl="1"/>
              <a:r>
                <a:rPr lang="en-US" dirty="0"/>
                <a:t>join, multitype_join&lt;…&gt;</a:t>
              </a:r>
            </a:p>
            <a:p>
              <a:pPr lvl="1"/>
              <a:r>
                <a:rPr lang="en-US" dirty="0"/>
                <a:t>choice&lt;…&gt;</a:t>
              </a:r>
            </a:p>
            <a:p>
              <a:pPr lvl="1"/>
              <a:r>
                <a:rPr lang="en-US" dirty="0"/>
                <a:t>unbounded_buffer</a:t>
              </a:r>
            </a:p>
            <a:p>
              <a:pPr lvl="1"/>
              <a:r>
                <a:rPr lang="en-US" dirty="0"/>
                <a:t>overwrite_buffer</a:t>
              </a:r>
            </a:p>
            <a:p>
              <a:pPr lvl="1"/>
              <a:r>
                <a:rPr lang="en-US" dirty="0"/>
                <a:t>single_assignment</a:t>
              </a:r>
            </a:p>
            <a:p>
              <a:pPr lvl="1"/>
              <a:r>
                <a:rPr lang="en-US" dirty="0"/>
                <a:t>timer</a:t>
              </a:r>
            </a:p>
            <a:p>
              <a:pPr lvl="1"/>
              <a:endParaRPr lang="en-US" dirty="0" smtClean="0"/>
            </a:p>
            <a:p>
              <a:pPr lvl="1"/>
              <a:endParaRPr lang="en-US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000" y="1143000"/>
              <a:ext cx="327660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Constructs</a:t>
              </a:r>
              <a:endParaRPr lang="en-US" sz="2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3962400"/>
            <a:ext cx="362874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Patterns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46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24603"/>
            <a:ext cx="8763000" cy="5851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228600"/>
            <a:ext cx="8229600" cy="11430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199"/>
            <a:ext cx="2971800" cy="4525963"/>
          </a:xfrm>
          <a:ln w="3175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Fork-Join</a:t>
            </a:r>
          </a:p>
          <a:p>
            <a:r>
              <a:rPr lang="en-US" sz="2000" dirty="0" smtClean="0"/>
              <a:t>Sequential code that needs to go faster</a:t>
            </a:r>
          </a:p>
          <a:p>
            <a:r>
              <a:rPr lang="en-US" sz="2000" dirty="0" smtClean="0"/>
              <a:t>Well defined input, transformation and output</a:t>
            </a:r>
          </a:p>
          <a:p>
            <a:endParaRPr lang="en-US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00565" y="1624604"/>
            <a:ext cx="335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Data-Flow</a:t>
            </a:r>
            <a:endParaRPr lang="en-US" dirty="0"/>
          </a:p>
          <a:p>
            <a:r>
              <a:rPr lang="en-US" sz="2000" dirty="0"/>
              <a:t>Either transformative or </a:t>
            </a:r>
            <a:r>
              <a:rPr lang="en-US" sz="2000" dirty="0" smtClean="0"/>
              <a:t>reactive </a:t>
            </a:r>
          </a:p>
          <a:p>
            <a:r>
              <a:rPr lang="en-US" sz="2000" dirty="0" smtClean="0"/>
              <a:t>Natural to express computation in phases</a:t>
            </a:r>
          </a:p>
          <a:p>
            <a:r>
              <a:rPr lang="en-US" sz="2000" dirty="0" smtClean="0"/>
              <a:t>Streaming inputs</a:t>
            </a:r>
          </a:p>
          <a:p>
            <a:r>
              <a:rPr lang="en-US" sz="2000" dirty="0" smtClean="0"/>
              <a:t>Order matters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200" y="1624603"/>
            <a:ext cx="33528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Async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If you block you break</a:t>
            </a:r>
          </a:p>
          <a:p>
            <a:r>
              <a:rPr lang="en-US" sz="2000" dirty="0" smtClean="0"/>
              <a:t>Speculative background work</a:t>
            </a:r>
          </a:p>
          <a:p>
            <a:r>
              <a:rPr lang="en-US" sz="2000" dirty="0" smtClean="0"/>
              <a:t>Reactive</a:t>
            </a:r>
          </a:p>
          <a:p>
            <a:r>
              <a:rPr lang="en-US" sz="2000" dirty="0" smtClean="0"/>
              <a:t>Continuations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26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Composable</a:t>
            </a:r>
            <a:endParaRPr lang="en-US" dirty="0" smtClean="0"/>
          </a:p>
          <a:p>
            <a:r>
              <a:rPr lang="en-US" dirty="0" smtClean="0"/>
              <a:t>Scalable</a:t>
            </a:r>
          </a:p>
          <a:p>
            <a:r>
              <a:rPr lang="en-US" dirty="0" smtClean="0"/>
              <a:t>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Conccurrent</a:t>
            </a:r>
            <a:r>
              <a:rPr lang="en-US" dirty="0" smtClean="0"/>
              <a:t>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err="1" smtClean="0"/>
              <a:t>concurrent_vector</a:t>
            </a:r>
            <a:r>
              <a:rPr lang="en-US" dirty="0" smtClean="0"/>
              <a:t>&lt;t&gt;</a:t>
            </a:r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concurrent_queue</a:t>
            </a:r>
            <a:r>
              <a:rPr lang="en-US" dirty="0" smtClean="0"/>
              <a:t>&lt;t&gt;</a:t>
            </a:r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concurrent_unordered_map</a:t>
            </a:r>
            <a:r>
              <a:rPr lang="en-US" dirty="0" smtClean="0"/>
              <a:t>&lt;</a:t>
            </a:r>
            <a:r>
              <a:rPr lang="en-US" dirty="0" err="1" smtClean="0"/>
              <a:t>key,t</a:t>
            </a:r>
            <a:r>
              <a:rPr lang="en-US" dirty="0"/>
              <a:t>&gt;</a:t>
            </a:r>
          </a:p>
          <a:p>
            <a:pPr marL="457200" lvl="1" indent="0">
              <a:buNone/>
            </a:pPr>
            <a:r>
              <a:rPr lang="en-US" dirty="0" err="1"/>
              <a:t>concurrent_unordered_multimap</a:t>
            </a:r>
            <a:r>
              <a:rPr lang="en-US" dirty="0"/>
              <a:t>&lt;</a:t>
            </a:r>
            <a:r>
              <a:rPr lang="en-US" dirty="0" err="1"/>
              <a:t>key,t</a:t>
            </a:r>
            <a:r>
              <a:rPr lang="en-US" dirty="0"/>
              <a:t>&gt;</a:t>
            </a:r>
          </a:p>
          <a:p>
            <a:pPr marL="457200" lvl="1" indent="0">
              <a:buNone/>
            </a:pPr>
            <a:r>
              <a:rPr lang="en-US" dirty="0" err="1"/>
              <a:t>concurrent_unordered_set</a:t>
            </a:r>
            <a:r>
              <a:rPr lang="en-US" dirty="0"/>
              <a:t>&lt;</a:t>
            </a:r>
            <a:r>
              <a:rPr lang="en-US" dirty="0" err="1"/>
              <a:t>key,t</a:t>
            </a:r>
            <a:r>
              <a:rPr lang="en-US" dirty="0"/>
              <a:t>&gt;</a:t>
            </a:r>
          </a:p>
          <a:p>
            <a:pPr marL="457200" lvl="1" indent="0">
              <a:buNone/>
            </a:pPr>
            <a:r>
              <a:rPr lang="en-US" dirty="0" err="1"/>
              <a:t>concurrent_unordered_multiset</a:t>
            </a:r>
            <a:r>
              <a:rPr lang="en-US" dirty="0"/>
              <a:t>&lt;</a:t>
            </a:r>
            <a:r>
              <a:rPr lang="en-US" dirty="0" err="1"/>
              <a:t>key,t</a:t>
            </a:r>
            <a:r>
              <a:rPr lang="en-US" dirty="0"/>
              <a:t>&gt;</a:t>
            </a:r>
          </a:p>
          <a:p>
            <a:pPr marL="457200" lvl="1" indent="0">
              <a:buNone/>
            </a:pPr>
            <a:r>
              <a:rPr lang="en-US" dirty="0" err="1"/>
              <a:t>concurrent_priority_queue</a:t>
            </a:r>
            <a:r>
              <a:rPr lang="en-US" dirty="0"/>
              <a:t>&lt;t&gt;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patil\Desktop\screenshot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1221581"/>
            <a:ext cx="4383406" cy="18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Intel Advisor</a:t>
            </a:r>
            <a:endParaRPr lang="en-US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2" descr="C:\Users\rpatil\Desktop\screenshots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28" y="1905000"/>
            <a:ext cx="2142472" cy="67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patil\Desktop\screenshots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9" y="1143000"/>
            <a:ext cx="842356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Identify hot loops</a:t>
            </a:r>
            <a:endParaRPr lang="en-US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patil\Desktop\screenshots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689100"/>
            <a:ext cx="6792912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patil\Desktop\screenshots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1784409" cy="50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Intel correctness tool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171" name="Picture 3" descr="C:\Users\rpatil\Desktop\screenshots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09852"/>
            <a:ext cx="15148319" cy="29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502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Identify Write race when parallelizing inner loop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29200" y="4269050"/>
            <a:ext cx="3615299" cy="2391081"/>
            <a:chOff x="5029200" y="4269050"/>
            <a:chExt cx="3615299" cy="2391081"/>
          </a:xfrm>
        </p:grpSpPr>
        <p:sp>
          <p:nvSpPr>
            <p:cNvPr id="7" name="TextBox 6"/>
            <p:cNvSpPr txBox="1"/>
            <p:nvPr/>
          </p:nvSpPr>
          <p:spPr>
            <a:xfrm>
              <a:off x="5229687" y="426905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Asynchrony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928821"/>
              <a:ext cx="3615299" cy="1731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917489" y="1828800"/>
            <a:ext cx="3581400" cy="2247900"/>
            <a:chOff x="4917489" y="1828800"/>
            <a:chExt cx="3581400" cy="22479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489" y="1950244"/>
              <a:ext cx="3581400" cy="2126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81600" y="18288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 Flow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80" y="2895600"/>
            <a:ext cx="4157005" cy="2676525"/>
            <a:chOff x="5180" y="2895600"/>
            <a:chExt cx="4157005" cy="26765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3581400"/>
              <a:ext cx="4157005" cy="199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04800" y="28956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Fork-Join</a:t>
              </a:r>
              <a:endParaRPr lang="en-US" sz="280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04800" y="2090410"/>
            <a:ext cx="3857385" cy="3853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patil\Desktop\screenshots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550988"/>
            <a:ext cx="6688137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5667" y="29527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Add PPL tasks code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patil\Desktop\screenshots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538288"/>
            <a:ext cx="7135813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5667" y="29527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Add Synchronization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09800" y="3505200"/>
            <a:ext cx="2133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patil\Desktop\screenshots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785938"/>
            <a:ext cx="46863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295276"/>
            <a:ext cx="9067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Launch Concurrency Visualizer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patil\Desktop\screenshots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935913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patil\Desktop\screenshots\17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" y="1143000"/>
            <a:ext cx="7929106" cy="530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patil\Desktop\screenshots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833563"/>
            <a:ext cx="7754938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5667" y="29527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1"/>
                </a:solidFill>
              </a:rPr>
              <a:t>Add parallelism to middle loop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patil\Desktop\screenshots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832341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patil\Desktop\screenshots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1295400"/>
            <a:ext cx="9091613" cy="48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09600" y="2362200"/>
            <a:ext cx="7391400" cy="3048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Blog Posts:             </a:t>
            </a:r>
            <a:r>
              <a:rPr lang="en-US" sz="2800" dirty="0" smtClean="0">
                <a:hlinkClick r:id="rId2"/>
              </a:rPr>
              <a:t>C</a:t>
            </a:r>
            <a:r>
              <a:rPr lang="en-US" sz="2800" dirty="0">
                <a:hlinkClick r:id="rId2"/>
              </a:rPr>
              <a:t>++ PPL and AMP </a:t>
            </a:r>
            <a:r>
              <a:rPr lang="en-US" sz="2800" dirty="0" smtClean="0">
                <a:hlinkClick r:id="rId2"/>
              </a:rPr>
              <a:t>blog</a:t>
            </a:r>
            <a:endParaRPr lang="en-US" sz="2800" dirty="0" smtClean="0"/>
          </a:p>
          <a:p>
            <a:r>
              <a:rPr lang="en-US" sz="2800" dirty="0" smtClean="0"/>
              <a:t>Questions on PPL: </a:t>
            </a:r>
            <a:r>
              <a:rPr lang="en-US" sz="2800" dirty="0" smtClean="0">
                <a:hlinkClick r:id="rId3"/>
              </a:rPr>
              <a:t>Native parallelism forum</a:t>
            </a:r>
            <a:endParaRPr lang="en-US" sz="28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Emai</a:t>
            </a:r>
            <a:r>
              <a:rPr lang="en-US" sz="2000" dirty="0" smtClean="0"/>
              <a:t>l me at:</a:t>
            </a:r>
          </a:p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chemeClr val="accent1"/>
                </a:solidFill>
              </a:rPr>
              <a:t>r</a:t>
            </a:r>
            <a:r>
              <a:rPr lang="en-US" sz="2000" dirty="0">
                <a:solidFill>
                  <a:schemeClr val="accent1"/>
                </a:solidFill>
              </a:rPr>
              <a:t>_ a_ h_ u_ l </a:t>
            </a:r>
            <a:r>
              <a:rPr lang="en-US" sz="2000" b="1" u="sng" dirty="0">
                <a:solidFill>
                  <a:schemeClr val="accent1"/>
                </a:solidFill>
              </a:rPr>
              <a:t>d o t</a:t>
            </a:r>
            <a:r>
              <a:rPr lang="en-US" sz="2000" u="sng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p_ a_ t_ </a:t>
            </a:r>
            <a:r>
              <a:rPr lang="en-US" sz="2000" dirty="0" err="1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_ l </a:t>
            </a:r>
            <a:r>
              <a:rPr lang="en-US" sz="2000" b="1" u="sng" dirty="0">
                <a:solidFill>
                  <a:schemeClr val="accent1"/>
                </a:solidFill>
              </a:rPr>
              <a:t>a t</a:t>
            </a:r>
            <a:r>
              <a:rPr lang="en-US" sz="2000" dirty="0">
                <a:solidFill>
                  <a:schemeClr val="accent1"/>
                </a:solidFill>
              </a:rPr>
              <a:t> m_ </a:t>
            </a:r>
            <a:r>
              <a:rPr lang="en-US" sz="2000" dirty="0" err="1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_ c_ r_ o_ s_ o_ f_ t_ . c_ o_ m </a:t>
            </a:r>
            <a:r>
              <a:rPr lang="en-US" sz="1600" dirty="0"/>
              <a:t>(delete all underscores and spaces; replace d o t with the character </a:t>
            </a:r>
            <a:r>
              <a:rPr lang="en-US" sz="1600" dirty="0" smtClean="0"/>
              <a:t>".“; at with @ ).</a:t>
            </a:r>
            <a:r>
              <a:rPr lang="en-US" sz="2000" dirty="0" smtClean="0"/>
              <a:t>]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9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3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2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5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8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1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353</Words>
  <Application>Microsoft Office PowerPoint</Application>
  <PresentationFormat>On-screen Show (4:3)</PresentationFormat>
  <Paragraphs>117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Expressing Parallel Patterns in Modern C++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Infrastructure</vt:lpstr>
      <vt:lpstr>Conccurrent Data Structures</vt:lpstr>
      <vt:lpstr>Tooling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Expressing Parallel Patterns in Modern C++</dc:title>
  <dc:creator>Rahul Patil</dc:creator>
  <cp:lastModifiedBy>Rahul V. Patil</cp:lastModifiedBy>
  <cp:revision>40</cp:revision>
  <dcterms:created xsi:type="dcterms:W3CDTF">2012-02-13T18:14:57Z</dcterms:created>
  <dcterms:modified xsi:type="dcterms:W3CDTF">2012-02-21T16:41:46Z</dcterms:modified>
</cp:coreProperties>
</file>