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7"/>
  </p:notesMasterIdLst>
  <p:handoutMasterIdLst>
    <p:handoutMasterId r:id="rId28"/>
  </p:handoutMasterIdLst>
  <p:sldIdLst>
    <p:sldId id="256" r:id="rId2"/>
    <p:sldId id="259" r:id="rId3"/>
    <p:sldId id="301" r:id="rId4"/>
    <p:sldId id="261" r:id="rId5"/>
    <p:sldId id="262" r:id="rId6"/>
    <p:sldId id="278" r:id="rId7"/>
    <p:sldId id="335" r:id="rId8"/>
    <p:sldId id="337" r:id="rId9"/>
    <p:sldId id="344" r:id="rId10"/>
    <p:sldId id="336" r:id="rId11"/>
    <p:sldId id="338" r:id="rId12"/>
    <p:sldId id="339" r:id="rId13"/>
    <p:sldId id="340" r:id="rId14"/>
    <p:sldId id="341" r:id="rId15"/>
    <p:sldId id="332" r:id="rId16"/>
    <p:sldId id="348" r:id="rId17"/>
    <p:sldId id="286" r:id="rId18"/>
    <p:sldId id="328" r:id="rId19"/>
    <p:sldId id="315" r:id="rId20"/>
    <p:sldId id="345" r:id="rId21"/>
    <p:sldId id="347" r:id="rId22"/>
    <p:sldId id="287" r:id="rId23"/>
    <p:sldId id="346" r:id="rId24"/>
    <p:sldId id="312" r:id="rId25"/>
    <p:sldId id="313" r:id="rId26"/>
  </p:sldIdLst>
  <p:sldSz cx="9144000" cy="5143500" type="screen16x9"/>
  <p:notesSz cx="7099300"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85356" autoAdjust="0"/>
  </p:normalViewPr>
  <p:slideViewPr>
    <p:cSldViewPr>
      <p:cViewPr>
        <p:scale>
          <a:sx n="140" d="100"/>
          <a:sy n="140" d="100"/>
        </p:scale>
        <p:origin x="-792" y="114"/>
      </p:cViewPr>
      <p:guideLst>
        <p:guide orient="horz" pos="1620"/>
        <p:guide pos="2880"/>
      </p:guideLst>
    </p:cSldViewPr>
  </p:slideViewPr>
  <p:outlineViewPr>
    <p:cViewPr>
      <p:scale>
        <a:sx n="33" d="100"/>
        <a:sy n="33" d="100"/>
      </p:scale>
      <p:origin x="106" y="21864"/>
    </p:cViewPr>
  </p:outlineViewPr>
  <p:notesTextViewPr>
    <p:cViewPr>
      <p:scale>
        <a:sx n="100" d="100"/>
        <a:sy n="100" d="100"/>
      </p:scale>
      <p:origin x="0" y="0"/>
    </p:cViewPr>
  </p:notesTextViewPr>
  <p:sorterViewPr>
    <p:cViewPr>
      <p:scale>
        <a:sx n="70" d="100"/>
        <a:sy n="70" d="100"/>
      </p:scale>
      <p:origin x="0" y="2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106"/>
          </a:xfrm>
          <a:prstGeom prst="rect">
            <a:avLst/>
          </a:prstGeom>
        </p:spPr>
        <p:txBody>
          <a:bodyPr vert="horz" lIns="94174" tIns="47087" rIns="94174" bIns="47087"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106"/>
          </a:xfrm>
          <a:prstGeom prst="rect">
            <a:avLst/>
          </a:prstGeom>
        </p:spPr>
        <p:txBody>
          <a:bodyPr vert="horz" lIns="94174" tIns="47087" rIns="94174" bIns="47087" rtlCol="0"/>
          <a:lstStyle>
            <a:lvl1pPr algn="r">
              <a:defRPr sz="1200"/>
            </a:lvl1pPr>
          </a:lstStyle>
          <a:p>
            <a:fld id="{606714FA-8F93-4425-972E-3533C05994F0}" type="datetimeFigureOut">
              <a:rPr lang="en-US" smtClean="0"/>
              <a:t>5/16/2012</a:t>
            </a:fld>
            <a:endParaRPr lang="en-US"/>
          </a:p>
        </p:txBody>
      </p:sp>
      <p:sp>
        <p:nvSpPr>
          <p:cNvPr id="4" name="Footer Placeholder 3"/>
          <p:cNvSpPr>
            <a:spLocks noGrp="1"/>
          </p:cNvSpPr>
          <p:nvPr>
            <p:ph type="ftr" sz="quarter" idx="2"/>
          </p:nvPr>
        </p:nvSpPr>
        <p:spPr>
          <a:xfrm>
            <a:off x="0" y="8911391"/>
            <a:ext cx="3076363" cy="469106"/>
          </a:xfrm>
          <a:prstGeom prst="rect">
            <a:avLst/>
          </a:prstGeom>
        </p:spPr>
        <p:txBody>
          <a:bodyPr vert="horz" lIns="94174" tIns="47087" rIns="94174" bIns="47087"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1391"/>
            <a:ext cx="3076363" cy="469106"/>
          </a:xfrm>
          <a:prstGeom prst="rect">
            <a:avLst/>
          </a:prstGeom>
        </p:spPr>
        <p:txBody>
          <a:bodyPr vert="horz" lIns="94174" tIns="47087" rIns="94174" bIns="47087" rtlCol="0" anchor="b"/>
          <a:lstStyle>
            <a:lvl1pPr algn="r">
              <a:defRPr sz="1200"/>
            </a:lvl1pPr>
          </a:lstStyle>
          <a:p>
            <a:fld id="{056F4FBC-06B1-4102-8CDD-6D8A53C36031}" type="slidenum">
              <a:rPr lang="en-US" smtClean="0"/>
              <a:t>‹#›</a:t>
            </a:fld>
            <a:endParaRPr lang="en-US"/>
          </a:p>
        </p:txBody>
      </p:sp>
    </p:spTree>
    <p:extLst>
      <p:ext uri="{BB962C8B-B14F-4D97-AF65-F5344CB8AC3E}">
        <p14:creationId xmlns:p14="http://schemas.microsoft.com/office/powerpoint/2010/main" val="239752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106"/>
          </a:xfrm>
          <a:prstGeom prst="rect">
            <a:avLst/>
          </a:prstGeom>
        </p:spPr>
        <p:txBody>
          <a:bodyPr vert="horz" lIns="94174" tIns="47087" rIns="94174" bIns="47087" rtlCol="0"/>
          <a:lstStyle>
            <a:lvl1pPr algn="l">
              <a:defRPr sz="1200"/>
            </a:lvl1pPr>
          </a:lstStyle>
          <a:p>
            <a:endParaRPr lang="en-US"/>
          </a:p>
        </p:txBody>
      </p:sp>
      <p:sp>
        <p:nvSpPr>
          <p:cNvPr id="3" name="Date Placeholder 2"/>
          <p:cNvSpPr>
            <a:spLocks noGrp="1"/>
          </p:cNvSpPr>
          <p:nvPr>
            <p:ph type="dt" idx="1"/>
          </p:nvPr>
        </p:nvSpPr>
        <p:spPr>
          <a:xfrm>
            <a:off x="4021294" y="0"/>
            <a:ext cx="3076363" cy="469106"/>
          </a:xfrm>
          <a:prstGeom prst="rect">
            <a:avLst/>
          </a:prstGeom>
        </p:spPr>
        <p:txBody>
          <a:bodyPr vert="horz" lIns="94174" tIns="47087" rIns="94174" bIns="47087" rtlCol="0"/>
          <a:lstStyle>
            <a:lvl1pPr algn="r">
              <a:defRPr sz="1200"/>
            </a:lvl1pPr>
          </a:lstStyle>
          <a:p>
            <a:fld id="{F7DA1AA1-EE5E-4A67-BFB1-D06603582BB2}" type="datetimeFigureOut">
              <a:rPr lang="en-US" smtClean="0"/>
              <a:t>5/16/2012</a:t>
            </a:fld>
            <a:endParaRPr lang="en-US"/>
          </a:p>
        </p:txBody>
      </p:sp>
      <p:sp>
        <p:nvSpPr>
          <p:cNvPr id="4" name="Slide Image Placeholder 3"/>
          <p:cNvSpPr>
            <a:spLocks noGrp="1" noRot="1" noChangeAspect="1"/>
          </p:cNvSpPr>
          <p:nvPr>
            <p:ph type="sldImg" idx="2"/>
          </p:nvPr>
        </p:nvSpPr>
        <p:spPr>
          <a:xfrm>
            <a:off x="422275" y="703263"/>
            <a:ext cx="6254750" cy="3517900"/>
          </a:xfrm>
          <a:prstGeom prst="rect">
            <a:avLst/>
          </a:prstGeom>
          <a:noFill/>
          <a:ln w="12700">
            <a:solidFill>
              <a:prstClr val="black"/>
            </a:solidFill>
          </a:ln>
        </p:spPr>
        <p:txBody>
          <a:bodyPr vert="horz" lIns="94174" tIns="47087" rIns="94174" bIns="47087" rtlCol="0" anchor="ctr"/>
          <a:lstStyle/>
          <a:p>
            <a:endParaRPr lang="en-US"/>
          </a:p>
        </p:txBody>
      </p:sp>
      <p:sp>
        <p:nvSpPr>
          <p:cNvPr id="5" name="Notes Placeholder 4"/>
          <p:cNvSpPr>
            <a:spLocks noGrp="1"/>
          </p:cNvSpPr>
          <p:nvPr>
            <p:ph type="body" sz="quarter" idx="3"/>
          </p:nvPr>
        </p:nvSpPr>
        <p:spPr>
          <a:xfrm>
            <a:off x="709930" y="4456510"/>
            <a:ext cx="5679440" cy="4221956"/>
          </a:xfrm>
          <a:prstGeom prst="rect">
            <a:avLst/>
          </a:prstGeom>
        </p:spPr>
        <p:txBody>
          <a:bodyPr vert="horz" lIns="94174" tIns="47087" rIns="94174" bIns="470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3076363" cy="469106"/>
          </a:xfrm>
          <a:prstGeom prst="rect">
            <a:avLst/>
          </a:prstGeom>
        </p:spPr>
        <p:txBody>
          <a:bodyPr vert="horz" lIns="94174" tIns="47087" rIns="94174" bIns="47087"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1391"/>
            <a:ext cx="3076363" cy="469106"/>
          </a:xfrm>
          <a:prstGeom prst="rect">
            <a:avLst/>
          </a:prstGeom>
        </p:spPr>
        <p:txBody>
          <a:bodyPr vert="horz" lIns="94174" tIns="47087" rIns="94174" bIns="47087" rtlCol="0" anchor="b"/>
          <a:lstStyle>
            <a:lvl1pPr algn="r">
              <a:defRPr sz="1200"/>
            </a:lvl1pPr>
          </a:lstStyle>
          <a:p>
            <a:fld id="{18DB3A19-F4AD-4D7B-A9E1-3F849D4F52BB}" type="slidenum">
              <a:rPr lang="en-US" smtClean="0"/>
              <a:t>‹#›</a:t>
            </a:fld>
            <a:endParaRPr lang="en-US"/>
          </a:p>
        </p:txBody>
      </p:sp>
    </p:spTree>
    <p:extLst>
      <p:ext uri="{BB962C8B-B14F-4D97-AF65-F5344CB8AC3E}">
        <p14:creationId xmlns:p14="http://schemas.microsoft.com/office/powerpoint/2010/main" val="2170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normAutofit/>
          </a:bodyPr>
          <a:lstStyle/>
          <a:p>
            <a:pPr marL="176576" indent="-176576">
              <a:buFontTx/>
              <a:buChar cha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5/16/2012 3:43 PM</a:t>
            </a:fld>
            <a:endParaRPr lang="en-US" dirty="0">
              <a:solidFill>
                <a:prstClr val="black"/>
              </a:solidFill>
            </a:endParaRPr>
          </a:p>
        </p:txBody>
      </p:sp>
      <p:sp>
        <p:nvSpPr>
          <p:cNvPr id="7" name="Slide Number Placeholder 6"/>
          <p:cNvSpPr>
            <a:spLocks noGrp="1"/>
          </p:cNvSpPr>
          <p:nvPr>
            <p:ph type="sldNum" sz="quarter" idx="13"/>
          </p:nvPr>
        </p:nvSpPr>
        <p:spPr>
          <a:xfrm>
            <a:off x="6389370" y="8911391"/>
            <a:ext cx="708287" cy="469106"/>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911391"/>
            <a:ext cx="6468251" cy="469106"/>
          </a:xfrm>
          <a:prstGeom prst="rect">
            <a:avLst/>
          </a:prstGeom>
        </p:spPr>
        <p:txBody>
          <a:bodyPr vert="horz" lIns="94174" tIns="47087" rIns="94174" bIns="470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56" indent="-17655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10</a:t>
            </a:fld>
            <a:endParaRPr lang="en-US" dirty="0"/>
          </a:p>
        </p:txBody>
      </p:sp>
    </p:spTree>
    <p:extLst>
      <p:ext uri="{BB962C8B-B14F-4D97-AF65-F5344CB8AC3E}">
        <p14:creationId xmlns:p14="http://schemas.microsoft.com/office/powerpoint/2010/main" val="52588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11</a:t>
            </a:fld>
            <a:endParaRPr lang="en-US" dirty="0"/>
          </a:p>
        </p:txBody>
      </p:sp>
    </p:spTree>
    <p:extLst>
      <p:ext uri="{BB962C8B-B14F-4D97-AF65-F5344CB8AC3E}">
        <p14:creationId xmlns:p14="http://schemas.microsoft.com/office/powerpoint/2010/main" val="325028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12</a:t>
            </a:fld>
            <a:endParaRPr lang="en-US" dirty="0"/>
          </a:p>
        </p:txBody>
      </p:sp>
    </p:spTree>
    <p:extLst>
      <p:ext uri="{BB962C8B-B14F-4D97-AF65-F5344CB8AC3E}">
        <p14:creationId xmlns:p14="http://schemas.microsoft.com/office/powerpoint/2010/main" val="186163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13</a:t>
            </a:fld>
            <a:endParaRPr lang="en-US" dirty="0"/>
          </a:p>
        </p:txBody>
      </p:sp>
    </p:spTree>
    <p:extLst>
      <p:ext uri="{BB962C8B-B14F-4D97-AF65-F5344CB8AC3E}">
        <p14:creationId xmlns:p14="http://schemas.microsoft.com/office/powerpoint/2010/main" val="153030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15</a:t>
            </a:fld>
            <a:endParaRPr lang="en-US" dirty="0"/>
          </a:p>
        </p:txBody>
      </p:sp>
    </p:spTree>
    <p:extLst>
      <p:ext uri="{BB962C8B-B14F-4D97-AF65-F5344CB8AC3E}">
        <p14:creationId xmlns:p14="http://schemas.microsoft.com/office/powerpoint/2010/main" val="49211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16</a:t>
            </a:fld>
            <a:endParaRPr lang="en-US" dirty="0"/>
          </a:p>
        </p:txBody>
      </p:sp>
    </p:spTree>
    <p:extLst>
      <p:ext uri="{BB962C8B-B14F-4D97-AF65-F5344CB8AC3E}">
        <p14:creationId xmlns:p14="http://schemas.microsoft.com/office/powerpoint/2010/main" val="49211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4591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18</a:t>
            </a:fld>
            <a:endParaRPr lang="en-US"/>
          </a:p>
        </p:txBody>
      </p:sp>
    </p:spTree>
    <p:extLst>
      <p:ext uri="{BB962C8B-B14F-4D97-AF65-F5344CB8AC3E}">
        <p14:creationId xmlns:p14="http://schemas.microsoft.com/office/powerpoint/2010/main" val="310805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19</a:t>
            </a:fld>
            <a:endParaRPr lang="en-US"/>
          </a:p>
        </p:txBody>
      </p:sp>
    </p:spTree>
    <p:extLst>
      <p:ext uri="{BB962C8B-B14F-4D97-AF65-F5344CB8AC3E}">
        <p14:creationId xmlns:p14="http://schemas.microsoft.com/office/powerpoint/2010/main" val="453863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20</a:t>
            </a:fld>
            <a:endParaRPr lang="en-US" dirty="0"/>
          </a:p>
        </p:txBody>
      </p:sp>
    </p:spTree>
    <p:extLst>
      <p:ext uri="{BB962C8B-B14F-4D97-AF65-F5344CB8AC3E}">
        <p14:creationId xmlns:p14="http://schemas.microsoft.com/office/powerpoint/2010/main" val="72472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0636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4154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342900" lvl="0" indent="-34290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45917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18DB3A19-F4AD-4D7B-A9E1-3F849D4F52BB}" type="slidenum">
              <a:rPr lang="en-US" smtClean="0"/>
              <a:t>23</a:t>
            </a:fld>
            <a:endParaRPr lang="en-US"/>
          </a:p>
        </p:txBody>
      </p:sp>
    </p:spTree>
    <p:extLst>
      <p:ext uri="{BB962C8B-B14F-4D97-AF65-F5344CB8AC3E}">
        <p14:creationId xmlns:p14="http://schemas.microsoft.com/office/powerpoint/2010/main" val="436218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0407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5/16/2012 3:43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8" name="Footer Placeholder 3"/>
          <p:cNvSpPr>
            <a:spLocks noGrp="1"/>
          </p:cNvSpPr>
          <p:nvPr>
            <p:ph type="ftr" sz="quarter" idx="4"/>
          </p:nvPr>
        </p:nvSpPr>
        <p:spPr>
          <a:xfrm>
            <a:off x="0" y="8911391"/>
            <a:ext cx="6468251" cy="469106"/>
          </a:xfrm>
          <a:prstGeom prst="rect">
            <a:avLst/>
          </a:prstGeom>
        </p:spPr>
        <p:txBody>
          <a:bodyPr vert="horz" lIns="94174" tIns="47087" rIns="94174" bIns="47087"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4445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176576" indent="-176576">
              <a:buFontTx/>
              <a:buChar char="-"/>
            </a:pPr>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7099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pPr marL="0" lvl="1" indent="0" defTabSz="941629">
              <a:buFontTx/>
              <a:buNone/>
              <a:defRPr/>
            </a:pPr>
            <a:endParaRPr lang="en-US" dirty="0"/>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4283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3111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7</a:t>
            </a:fld>
            <a:endParaRPr lang="en-US" dirty="0"/>
          </a:p>
        </p:txBody>
      </p:sp>
    </p:spTree>
    <p:extLst>
      <p:ext uri="{BB962C8B-B14F-4D97-AF65-F5344CB8AC3E}">
        <p14:creationId xmlns:p14="http://schemas.microsoft.com/office/powerpoint/2010/main" val="87206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A37B3-DDA0-48D7-9DBF-EC7BE3383BC1}" type="slidenum">
              <a:rPr lang="en-US" smtClean="0"/>
              <a:t>8</a:t>
            </a:fld>
            <a:endParaRPr lang="en-US"/>
          </a:p>
        </p:txBody>
      </p:sp>
    </p:spTree>
    <p:extLst>
      <p:ext uri="{BB962C8B-B14F-4D97-AF65-F5344CB8AC3E}">
        <p14:creationId xmlns:p14="http://schemas.microsoft.com/office/powerpoint/2010/main" val="219787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4750"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A37B3-DDA0-48D7-9DBF-EC7BE3383BC1}" type="slidenum">
              <a:rPr lang="en-US" smtClean="0"/>
              <a:t>9</a:t>
            </a:fld>
            <a:endParaRPr lang="en-US"/>
          </a:p>
        </p:txBody>
      </p:sp>
    </p:spTree>
    <p:extLst>
      <p:ext uri="{BB962C8B-B14F-4D97-AF65-F5344CB8AC3E}">
        <p14:creationId xmlns:p14="http://schemas.microsoft.com/office/powerpoint/2010/main" val="3409928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p:nvPr userDrawn="1"/>
        </p:nvSpPr>
        <p:spPr bwMode="auto">
          <a:xfrm>
            <a:off x="8148401" y="416608"/>
            <a:ext cx="705211" cy="4999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6776163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497534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49825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85954"/>
            <a:ext cx="4115872" cy="332399"/>
          </a:xfrm>
        </p:spPr>
        <p:txBody>
          <a:bodyPr anchor="b"/>
          <a:lstStyle>
            <a:lvl1pPr marL="0" indent="0">
              <a:lnSpc>
                <a:spcPct val="90000"/>
              </a:lnSpc>
              <a:spcBef>
                <a:spcPts val="0"/>
              </a:spcBef>
              <a:buNone/>
              <a:defRPr sz="24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1001" y="1600200"/>
            <a:ext cx="4114800" cy="1458861"/>
          </a:xfrm>
        </p:spPr>
        <p:txBody>
          <a:bodyPr/>
          <a:lstStyle>
            <a:lvl1pPr marL="211356" indent="-211356">
              <a:defRPr sz="2100"/>
            </a:lvl1pPr>
            <a:lvl2pPr marL="421720" indent="-199449">
              <a:defRPr sz="2100"/>
            </a:lvl2pPr>
            <a:lvl3pPr marL="610253" indent="-182580">
              <a:defRPr sz="1800"/>
            </a:lvl3pPr>
            <a:lvl4pPr marL="787871" indent="-171665">
              <a:defRPr sz="1500"/>
            </a:lvl4pPr>
            <a:lvl5pPr marL="959535" indent="-154796">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985954"/>
            <a:ext cx="4115872" cy="332399"/>
          </a:xfrm>
        </p:spPr>
        <p:txBody>
          <a:bodyPr anchor="b"/>
          <a:lstStyle>
            <a:lvl1pPr marL="0" indent="0">
              <a:lnSpc>
                <a:spcPct val="90000"/>
              </a:lnSpc>
              <a:spcBef>
                <a:spcPts val="0"/>
              </a:spcBef>
              <a:buNone/>
              <a:defRPr sz="24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37501" y="1600202"/>
            <a:ext cx="4115872" cy="1458861"/>
          </a:xfrm>
        </p:spPr>
        <p:txBody>
          <a:bodyPr/>
          <a:lstStyle>
            <a:lvl1pPr marL="222270" indent="-222270">
              <a:defRPr sz="2100"/>
            </a:lvl1pPr>
            <a:lvl2pPr marL="427673" indent="-205402">
              <a:defRPr sz="2100"/>
            </a:lvl2pPr>
            <a:lvl3pPr marL="616206" indent="-183572">
              <a:defRPr sz="1800"/>
            </a:lvl3pPr>
            <a:lvl4pPr marL="787871" indent="-177618">
              <a:defRPr sz="1500"/>
            </a:lvl4pPr>
            <a:lvl5pPr marL="959535" indent="-165711">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733033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8677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7011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val="0"/>
              </a:ext>
            </a:extLst>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4605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www.danielmoth.com/Blog/array-And-Arrayview-From-Amph.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logs.msdn.com/b/nativeconcurrency/archive/2011/09/05/restrict-a-key-new-language-feature-introduced-with-c-amp.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blogs.msdn.com/b/nativeconcurrency/archive/2011/12/19/restrict-amp-restrictions-part-0-of-n-introduction.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blogs.msdn.com/b/nativeconcurrency/archive/2012/02/08/math-library-for-c-amp.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blogs.msdn.com/b/nativeconcurrency/archive/2012/01/25/concurrency-graphics-in-c-amp.asp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blogs.msdn.com/b/nativeconcurrency/archive/2012/04/11/c-amp-for-the-cuda-programmer.aspx" TargetMode="External"/><Relationship Id="rId3" Type="http://schemas.openxmlformats.org/officeDocument/2006/relationships/hyperlink" Target="http://www.gregcons.com/cppamp/" TargetMode="External"/><Relationship Id="rId7" Type="http://schemas.openxmlformats.org/officeDocument/2006/relationships/hyperlink" Target="http://blogs.msdn.com/b/nativeconcurrency/archive/2012/01/30/c-amp-sample-projects-for-download.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blogs.msdn.com/b/nativeconcurrency/archive/2012/04/05/c-amp-articles-in-msdn-magazine-april-issue.aspx" TargetMode="External"/><Relationship Id="rId11" Type="http://schemas.openxmlformats.org/officeDocument/2006/relationships/image" Target="../media/image15.png"/><Relationship Id="rId5" Type="http://schemas.openxmlformats.org/officeDocument/2006/relationships/hyperlink" Target="http://channel9.msdn.com/Tags/c++-accelerated-massive-parallelism" TargetMode="External"/><Relationship Id="rId10" Type="http://schemas.openxmlformats.org/officeDocument/2006/relationships/hyperlink" Target="http://social.msdn.microsoft.com/Forums/en/parallelcppnative/threads" TargetMode="External"/><Relationship Id="rId4" Type="http://schemas.openxmlformats.org/officeDocument/2006/relationships/hyperlink" Target="http://www.acceleware.com/cpp-amp-training" TargetMode="External"/><Relationship Id="rId9" Type="http://schemas.openxmlformats.org/officeDocument/2006/relationships/hyperlink" Target="http://blogs.msdn.com/b/nativeconcurrency/archive/2012/02/03/c-amp-open-spec-published.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www.danielmoth.com/Blog/concurrencyextent-From-Amph.aspx"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danielmoth.com/Blog/concurrencyindex-From-Amph.aspx" TargetMode="Externa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danielmoth.com/Blog/parallelforeach-From-Amph-Part-1.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anielmoth.com/Blog/array-And-Arrayview-From-Amph.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560" y="846914"/>
            <a:ext cx="6787272" cy="1142623"/>
          </a:xfrm>
        </p:spPr>
        <p:txBody>
          <a:bodyPr/>
          <a:lstStyle/>
          <a:p>
            <a:r>
              <a:rPr lang="en-US" sz="3300" dirty="0" smtClean="0">
                <a:effectLst>
                  <a:outerShdw blurRad="38100" dist="38100" dir="2700000" algn="tl">
                    <a:srgbClr val="000000">
                      <a:alpha val="43137"/>
                    </a:srgbClr>
                  </a:outerShdw>
                </a:effectLst>
              </a:rPr>
              <a:t>Harnessing GPU </a:t>
            </a:r>
            <a:r>
              <a:rPr lang="en-US" sz="3300" dirty="0">
                <a:effectLst>
                  <a:outerShdw blurRad="38100" dist="38100" dir="2700000" algn="tl">
                    <a:srgbClr val="000000">
                      <a:alpha val="43137"/>
                    </a:srgbClr>
                  </a:outerShdw>
                </a:effectLst>
              </a:rPr>
              <a:t>compute with </a:t>
            </a:r>
            <a:br>
              <a:rPr lang="en-US" sz="3300" dirty="0">
                <a:effectLst>
                  <a:outerShdw blurRad="38100" dist="38100" dir="2700000" algn="tl">
                    <a:srgbClr val="000000">
                      <a:alpha val="43137"/>
                    </a:srgbClr>
                  </a:outerShdw>
                </a:effectLst>
              </a:rPr>
            </a:br>
            <a:r>
              <a:rPr lang="en-US" sz="3300" b="1" dirty="0">
                <a:effectLst>
                  <a:outerShdw blurRad="38100" dist="38100" dir="2700000" algn="tl">
                    <a:srgbClr val="000000">
                      <a:alpha val="43137"/>
                    </a:srgbClr>
                  </a:outerShdw>
                </a:effectLst>
              </a:rPr>
              <a:t>C++ Accelerated Massive </a:t>
            </a:r>
            <a:r>
              <a:rPr lang="en-US" sz="3300" b="1" dirty="0" smtClean="0">
                <a:effectLst>
                  <a:outerShdw blurRad="38100" dist="38100" dir="2700000" algn="tl">
                    <a:srgbClr val="000000">
                      <a:alpha val="43137"/>
                    </a:srgbClr>
                  </a:outerShdw>
                </a:effectLst>
              </a:rPr>
              <a:t>Parallelism</a:t>
            </a:r>
            <a:endParaRPr lang="en-US" sz="3300" dirty="0"/>
          </a:p>
        </p:txBody>
      </p:sp>
      <p:sp>
        <p:nvSpPr>
          <p:cNvPr id="3" name="Subtitle 2"/>
          <p:cNvSpPr>
            <a:spLocks noGrp="1"/>
          </p:cNvSpPr>
          <p:nvPr>
            <p:ph type="subTitle" idx="1"/>
          </p:nvPr>
        </p:nvSpPr>
        <p:spPr/>
        <p:txBody>
          <a:bodyPr/>
          <a:lstStyle/>
          <a:p>
            <a:r>
              <a:rPr lang="en-US" dirty="0" smtClean="0">
                <a:latin typeface="+mj-lt"/>
              </a:rPr>
              <a:t>Don J. McCrady</a:t>
            </a:r>
          </a:p>
          <a:p>
            <a:r>
              <a:rPr lang="en-US" dirty="0" smtClean="0"/>
              <a:t>Principal Development Lead</a:t>
            </a:r>
          </a:p>
          <a:p>
            <a:r>
              <a:rPr lang="en-US" dirty="0" smtClean="0"/>
              <a:t>Developer Division</a:t>
            </a:r>
          </a:p>
          <a:p>
            <a:r>
              <a:rPr lang="en-US" dirty="0" smtClean="0"/>
              <a:t>Microsoft Corporation</a:t>
            </a:r>
            <a:endParaRPr lang="en-US" dirty="0"/>
          </a:p>
        </p:txBody>
      </p:sp>
    </p:spTree>
    <p:extLst>
      <p:ext uri="{BB962C8B-B14F-4D97-AF65-F5344CB8AC3E}">
        <p14:creationId xmlns:p14="http://schemas.microsoft.com/office/powerpoint/2010/main" val="3337803643"/>
      </p:ext>
    </p:extLst>
  </p:cSld>
  <p:clrMapOvr>
    <a:masterClrMapping/>
  </p:clrMapOvr>
  <mc:AlternateContent xmlns:mc="http://schemas.openxmlformats.org/markup-compatibility/2006" xmlns:p14="http://schemas.microsoft.com/office/powerpoint/2010/main">
    <mc:Choice Requires="p14">
      <p:transition spd="med" p14:dur="700" advTm="180000">
        <p:fade/>
      </p:transition>
    </mc:Choice>
    <mc:Fallback xmlns="">
      <p:transition spd="med" advTm="18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9436" y="1085849"/>
            <a:ext cx="8363938" cy="1957459"/>
          </a:xfrm>
        </p:spPr>
        <p:txBody>
          <a:bodyPr/>
          <a:lstStyle/>
          <a:p>
            <a:r>
              <a:rPr lang="en-US" dirty="0" smtClean="0"/>
              <a:t>View on existing data on the CPU or GPU</a:t>
            </a:r>
          </a:p>
          <a:p>
            <a:r>
              <a:rPr lang="en-US" dirty="0" smtClean="0"/>
              <a:t>Rectangular, contiguous</a:t>
            </a:r>
          </a:p>
          <a:p>
            <a:r>
              <a:rPr lang="en-US" dirty="0" smtClean="0"/>
              <a:t>Of element T and rank N</a:t>
            </a:r>
          </a:p>
          <a:p>
            <a:r>
              <a:rPr lang="en-US" dirty="0" smtClean="0"/>
              <a:t>Indexing identical to array</a:t>
            </a:r>
            <a:endParaRPr lang="en-US" dirty="0"/>
          </a:p>
          <a:p>
            <a:r>
              <a:rPr lang="en-US" dirty="0" smtClean="0"/>
              <a:t>Access anywhere (implicit sync)</a:t>
            </a:r>
          </a:p>
        </p:txBody>
      </p:sp>
      <p:sp>
        <p:nvSpPr>
          <p:cNvPr id="19" name="TextBox 18"/>
          <p:cNvSpPr txBox="1"/>
          <p:nvPr/>
        </p:nvSpPr>
        <p:spPr>
          <a:xfrm>
            <a:off x="5006996" y="2127512"/>
            <a:ext cx="4060803" cy="2705102"/>
          </a:xfrm>
          <a:prstGeom prst="rect">
            <a:avLst/>
          </a:prstGeom>
          <a:solidFill>
            <a:schemeClr val="tx1"/>
          </a:solidFill>
        </p:spPr>
        <p:txBody>
          <a:bodyPr wrap="square" lIns="91372" tIns="45686" rIns="91372" bIns="45686" rtlCol="0">
            <a:spAutoFit/>
          </a:bodyPr>
          <a:lstStyle/>
          <a:p>
            <a:endParaRPr lang="en-US" dirty="0">
              <a:solidFill>
                <a:prstClr val="black"/>
              </a:solidFill>
              <a:latin typeface="+mn-lt"/>
            </a:endParaRPr>
          </a:p>
        </p:txBody>
      </p:sp>
      <p:sp>
        <p:nvSpPr>
          <p:cNvPr id="13" name="TextBox 12"/>
          <p:cNvSpPr txBox="1"/>
          <p:nvPr/>
        </p:nvSpPr>
        <p:spPr>
          <a:xfrm>
            <a:off x="5139360" y="2103889"/>
            <a:ext cx="2362200" cy="36925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372" tIns="45686" rIns="91372" bIns="45686" rtlCol="0">
            <a:spAutoFit/>
          </a:bodyPr>
          <a:lstStyle>
            <a:defPPr>
              <a:defRPr lang="en-US"/>
            </a:defPPr>
            <a:lvl1pPr marL="0" marR="0" lvl="0" indent="0" defTabSz="914363"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chemeClr val="tx1"/>
                </a:solidFill>
                <a:effectLst/>
                <a:uLnTx/>
                <a:uFillTx/>
              </a:defRPr>
            </a:lvl1pPr>
          </a:lstStyle>
          <a:p>
            <a:r>
              <a:rPr lang="en-US" dirty="0">
                <a:solidFill>
                  <a:schemeClr val="bg1"/>
                </a:solidFill>
                <a:latin typeface="Calibri" pitchFamily="34" charset="0"/>
                <a:cs typeface="Calibri" pitchFamily="34" charset="0"/>
              </a:rPr>
              <a:t>vector&lt;int&gt; v(10);</a:t>
            </a:r>
          </a:p>
        </p:txBody>
      </p:sp>
      <p:sp>
        <p:nvSpPr>
          <p:cNvPr id="14" name="TextBox 13"/>
          <p:cNvSpPr txBox="1"/>
          <p:nvPr/>
        </p:nvSpPr>
        <p:spPr>
          <a:xfrm>
            <a:off x="5089141" y="2786653"/>
            <a:ext cx="3674325" cy="6462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372" tIns="45686" rIns="91372" bIns="45686" rtlCol="0">
            <a:spAutoFit/>
          </a:bodyPr>
          <a:lstStyle/>
          <a:p>
            <a:pPr defTabSz="913717">
              <a:defRPr/>
            </a:pPr>
            <a:r>
              <a:rPr lang="en-US" kern="0" dirty="0">
                <a:solidFill>
                  <a:schemeClr val="bg1"/>
                </a:solidFill>
                <a:latin typeface="Calibri" pitchFamily="34" charset="0"/>
                <a:cs typeface="Calibri" pitchFamily="34" charset="0"/>
              </a:rPr>
              <a:t>   extent&lt;2&gt; e(2,5);</a:t>
            </a:r>
          </a:p>
          <a:p>
            <a:pPr defTabSz="913717">
              <a:defRPr/>
            </a:pPr>
            <a:r>
              <a:rPr lang="en-US" kern="0" dirty="0">
                <a:solidFill>
                  <a:schemeClr val="bg1"/>
                </a:solidFill>
                <a:latin typeface="Calibri" pitchFamily="34" charset="0"/>
                <a:cs typeface="Calibri" pitchFamily="34" charset="0"/>
              </a:rPr>
              <a:t>   </a:t>
            </a:r>
            <a:r>
              <a:rPr lang="en-US" kern="0" dirty="0" err="1">
                <a:solidFill>
                  <a:schemeClr val="bg1"/>
                </a:solidFill>
                <a:latin typeface="Calibri" pitchFamily="34" charset="0"/>
                <a:cs typeface="Calibri" pitchFamily="34" charset="0"/>
              </a:rPr>
              <a:t>array_view</a:t>
            </a:r>
            <a:r>
              <a:rPr lang="en-US" kern="0" dirty="0">
                <a:solidFill>
                  <a:schemeClr val="bg1"/>
                </a:solidFill>
                <a:latin typeface="Calibri" pitchFamily="34" charset="0"/>
                <a:cs typeface="Calibri" pitchFamily="34" charset="0"/>
              </a:rPr>
              <a:t>&lt;int,2&gt; a(e, v);</a:t>
            </a:r>
          </a:p>
        </p:txBody>
      </p:sp>
      <p:cxnSp>
        <p:nvCxnSpPr>
          <p:cNvPr id="17" name="Straight Arrow Connector 16"/>
          <p:cNvCxnSpPr/>
          <p:nvPr/>
        </p:nvCxnSpPr>
        <p:spPr>
          <a:xfrm flipV="1">
            <a:off x="5114639" y="2766262"/>
            <a:ext cx="0" cy="727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smtClean="0"/>
              <a:t>array_view&lt;T,N&gt;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638390186"/>
              </p:ext>
            </p:extLst>
          </p:nvPr>
        </p:nvGraphicFramePr>
        <p:xfrm>
          <a:off x="5114639" y="2434088"/>
          <a:ext cx="3809400" cy="285750"/>
        </p:xfrm>
        <a:graphic>
          <a:graphicData uri="http://schemas.openxmlformats.org/drawingml/2006/table">
            <a:tbl>
              <a:tblPr/>
              <a:tblGrid>
                <a:gridCol w="380940"/>
                <a:gridCol w="380940"/>
                <a:gridCol w="380940"/>
                <a:gridCol w="380940"/>
                <a:gridCol w="380940"/>
                <a:gridCol w="380940"/>
                <a:gridCol w="380940"/>
                <a:gridCol w="380940"/>
                <a:gridCol w="380940"/>
                <a:gridCol w="380940"/>
              </a:tblGrid>
              <a:tr h="285750">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99757934"/>
              </p:ext>
            </p:extLst>
          </p:nvPr>
        </p:nvGraphicFramePr>
        <p:xfrm>
          <a:off x="5153544" y="3543931"/>
          <a:ext cx="1904700" cy="571500"/>
        </p:xfrm>
        <a:graphic>
          <a:graphicData uri="http://schemas.openxmlformats.org/drawingml/2006/table">
            <a:tbl>
              <a:tblPr/>
              <a:tblGrid>
                <a:gridCol w="380940"/>
                <a:gridCol w="380940"/>
                <a:gridCol w="380940"/>
                <a:gridCol w="380940"/>
                <a:gridCol w="380940"/>
              </a:tblGrid>
              <a:tr h="285750">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r>
              <a:tr h="285750">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c>
                  <a:txBody>
                    <a:bodyPr/>
                    <a:lstStyle>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l" defTabSz="914363" rtl="0" eaLnBrk="1" latinLnBrk="0" hangingPunct="1"/>
                      <a:endParaRPr lang="en-US" sz="1400" kern="1200" dirty="0">
                        <a:ln w="19050">
                          <a:solidFill>
                            <a:schemeClr val="tx1"/>
                          </a:solidFill>
                        </a:ln>
                        <a:solidFill>
                          <a:schemeClr val="tx1"/>
                        </a:solidFill>
                        <a:latin typeface="+mn-lt"/>
                        <a:ea typeface="+mn-ea"/>
                        <a:cs typeface="+mn-cs"/>
                      </a:endParaRPr>
                    </a:p>
                  </a:txBody>
                  <a:tcPr marL="68598" marR="68598" marT="34290" marB="3429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BFF2">
                        <a:lumMod val="75000"/>
                      </a:srgbClr>
                    </a:solidFill>
                  </a:tcPr>
                </a:tc>
              </a:tr>
            </a:tbl>
          </a:graphicData>
        </a:graphic>
      </p:graphicFrame>
      <p:cxnSp>
        <p:nvCxnSpPr>
          <p:cNvPr id="16" name="Straight Arrow Connector 15"/>
          <p:cNvCxnSpPr/>
          <p:nvPr/>
        </p:nvCxnSpPr>
        <p:spPr>
          <a:xfrm flipV="1">
            <a:off x="7062676" y="2766262"/>
            <a:ext cx="1801714" cy="13411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5174172" y="4186364"/>
            <a:ext cx="3925146" cy="646250"/>
          </a:xfrm>
          <a:prstGeom prst="rect">
            <a:avLst/>
          </a:prstGeom>
        </p:spPr>
        <p:txBody>
          <a:bodyPr wrap="square" lIns="91372" tIns="45686" rIns="91372" bIns="45686">
            <a:spAutoFit/>
          </a:bodyPr>
          <a:lstStyle/>
          <a:p>
            <a:pPr defTabSz="913717">
              <a:defRPr/>
            </a:pPr>
            <a:r>
              <a:rPr lang="en-US" kern="0" dirty="0">
                <a:solidFill>
                  <a:schemeClr val="bg1"/>
                </a:solidFill>
                <a:latin typeface="Calibri" pitchFamily="34" charset="0"/>
                <a:cs typeface="Calibri" pitchFamily="34" charset="0"/>
              </a:rPr>
              <a:t>//above two lines can also be written</a:t>
            </a:r>
          </a:p>
          <a:p>
            <a:pPr defTabSz="913717">
              <a:defRPr/>
            </a:pPr>
            <a:r>
              <a:rPr lang="en-US" kern="0" dirty="0">
                <a:solidFill>
                  <a:schemeClr val="bg1"/>
                </a:solidFill>
                <a:latin typeface="Calibri" pitchFamily="34" charset="0"/>
                <a:cs typeface="Calibri" pitchFamily="34" charset="0"/>
              </a:rPr>
              <a:t>//</a:t>
            </a:r>
            <a:r>
              <a:rPr lang="en-US" kern="0" dirty="0" err="1">
                <a:solidFill>
                  <a:schemeClr val="bg1"/>
                </a:solidFill>
                <a:latin typeface="Calibri" pitchFamily="34" charset="0"/>
                <a:cs typeface="Calibri" pitchFamily="34" charset="0"/>
              </a:rPr>
              <a:t>array_view</a:t>
            </a:r>
            <a:r>
              <a:rPr lang="en-US" kern="0" dirty="0">
                <a:solidFill>
                  <a:schemeClr val="bg1"/>
                </a:solidFill>
                <a:latin typeface="Calibri" pitchFamily="34" charset="0"/>
                <a:cs typeface="Calibri" pitchFamily="34" charset="0"/>
              </a:rPr>
              <a:t>&lt;int,2&gt; a(2,5,v);</a:t>
            </a:r>
          </a:p>
        </p:txBody>
      </p:sp>
      <p:sp>
        <p:nvSpPr>
          <p:cNvPr id="18" name="TextBox 17"/>
          <p:cNvSpPr txBox="1"/>
          <p:nvPr/>
        </p:nvSpPr>
        <p:spPr>
          <a:xfrm>
            <a:off x="700908" y="3639673"/>
            <a:ext cx="4201142" cy="1200248"/>
          </a:xfrm>
          <a:prstGeom prst="rect">
            <a:avLst/>
          </a:prstGeom>
          <a:solidFill>
            <a:schemeClr val="tx1"/>
          </a:solidFill>
        </p:spPr>
        <p:txBody>
          <a:bodyPr wrap="square" lIns="91372" tIns="45686" rIns="91372" bIns="45686" rtlCol="0">
            <a:spAutoFit/>
          </a:bodyPr>
          <a:lstStyle>
            <a:defPPr>
              <a:defRPr lang="en-US"/>
            </a:defPPr>
            <a:lvl1pPr>
              <a:defRPr sz="2100">
                <a:solidFill>
                  <a:schemeClr val="bg1"/>
                </a:solidFill>
                <a:latin typeface="Calibri" pitchFamily="34" charset="0"/>
                <a:cs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800" dirty="0"/>
              <a:t>index&lt;2&gt; </a:t>
            </a:r>
            <a:r>
              <a:rPr lang="en-US" sz="1800" dirty="0" err="1" smtClean="0"/>
              <a:t>idx</a:t>
            </a:r>
            <a:r>
              <a:rPr lang="en-US" sz="1800" dirty="0" smtClean="0"/>
              <a:t>(1,3</a:t>
            </a:r>
            <a:r>
              <a:rPr lang="en-US" sz="1800" dirty="0"/>
              <a:t>); </a:t>
            </a:r>
          </a:p>
          <a:p>
            <a:endParaRPr lang="en-US" sz="1800" dirty="0"/>
          </a:p>
          <a:p>
            <a:r>
              <a:rPr lang="en-US" sz="1800" dirty="0" err="1"/>
              <a:t>int</a:t>
            </a:r>
            <a:r>
              <a:rPr lang="en-US" sz="1800" dirty="0"/>
              <a:t> </a:t>
            </a:r>
            <a:r>
              <a:rPr lang="en-US" sz="1800" dirty="0" err="1" smtClean="0"/>
              <a:t>obj</a:t>
            </a:r>
            <a:r>
              <a:rPr lang="en-US" sz="1800" dirty="0" smtClean="0"/>
              <a:t> </a:t>
            </a:r>
            <a:r>
              <a:rPr lang="en-US" sz="1800" dirty="0"/>
              <a:t>= </a:t>
            </a:r>
            <a:r>
              <a:rPr lang="en-US" sz="1800" dirty="0" smtClean="0"/>
              <a:t>a[</a:t>
            </a:r>
            <a:r>
              <a:rPr lang="en-US" sz="1800" dirty="0" err="1" smtClean="0"/>
              <a:t>idx</a:t>
            </a:r>
            <a:r>
              <a:rPr lang="en-US" sz="1800" dirty="0" smtClean="0"/>
              <a:t>]; </a:t>
            </a:r>
            <a:r>
              <a:rPr lang="en-US" sz="1800" dirty="0"/>
              <a:t>// or </a:t>
            </a:r>
            <a:r>
              <a:rPr lang="en-US" sz="1800" dirty="0" smtClean="0"/>
              <a:t>a[</a:t>
            </a:r>
            <a:r>
              <a:rPr lang="en-US" sz="1800" dirty="0" err="1" smtClean="0"/>
              <a:t>idx</a:t>
            </a:r>
            <a:r>
              <a:rPr lang="en-US" sz="1800" dirty="0" smtClean="0"/>
              <a:t>] </a:t>
            </a:r>
            <a:r>
              <a:rPr lang="en-US" sz="1800" dirty="0"/>
              <a:t>= 16;</a:t>
            </a:r>
          </a:p>
          <a:p>
            <a:r>
              <a:rPr lang="en-US" sz="1800" dirty="0"/>
              <a:t>//or </a:t>
            </a:r>
            <a:r>
              <a:rPr lang="en-US" sz="1800" dirty="0" err="1"/>
              <a:t>int</a:t>
            </a:r>
            <a:r>
              <a:rPr lang="en-US" sz="1800" dirty="0"/>
              <a:t> </a:t>
            </a:r>
            <a:r>
              <a:rPr lang="en-US" sz="1800" dirty="0" err="1" smtClean="0"/>
              <a:t>obj</a:t>
            </a:r>
            <a:r>
              <a:rPr lang="en-US" sz="1800" dirty="0" smtClean="0"/>
              <a:t> </a:t>
            </a:r>
            <a:r>
              <a:rPr lang="en-US" sz="1800" dirty="0"/>
              <a:t>= a(1, 3);</a:t>
            </a:r>
          </a:p>
        </p:txBody>
      </p:sp>
      <p:sp>
        <p:nvSpPr>
          <p:cNvPr id="20" name="Rectangle 19"/>
          <p:cNvSpPr/>
          <p:nvPr/>
        </p:nvSpPr>
        <p:spPr>
          <a:xfrm>
            <a:off x="0" y="4866501"/>
            <a:ext cx="9144000" cy="284703"/>
          </a:xfrm>
          <a:prstGeom prst="rect">
            <a:avLst/>
          </a:prstGeom>
        </p:spPr>
        <p:txBody>
          <a:bodyPr wrap="square" lIns="68586" tIns="34294" rIns="68586" bIns="34294">
            <a:spAutoFit/>
          </a:bodyPr>
          <a:lstStyle/>
          <a:p>
            <a:pPr algn="ctr" defTabSz="685835"/>
            <a:r>
              <a:rPr lang="en-US" sz="1400" dirty="0">
                <a:solidFill>
                  <a:srgbClr val="FFFFFF"/>
                </a:solidFill>
                <a:hlinkClick r:id="rId4"/>
              </a:rPr>
              <a:t>http://www.danielmoth.com/Blog/array-And-Arrayview-From-Amph.aspx</a:t>
            </a:r>
            <a:r>
              <a:rPr lang="en-US" sz="1400" dirty="0">
                <a:solidFill>
                  <a:srgbClr val="FFFFFF"/>
                </a:solidFill>
              </a:rPr>
              <a:t> </a:t>
            </a:r>
          </a:p>
        </p:txBody>
      </p:sp>
    </p:spTree>
    <p:custDataLst>
      <p:tags r:id="rId1"/>
    </p:custDataLst>
    <p:extLst>
      <p:ext uri="{BB962C8B-B14F-4D97-AF65-F5344CB8AC3E}">
        <p14:creationId xmlns:p14="http://schemas.microsoft.com/office/powerpoint/2010/main" val="3719157690"/>
      </p:ext>
    </p:extLst>
  </p:cSld>
  <p:clrMapOvr>
    <a:masterClrMapping/>
  </p:clrMapOvr>
  <mc:AlternateContent xmlns:mc="http://schemas.openxmlformats.org/markup-compatibility/2006" xmlns:p14="http://schemas.microsoft.com/office/powerpoint/2010/main">
    <mc:Choice Requires="p14">
      <p:transition spd="med" p14:dur="700" advTm="147616">
        <p:fade/>
      </p:transition>
    </mc:Choice>
    <mc:Fallback xmlns="">
      <p:transition spd="med" advTm="147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4" grpId="0"/>
      <p:bldP spid="6"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 . . . )</a:t>
            </a:r>
            <a:endParaRPr lang="en-US" dirty="0"/>
          </a:p>
        </p:txBody>
      </p:sp>
      <p:sp>
        <p:nvSpPr>
          <p:cNvPr id="3" name="Content Placeholder 2"/>
          <p:cNvSpPr>
            <a:spLocks noGrp="1"/>
          </p:cNvSpPr>
          <p:nvPr>
            <p:ph idx="1"/>
          </p:nvPr>
        </p:nvSpPr>
        <p:spPr>
          <a:xfrm>
            <a:off x="389436" y="1085850"/>
            <a:ext cx="8363938" cy="3356303"/>
          </a:xfrm>
        </p:spPr>
        <p:txBody>
          <a:bodyPr/>
          <a:lstStyle/>
          <a:p>
            <a:r>
              <a:rPr lang="en-US" dirty="0" smtClean="0"/>
              <a:t>Applies to functions (including lambdas)</a:t>
            </a:r>
          </a:p>
          <a:p>
            <a:endParaRPr lang="en-US" dirty="0"/>
          </a:p>
          <a:p>
            <a:r>
              <a:rPr lang="en-US" i="1" dirty="0"/>
              <a:t>restrict(…)</a:t>
            </a:r>
            <a:r>
              <a:rPr lang="en-US" dirty="0"/>
              <a:t> informs the compiler to enforce language restrictions</a:t>
            </a:r>
          </a:p>
          <a:p>
            <a:pPr lvl="1"/>
            <a:r>
              <a:rPr lang="en-US" dirty="0"/>
              <a:t>e.g., target-specific </a:t>
            </a:r>
            <a:r>
              <a:rPr lang="en-US" dirty="0" smtClean="0"/>
              <a:t>restrictions, optimizations, special code-gen</a:t>
            </a:r>
            <a:endParaRPr lang="en-US" dirty="0"/>
          </a:p>
          <a:p>
            <a:endParaRPr lang="en-US" dirty="0" smtClean="0"/>
          </a:p>
          <a:p>
            <a:r>
              <a:rPr lang="en-US" dirty="0" smtClean="0"/>
              <a:t>In </a:t>
            </a:r>
            <a:r>
              <a:rPr lang="en-US" dirty="0"/>
              <a:t>1</a:t>
            </a:r>
            <a:r>
              <a:rPr lang="en-US" baseline="30000" dirty="0"/>
              <a:t>st</a:t>
            </a:r>
            <a:r>
              <a:rPr lang="en-US" dirty="0"/>
              <a:t> release we are only </a:t>
            </a:r>
            <a:r>
              <a:rPr lang="en-US" dirty="0" smtClean="0"/>
              <a:t>implementing two options</a:t>
            </a:r>
          </a:p>
          <a:p>
            <a:pPr lvl="1"/>
            <a:r>
              <a:rPr lang="en-US" i="1" dirty="0" smtClean="0"/>
              <a:t>cpu</a:t>
            </a:r>
            <a:r>
              <a:rPr lang="en-US" dirty="0" smtClean="0"/>
              <a:t>  – the implicit default</a:t>
            </a:r>
          </a:p>
          <a:p>
            <a:pPr lvl="1"/>
            <a:r>
              <a:rPr lang="en-US" i="1" dirty="0" smtClean="0"/>
              <a:t>amp</a:t>
            </a:r>
            <a:r>
              <a:rPr lang="en-US" dirty="0" smtClean="0"/>
              <a:t> – checks that the function conforms to C++ AMP restrictions</a:t>
            </a:r>
            <a:endParaRPr lang="en-US" i="1" dirty="0"/>
          </a:p>
        </p:txBody>
      </p:sp>
      <p:pic>
        <p:nvPicPr>
          <p:cNvPr id="4100" name="Picture 4" descr="http://upload.wikimedia.org/wikipedia/commons/thumb/b/b0/Venn_A_subset_B.svg/2000px-Venn_A_subset_B.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241" y="53296"/>
            <a:ext cx="1494226" cy="149383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889584"/>
            <a:ext cx="9088467" cy="253924"/>
          </a:xfrm>
          <a:prstGeom prst="rect">
            <a:avLst/>
          </a:prstGeom>
        </p:spPr>
        <p:txBody>
          <a:bodyPr wrap="square" lIns="68586" tIns="34294" rIns="68586" bIns="34294">
            <a:spAutoFit/>
          </a:bodyPr>
          <a:lstStyle/>
          <a:p>
            <a:pPr algn="ctr" defTabSz="685835"/>
            <a:r>
              <a:rPr lang="en-US" sz="1200" dirty="0">
                <a:solidFill>
                  <a:srgbClr val="FFFFFF"/>
                </a:solidFill>
                <a:hlinkClick r:id="rId4"/>
              </a:rPr>
              <a:t>http://blogs.msdn.com/b/nativeconcurrency/archive/2011/09/05/restrict-a-key-new-language-feature-introduced-with-c-amp.aspx</a:t>
            </a:r>
            <a:r>
              <a:rPr lang="en-US" sz="1200" dirty="0">
                <a:solidFill>
                  <a:srgbClr val="FFFFFF"/>
                </a:solidFill>
              </a:rPr>
              <a:t> </a:t>
            </a:r>
          </a:p>
        </p:txBody>
      </p:sp>
    </p:spTree>
    <p:extLst>
      <p:ext uri="{BB962C8B-B14F-4D97-AF65-F5344CB8AC3E}">
        <p14:creationId xmlns:p14="http://schemas.microsoft.com/office/powerpoint/2010/main" val="2872939236"/>
      </p:ext>
    </p:extLst>
  </p:cSld>
  <p:clrMapOvr>
    <a:masterClrMapping/>
  </p:clrMapOvr>
  <mc:AlternateContent xmlns:mc="http://schemas.openxmlformats.org/markup-compatibility/2006" xmlns:p14="http://schemas.microsoft.com/office/powerpoint/2010/main">
    <mc:Choice Requires="p14">
      <p:transition spd="med" p14:dur="700" advTm="70995">
        <p:fade/>
      </p:transition>
    </mc:Choice>
    <mc:Fallback xmlns="">
      <p:transition spd="med" advTm="709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restrict(amp) restrictions</a:t>
            </a:r>
            <a:endParaRPr lang="en-US" dirty="0"/>
          </a:p>
        </p:txBody>
      </p:sp>
      <p:sp>
        <p:nvSpPr>
          <p:cNvPr id="3" name="Content Placeholder 2"/>
          <p:cNvSpPr>
            <a:spLocks noGrp="1"/>
          </p:cNvSpPr>
          <p:nvPr>
            <p:ph sz="quarter" idx="1"/>
          </p:nvPr>
        </p:nvSpPr>
        <p:spPr>
          <a:xfrm>
            <a:off x="389436" y="1085850"/>
            <a:ext cx="8363938" cy="3263971"/>
          </a:xfrm>
        </p:spPr>
        <p:txBody>
          <a:bodyPr/>
          <a:lstStyle/>
          <a:p>
            <a:r>
              <a:rPr lang="en-US" dirty="0" smtClean="0"/>
              <a:t>Can only call other </a:t>
            </a:r>
            <a:r>
              <a:rPr lang="en-US" i="1" dirty="0" smtClean="0"/>
              <a:t>restrict(amp)</a:t>
            </a:r>
            <a:r>
              <a:rPr lang="en-US" dirty="0" smtClean="0"/>
              <a:t> functions</a:t>
            </a:r>
          </a:p>
          <a:p>
            <a:r>
              <a:rPr lang="en-US" dirty="0" smtClean="0"/>
              <a:t>All functions must be inlinable</a:t>
            </a:r>
          </a:p>
          <a:p>
            <a:r>
              <a:rPr lang="en-US" dirty="0" smtClean="0"/>
              <a:t>Only amp-supported types</a:t>
            </a:r>
          </a:p>
          <a:p>
            <a:pPr lvl="1"/>
            <a:r>
              <a:rPr lang="en-US" dirty="0" err="1" smtClean="0"/>
              <a:t>int</a:t>
            </a:r>
            <a:r>
              <a:rPr lang="en-US" dirty="0" smtClean="0"/>
              <a:t>, unsigned </a:t>
            </a:r>
            <a:r>
              <a:rPr lang="en-US" dirty="0" err="1" smtClean="0"/>
              <a:t>int</a:t>
            </a:r>
            <a:r>
              <a:rPr lang="en-US" dirty="0" smtClean="0"/>
              <a:t>, float</a:t>
            </a:r>
            <a:r>
              <a:rPr lang="en-US" smtClean="0"/>
              <a:t>, double</a:t>
            </a:r>
            <a:endParaRPr lang="en-US" dirty="0" smtClean="0"/>
          </a:p>
          <a:p>
            <a:pPr lvl="1"/>
            <a:r>
              <a:rPr lang="en-US" dirty="0" smtClean="0"/>
              <a:t>structs &amp; arrays of these types</a:t>
            </a:r>
          </a:p>
          <a:p>
            <a:r>
              <a:rPr lang="en-US" dirty="0" smtClean="0"/>
              <a:t>Pointers and References</a:t>
            </a:r>
          </a:p>
          <a:p>
            <a:pPr lvl="1"/>
            <a:r>
              <a:rPr lang="en-US" dirty="0" smtClean="0"/>
              <a:t>Lambdas cannot capture by reference¹, nor capture pointers</a:t>
            </a:r>
          </a:p>
          <a:p>
            <a:pPr lvl="1"/>
            <a:r>
              <a:rPr lang="en-US" dirty="0" smtClean="0"/>
              <a:t>References and single-indirection pointers supported only as local variables and function arguments</a:t>
            </a:r>
          </a:p>
        </p:txBody>
      </p:sp>
      <p:pic>
        <p:nvPicPr>
          <p:cNvPr id="9" name="Picture 2" descr="http://edwardkhoo.com/wp-content/uploads/2008/04/no-entry.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17"/>
            <a:ext cx="1619250" cy="166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957245"/>
      </p:ext>
    </p:extLst>
  </p:cSld>
  <p:clrMapOvr>
    <a:masterClrMapping/>
  </p:clrMapOvr>
  <mc:AlternateContent xmlns:mc="http://schemas.openxmlformats.org/markup-compatibility/2006" xmlns:p14="http://schemas.microsoft.com/office/powerpoint/2010/main">
    <mc:Choice Requires="p14">
      <p:transition spd="med" p14:dur="700" advTm="32920">
        <p:fade/>
      </p:transition>
    </mc:Choice>
    <mc:Fallback xmlns="">
      <p:transition spd="med" advTm="3292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dwardkhoo.com/wp-content/uploads/2008/04/no-entry.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17"/>
            <a:ext cx="1619250" cy="1667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restrict(amp) restrictions</a:t>
            </a:r>
            <a:endParaRPr lang="en-US" dirty="0"/>
          </a:p>
        </p:txBody>
      </p:sp>
      <p:sp>
        <p:nvSpPr>
          <p:cNvPr id="3" name="Content Placeholder 2"/>
          <p:cNvSpPr>
            <a:spLocks noGrp="1"/>
          </p:cNvSpPr>
          <p:nvPr>
            <p:ph sz="half" idx="1"/>
          </p:nvPr>
        </p:nvSpPr>
        <p:spPr>
          <a:xfrm>
            <a:off x="389436" y="1085850"/>
            <a:ext cx="4115872" cy="3176255"/>
          </a:xfrm>
        </p:spPr>
        <p:txBody>
          <a:bodyPr/>
          <a:lstStyle/>
          <a:p>
            <a:r>
              <a:rPr lang="en-US" sz="2400" dirty="0"/>
              <a:t>No </a:t>
            </a:r>
          </a:p>
          <a:p>
            <a:pPr lvl="1"/>
            <a:r>
              <a:rPr lang="en-US" sz="2100" dirty="0"/>
              <a:t>recursion</a:t>
            </a:r>
          </a:p>
          <a:p>
            <a:pPr lvl="1"/>
            <a:r>
              <a:rPr lang="en-US" sz="2100" dirty="0"/>
              <a:t>'volatile'</a:t>
            </a:r>
          </a:p>
          <a:p>
            <a:pPr lvl="1"/>
            <a:r>
              <a:rPr lang="en-US" sz="2100" dirty="0"/>
              <a:t>virtual functions</a:t>
            </a:r>
          </a:p>
          <a:p>
            <a:pPr lvl="1"/>
            <a:r>
              <a:rPr lang="en-US" sz="2100" dirty="0"/>
              <a:t>pointers to functions</a:t>
            </a:r>
          </a:p>
          <a:p>
            <a:pPr lvl="1"/>
            <a:r>
              <a:rPr lang="en-US" sz="2100" dirty="0"/>
              <a:t>pointers to member functions</a:t>
            </a:r>
          </a:p>
          <a:p>
            <a:pPr lvl="1"/>
            <a:r>
              <a:rPr lang="en-US" sz="2100" dirty="0"/>
              <a:t>pointers in structs</a:t>
            </a:r>
          </a:p>
          <a:p>
            <a:pPr lvl="1"/>
            <a:r>
              <a:rPr lang="en-US" sz="2100" dirty="0"/>
              <a:t>pointers to pointers</a:t>
            </a:r>
          </a:p>
          <a:p>
            <a:pPr lvl="1"/>
            <a:r>
              <a:rPr lang="en-US" sz="2100" dirty="0" err="1"/>
              <a:t>bitfields</a:t>
            </a:r>
            <a:endParaRPr lang="en-US" sz="2100" dirty="0"/>
          </a:p>
        </p:txBody>
      </p:sp>
      <p:sp>
        <p:nvSpPr>
          <p:cNvPr id="4" name="Content Placeholder 3"/>
          <p:cNvSpPr>
            <a:spLocks noGrp="1"/>
          </p:cNvSpPr>
          <p:nvPr>
            <p:ph sz="half" idx="2"/>
          </p:nvPr>
        </p:nvSpPr>
        <p:spPr>
          <a:xfrm>
            <a:off x="4637501" y="1085851"/>
            <a:ext cx="4115872" cy="3125471"/>
          </a:xfrm>
        </p:spPr>
        <p:txBody>
          <a:bodyPr/>
          <a:lstStyle/>
          <a:p>
            <a:r>
              <a:rPr lang="en-US" sz="2400" dirty="0"/>
              <a:t>No </a:t>
            </a:r>
          </a:p>
          <a:p>
            <a:pPr lvl="1"/>
            <a:r>
              <a:rPr lang="en-US" sz="2100" dirty="0" err="1"/>
              <a:t>goto</a:t>
            </a:r>
            <a:r>
              <a:rPr lang="en-US" sz="2100" dirty="0"/>
              <a:t> or labeled statements</a:t>
            </a:r>
          </a:p>
          <a:p>
            <a:pPr lvl="1"/>
            <a:r>
              <a:rPr lang="en-US" sz="2100" dirty="0"/>
              <a:t>throw, try, catch</a:t>
            </a:r>
          </a:p>
          <a:p>
            <a:pPr lvl="1"/>
            <a:r>
              <a:rPr lang="en-US" sz="2100" dirty="0" err="1"/>
              <a:t>globals</a:t>
            </a:r>
            <a:r>
              <a:rPr lang="en-US" sz="2100" dirty="0"/>
              <a:t> or statics</a:t>
            </a:r>
          </a:p>
          <a:p>
            <a:pPr lvl="1"/>
            <a:r>
              <a:rPr lang="en-US" sz="2100" dirty="0" err="1"/>
              <a:t>dynamic_cast</a:t>
            </a:r>
            <a:r>
              <a:rPr lang="en-US" sz="2100" dirty="0"/>
              <a:t> or </a:t>
            </a:r>
            <a:r>
              <a:rPr lang="en-US" sz="2100" dirty="0" err="1"/>
              <a:t>typeid</a:t>
            </a:r>
            <a:endParaRPr lang="en-US" sz="2100" dirty="0"/>
          </a:p>
          <a:p>
            <a:pPr lvl="1"/>
            <a:r>
              <a:rPr lang="en-US" sz="2100" dirty="0" err="1"/>
              <a:t>asm</a:t>
            </a:r>
            <a:r>
              <a:rPr lang="en-US" sz="2100" dirty="0"/>
              <a:t> declarations</a:t>
            </a:r>
          </a:p>
          <a:p>
            <a:pPr lvl="1"/>
            <a:r>
              <a:rPr lang="en-US" sz="2100" dirty="0" err="1"/>
              <a:t>varargs</a:t>
            </a:r>
            <a:endParaRPr lang="en-US" sz="2100" dirty="0"/>
          </a:p>
          <a:p>
            <a:pPr lvl="1"/>
            <a:r>
              <a:rPr lang="en-US" sz="2100" dirty="0"/>
              <a:t>unsupported types</a:t>
            </a:r>
          </a:p>
          <a:p>
            <a:pPr lvl="2"/>
            <a:r>
              <a:rPr lang="en-US" sz="1800" dirty="0"/>
              <a:t>e.g. char, short, long double</a:t>
            </a:r>
          </a:p>
        </p:txBody>
      </p:sp>
      <p:sp>
        <p:nvSpPr>
          <p:cNvPr id="7" name="Rectangle 6"/>
          <p:cNvSpPr/>
          <p:nvPr/>
        </p:nvSpPr>
        <p:spPr>
          <a:xfrm>
            <a:off x="0" y="4842085"/>
            <a:ext cx="9144000" cy="284703"/>
          </a:xfrm>
          <a:prstGeom prst="rect">
            <a:avLst/>
          </a:prstGeom>
        </p:spPr>
        <p:txBody>
          <a:bodyPr wrap="square" lIns="68586" tIns="34294" rIns="68586" bIns="34294">
            <a:spAutoFit/>
          </a:bodyPr>
          <a:lstStyle/>
          <a:p>
            <a:pPr algn="ctr" defTabSz="685835"/>
            <a:r>
              <a:rPr lang="en-US" sz="1400" dirty="0">
                <a:solidFill>
                  <a:srgbClr val="FFFFFF"/>
                </a:solidFill>
                <a:hlinkClick r:id="rId4"/>
              </a:rPr>
              <a:t>http://blogs.msdn.com/b/nativeconcurrency/archive/2011/12/19/restrict-amp-restrictions-part-0-of-n-introduction.aspx</a:t>
            </a:r>
            <a:r>
              <a:rPr lang="en-US" sz="1400" dirty="0">
                <a:solidFill>
                  <a:srgbClr val="FFFFFF"/>
                </a:solidFill>
              </a:rPr>
              <a:t> </a:t>
            </a:r>
          </a:p>
        </p:txBody>
      </p:sp>
    </p:spTree>
    <p:extLst>
      <p:ext uri="{BB962C8B-B14F-4D97-AF65-F5344CB8AC3E}">
        <p14:creationId xmlns:p14="http://schemas.microsoft.com/office/powerpoint/2010/main" val="2041287599"/>
      </p:ext>
    </p:extLst>
  </p:cSld>
  <p:clrMapOvr>
    <a:masterClrMapping/>
  </p:clrMapOvr>
  <mc:AlternateContent xmlns:mc="http://schemas.openxmlformats.org/markup-compatibility/2006" xmlns:p14="http://schemas.microsoft.com/office/powerpoint/2010/main">
    <mc:Choice Requires="p14">
      <p:transition spd="med" p14:dur="700" advTm="41461">
        <p:fade/>
      </p:transition>
    </mc:Choice>
    <mc:Fallback xmlns="">
      <p:transition spd="med" advTm="4146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Example: restrict overloading</a:t>
            </a:r>
            <a:endParaRPr lang="en-US" dirty="0"/>
          </a:p>
        </p:txBody>
      </p:sp>
      <p:sp>
        <p:nvSpPr>
          <p:cNvPr id="7" name="TextBox 6"/>
          <p:cNvSpPr txBox="1"/>
          <p:nvPr/>
        </p:nvSpPr>
        <p:spPr>
          <a:xfrm>
            <a:off x="731109" y="1043127"/>
            <a:ext cx="7613773" cy="3970238"/>
          </a:xfrm>
          <a:prstGeom prst="rect">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wrap="square" lIns="91372" tIns="45686" rIns="91372" bIns="45686" rtlCol="0">
            <a:spAutoFit/>
          </a:bodyPr>
          <a:lstStyle>
            <a:defPPr>
              <a:defRPr lang="en-US"/>
            </a:defPPr>
            <a:lvl1pPr marL="0" marR="0" lvl="0" indent="0" defTabSz="914363" eaLnBrk="1" fontAlgn="auto" latinLnBrk="0" hangingPunct="1">
              <a:lnSpc>
                <a:spcPct val="100000"/>
              </a:lnSpc>
              <a:spcBef>
                <a:spcPts val="0"/>
              </a:spcBef>
              <a:spcAft>
                <a:spcPts val="0"/>
              </a:spcAft>
              <a:buClrTx/>
              <a:buSzTx/>
              <a:buFontTx/>
              <a:buNone/>
              <a:tabLst/>
              <a:defRPr kumimoji="0" sz="1800" b="0" i="0" u="none" strike="noStrike" kern="0" cap="none" spc="0" normalizeH="0" baseline="0">
                <a:ln>
                  <a:noFill/>
                </a:ln>
                <a:solidFill>
                  <a:schemeClr val="tx1"/>
                </a:solidFill>
                <a:effectLst/>
                <a:uLnTx/>
                <a:uFillTx/>
              </a:defRPr>
            </a:lvl1pPr>
          </a:lstStyle>
          <a:p>
            <a:r>
              <a:rPr lang="en-US" dirty="0">
                <a:solidFill>
                  <a:schemeClr val="bg1"/>
                </a:solidFill>
                <a:latin typeface="Calibri" pitchFamily="34" charset="0"/>
                <a:cs typeface="Calibri" pitchFamily="34" charset="0"/>
              </a:rPr>
              <a:t>double </a:t>
            </a:r>
            <a:r>
              <a:rPr lang="en-US" dirty="0" err="1">
                <a:solidFill>
                  <a:schemeClr val="bg1"/>
                </a:solidFill>
                <a:latin typeface="Calibri" pitchFamily="34" charset="0"/>
                <a:cs typeface="Calibri" pitchFamily="34" charset="0"/>
              </a:rPr>
              <a:t>cos</a:t>
            </a:r>
            <a:r>
              <a:rPr lang="en-US" dirty="0">
                <a:solidFill>
                  <a:schemeClr val="bg1"/>
                </a:solidFill>
                <a:latin typeface="Calibri" pitchFamily="34" charset="0"/>
                <a:cs typeface="Calibri" pitchFamily="34" charset="0"/>
              </a:rPr>
              <a:t>( double d );                       		// 1a: cpu code</a:t>
            </a:r>
          </a:p>
          <a:p>
            <a:r>
              <a:rPr lang="en-US" dirty="0">
                <a:solidFill>
                  <a:schemeClr val="bg1"/>
                </a:solidFill>
                <a:latin typeface="Calibri" pitchFamily="34" charset="0"/>
                <a:cs typeface="Calibri" pitchFamily="34" charset="0"/>
              </a:rPr>
              <a:t>double </a:t>
            </a:r>
            <a:r>
              <a:rPr lang="en-US" b="1" dirty="0" err="1">
                <a:solidFill>
                  <a:schemeClr val="bg1"/>
                </a:solidFill>
                <a:latin typeface="Calibri" pitchFamily="34" charset="0"/>
                <a:cs typeface="Calibri" pitchFamily="34" charset="0"/>
              </a:rPr>
              <a:t>cos</a:t>
            </a:r>
            <a:r>
              <a:rPr lang="en-US" dirty="0">
                <a:solidFill>
                  <a:schemeClr val="bg1"/>
                </a:solidFill>
                <a:latin typeface="Calibri" pitchFamily="34" charset="0"/>
                <a:cs typeface="Calibri" pitchFamily="34" charset="0"/>
              </a:rPr>
              <a:t>( double d ) restrict(amp);    	</a:t>
            </a:r>
            <a:r>
              <a:rPr lang="en-US" dirty="0" smtClean="0">
                <a:solidFill>
                  <a:schemeClr val="bg1"/>
                </a:solidFill>
                <a:latin typeface="Calibri" pitchFamily="34" charset="0"/>
                <a:cs typeface="Calibri" pitchFamily="34" charset="0"/>
              </a:rPr>
              <a:t>	// </a:t>
            </a:r>
            <a:r>
              <a:rPr lang="en-US" dirty="0">
                <a:solidFill>
                  <a:schemeClr val="bg1"/>
                </a:solidFill>
                <a:latin typeface="Calibri" pitchFamily="34" charset="0"/>
                <a:cs typeface="Calibri" pitchFamily="34" charset="0"/>
              </a:rPr>
              <a:t>1b: amp code</a:t>
            </a:r>
          </a:p>
          <a:p>
            <a:r>
              <a:rPr lang="en-US" dirty="0">
                <a:solidFill>
                  <a:schemeClr val="bg1"/>
                </a:solidFill>
                <a:latin typeface="Calibri" pitchFamily="34" charset="0"/>
                <a:cs typeface="Calibri" pitchFamily="34" charset="0"/>
              </a:rPr>
              <a:t>double </a:t>
            </a:r>
            <a:r>
              <a:rPr lang="en-US" b="1" dirty="0">
                <a:solidFill>
                  <a:schemeClr val="bg1"/>
                </a:solidFill>
                <a:latin typeface="Calibri" pitchFamily="34" charset="0"/>
                <a:cs typeface="Calibri" pitchFamily="34" charset="0"/>
              </a:rPr>
              <a:t>bar</a:t>
            </a:r>
            <a:r>
              <a:rPr lang="en-US" dirty="0">
                <a:solidFill>
                  <a:schemeClr val="bg1"/>
                </a:solidFill>
                <a:latin typeface="Calibri" pitchFamily="34" charset="0"/>
                <a:cs typeface="Calibri" pitchFamily="34" charset="0"/>
              </a:rPr>
              <a:t>( double d ) restrict(</a:t>
            </a:r>
            <a:r>
              <a:rPr lang="en-US" dirty="0" err="1">
                <a:solidFill>
                  <a:schemeClr val="bg1"/>
                </a:solidFill>
                <a:latin typeface="Calibri" pitchFamily="34" charset="0"/>
                <a:cs typeface="Calibri" pitchFamily="34" charset="0"/>
              </a:rPr>
              <a:t>cpu,amp</a:t>
            </a:r>
            <a:r>
              <a:rPr lang="en-US" dirty="0">
                <a:solidFill>
                  <a:schemeClr val="bg1"/>
                </a:solidFill>
                <a:latin typeface="Calibri" pitchFamily="34" charset="0"/>
                <a:cs typeface="Calibri" pitchFamily="34" charset="0"/>
              </a:rPr>
              <a:t>); 	// 2  : common subset of both</a:t>
            </a:r>
          </a:p>
          <a:p>
            <a:endParaRPr lang="en-US"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void </a:t>
            </a:r>
            <a:r>
              <a:rPr lang="en-US" dirty="0" err="1">
                <a:solidFill>
                  <a:schemeClr val="bg1"/>
                </a:solidFill>
                <a:latin typeface="Calibri" pitchFamily="34" charset="0"/>
                <a:cs typeface="Calibri" pitchFamily="34" charset="0"/>
              </a:rPr>
              <a:t>some_method</a:t>
            </a:r>
            <a:r>
              <a:rPr lang="en-US" dirty="0">
                <a:solidFill>
                  <a:schemeClr val="bg1"/>
                </a:solidFill>
                <a:latin typeface="Calibri" pitchFamily="34" charset="0"/>
                <a:cs typeface="Calibri" pitchFamily="34" charset="0"/>
              </a:rPr>
              <a:t>(array_view&lt;double,2&gt;&amp; c) {</a:t>
            </a:r>
          </a:p>
          <a:p>
            <a:r>
              <a:rPr lang="en-US" dirty="0">
                <a:solidFill>
                  <a:schemeClr val="bg1"/>
                </a:solidFill>
                <a:latin typeface="Calibri" pitchFamily="34" charset="0"/>
                <a:cs typeface="Calibri" pitchFamily="34" charset="0"/>
              </a:rPr>
              <a:t>    parallel_for_each( </a:t>
            </a:r>
            <a:r>
              <a:rPr lang="en-US" dirty="0" err="1">
                <a:solidFill>
                  <a:schemeClr val="bg1"/>
                </a:solidFill>
                <a:latin typeface="Calibri" pitchFamily="34" charset="0"/>
                <a:cs typeface="Calibri" pitchFamily="34" charset="0"/>
              </a:rPr>
              <a:t>c.extent</a:t>
            </a:r>
            <a:r>
              <a:rPr lang="en-US" dirty="0">
                <a:solidFill>
                  <a:schemeClr val="bg1"/>
                </a:solidFill>
                <a:latin typeface="Calibri" pitchFamily="34" charset="0"/>
                <a:cs typeface="Calibri" pitchFamily="34" charset="0"/>
              </a:rPr>
              <a:t>, [=](index&lt;2&gt; </a:t>
            </a:r>
            <a:r>
              <a:rPr lang="en-US" dirty="0" err="1">
                <a:solidFill>
                  <a:schemeClr val="bg1"/>
                </a:solidFill>
                <a:latin typeface="Calibri" pitchFamily="34" charset="0"/>
                <a:cs typeface="Calibri" pitchFamily="34" charset="0"/>
              </a:rPr>
              <a:t>idx</a:t>
            </a:r>
            <a:r>
              <a:rPr lang="en-US" dirty="0">
                <a:solidFill>
                  <a:schemeClr val="bg1"/>
                </a:solidFill>
                <a:latin typeface="Calibri" pitchFamily="34" charset="0"/>
                <a:cs typeface="Calibri" pitchFamily="34" charset="0"/>
              </a:rPr>
              <a:t>) restrict(amp) </a:t>
            </a:r>
          </a:p>
          <a:p>
            <a:r>
              <a:rPr lang="en-US"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       double d0 = c[</a:t>
            </a:r>
            <a:r>
              <a:rPr lang="en-US" dirty="0" err="1">
                <a:solidFill>
                  <a:schemeClr val="bg1"/>
                </a:solidFill>
                <a:latin typeface="Calibri" pitchFamily="34" charset="0"/>
                <a:cs typeface="Calibri" pitchFamily="34" charset="0"/>
              </a:rPr>
              <a:t>idx</a:t>
            </a:r>
            <a:r>
              <a:rPr lang="en-US" dirty="0">
                <a:solidFill>
                  <a:schemeClr val="bg1"/>
                </a:solidFill>
                <a:latin typeface="Calibri" pitchFamily="34" charset="0"/>
                <a:cs typeface="Calibri" pitchFamily="34" charset="0"/>
              </a:rPr>
              <a:t>];</a:t>
            </a:r>
          </a:p>
          <a:p>
            <a:r>
              <a:rPr lang="en-US" dirty="0">
                <a:solidFill>
                  <a:schemeClr val="bg1"/>
                </a:solidFill>
                <a:latin typeface="Calibri" pitchFamily="34" charset="0"/>
                <a:cs typeface="Calibri" pitchFamily="34" charset="0"/>
              </a:rPr>
              <a:t>       double d1 = </a:t>
            </a:r>
            <a:r>
              <a:rPr lang="en-US" b="1" dirty="0">
                <a:solidFill>
                  <a:schemeClr val="bg1"/>
                </a:solidFill>
                <a:latin typeface="Calibri" pitchFamily="34" charset="0"/>
                <a:cs typeface="Calibri" pitchFamily="34" charset="0"/>
              </a:rPr>
              <a:t>bar</a:t>
            </a:r>
            <a:r>
              <a:rPr lang="en-US" dirty="0">
                <a:solidFill>
                  <a:schemeClr val="bg1"/>
                </a:solidFill>
                <a:latin typeface="Calibri" pitchFamily="34" charset="0"/>
                <a:cs typeface="Calibri" pitchFamily="34" charset="0"/>
              </a:rPr>
              <a:t>(d0);	// ok, bar restrictions include amp</a:t>
            </a:r>
          </a:p>
          <a:p>
            <a:r>
              <a:rPr lang="en-US" dirty="0">
                <a:solidFill>
                  <a:schemeClr val="bg1"/>
                </a:solidFill>
                <a:latin typeface="Calibri" pitchFamily="34" charset="0"/>
                <a:cs typeface="Calibri" pitchFamily="34" charset="0"/>
              </a:rPr>
              <a:t>       double d2 = </a:t>
            </a:r>
            <a:r>
              <a:rPr lang="en-US" b="1" dirty="0" err="1">
                <a:solidFill>
                  <a:schemeClr val="bg1"/>
                </a:solidFill>
                <a:latin typeface="Calibri" pitchFamily="34" charset="0"/>
                <a:cs typeface="Calibri" pitchFamily="34" charset="0"/>
              </a:rPr>
              <a:t>cos</a:t>
            </a:r>
            <a:r>
              <a:rPr lang="en-US" dirty="0">
                <a:solidFill>
                  <a:schemeClr val="bg1"/>
                </a:solidFill>
                <a:latin typeface="Calibri" pitchFamily="34" charset="0"/>
                <a:cs typeface="Calibri" pitchFamily="34" charset="0"/>
              </a:rPr>
              <a:t>(d0);	// ok, chooses amp overload</a:t>
            </a:r>
          </a:p>
          <a:p>
            <a:r>
              <a:rPr lang="en-US"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    });</a:t>
            </a:r>
          </a:p>
          <a:p>
            <a:r>
              <a:rPr lang="en-US" dirty="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val="1052029789"/>
      </p:ext>
    </p:extLst>
  </p:cSld>
  <p:clrMapOvr>
    <a:masterClrMapping/>
  </p:clrMapOvr>
  <mc:AlternateContent xmlns:mc="http://schemas.openxmlformats.org/markup-compatibility/2006" xmlns:p14="http://schemas.microsoft.com/office/powerpoint/2010/main">
    <mc:Choice Requires="p14">
      <p:transition spd="med" p14:dur="700" advTm="66690">
        <p:fade/>
      </p:transition>
    </mc:Choice>
    <mc:Fallback xmlns="">
      <p:transition spd="med" advTm="6669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Matrix Multiplication (part 1)</a:t>
            </a:r>
            <a:endParaRPr lang="en-US" dirty="0"/>
          </a:p>
        </p:txBody>
      </p:sp>
      <p:sp>
        <p:nvSpPr>
          <p:cNvPr id="7" name="Rectangle 6"/>
          <p:cNvSpPr/>
          <p:nvPr/>
        </p:nvSpPr>
        <p:spPr bwMode="auto">
          <a:xfrm>
            <a:off x="37102" y="666750"/>
            <a:ext cx="4477733" cy="4278026"/>
          </a:xfrm>
          <a:prstGeom prst="rect">
            <a:avLst/>
          </a:prstGeom>
          <a:solidFill>
            <a:schemeClr val="tx1"/>
          </a:solidFill>
        </p:spPr>
        <p:txBody>
          <a:bodyPr wrap="square" lIns="91372" tIns="45686" rIns="91372" bIns="45686" rtlCol="0">
            <a:spAutoFit/>
          </a:bodyPr>
          <a:lstStyle/>
          <a:p>
            <a:r>
              <a:rPr lang="en-US" sz="1600" dirty="0">
                <a:solidFill>
                  <a:schemeClr val="bg1"/>
                </a:solidFill>
                <a:latin typeface="Calibri" pitchFamily="34" charset="0"/>
                <a:cs typeface="Calibri" pitchFamily="34" charset="0"/>
              </a:rPr>
              <a:t>void </a:t>
            </a:r>
            <a:r>
              <a:rPr lang="en-US" sz="1600" dirty="0" err="1">
                <a:solidFill>
                  <a:schemeClr val="bg1"/>
                </a:solidFill>
                <a:latin typeface="Calibri" pitchFamily="34" charset="0"/>
                <a:cs typeface="Calibri" pitchFamily="34" charset="0"/>
              </a:rPr>
              <a:t>MatrixMultiplySerial</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vC</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vA</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vB</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M,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N,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W )</a:t>
            </a:r>
          </a:p>
          <a:p>
            <a:r>
              <a:rPr lang="en-US" sz="1600" dirty="0">
                <a:solidFill>
                  <a:schemeClr val="bg1"/>
                </a:solidFill>
                <a:latin typeface="Calibri" pitchFamily="34" charset="0"/>
                <a:cs typeface="Calibri" pitchFamily="34" charset="0"/>
              </a:rPr>
              <a:t>{</a:t>
            </a:r>
          </a:p>
          <a:p>
            <a:endParaRPr lang="en-US" sz="1600" dirty="0">
              <a:solidFill>
                <a:schemeClr val="bg1"/>
              </a:solidFill>
              <a:latin typeface="Calibri" pitchFamily="34" charset="0"/>
              <a:cs typeface="Calibri" pitchFamily="34" charset="0"/>
            </a:endParaRPr>
          </a:p>
          <a:p>
            <a:endParaRPr lang="en-US" sz="1600" dirty="0">
              <a:solidFill>
                <a:schemeClr val="bg1"/>
              </a:solidFill>
              <a:latin typeface="Calibri" pitchFamily="34" charset="0"/>
              <a:cs typeface="Calibri" pitchFamily="34" charset="0"/>
            </a:endParaRPr>
          </a:p>
          <a:p>
            <a:endParaRPr lang="en-US" sz="1600" dirty="0">
              <a:solidFill>
                <a:schemeClr val="bg1"/>
              </a:solidFill>
              <a:latin typeface="Calibri" pitchFamily="34" charset="0"/>
              <a:cs typeface="Calibri" pitchFamily="34" charset="0"/>
            </a:endParaRPr>
          </a:p>
          <a:p>
            <a:endParaRPr lang="en-US" sz="1600" dirty="0">
              <a:solidFill>
                <a:schemeClr val="bg1"/>
              </a:solidFill>
              <a:latin typeface="Calibri" pitchFamily="34" charset="0"/>
              <a:cs typeface="Calibri" pitchFamily="34" charset="0"/>
            </a:endParaRPr>
          </a:p>
          <a:p>
            <a:r>
              <a:rPr lang="en-US" sz="1600" dirty="0">
                <a:solidFill>
                  <a:schemeClr val="bg1"/>
                </a:solidFill>
                <a:latin typeface="Calibri" pitchFamily="34" charset="0"/>
                <a:cs typeface="Calibri" pitchFamily="34" charset="0"/>
              </a:rPr>
              <a:t>   for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row = 0; row &lt; M; row++) {</a:t>
            </a:r>
          </a:p>
          <a:p>
            <a:r>
              <a:rPr lang="en-US" sz="1600" dirty="0">
                <a:solidFill>
                  <a:schemeClr val="bg1"/>
                </a:solidFill>
                <a:latin typeface="Calibri" pitchFamily="34" charset="0"/>
                <a:cs typeface="Calibri" pitchFamily="34" charset="0"/>
              </a:rPr>
              <a:t>      for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col = 0; col &lt; N; col++){</a:t>
            </a:r>
          </a:p>
          <a:p>
            <a:r>
              <a:rPr lang="en-US" sz="1600" b="1" dirty="0">
                <a:solidFill>
                  <a:schemeClr val="bg1"/>
                </a:solidFill>
                <a:latin typeface="Calibri" pitchFamily="34" charset="0"/>
                <a:cs typeface="Calibri" pitchFamily="34" charset="0"/>
              </a:rPr>
              <a:t>         float sum = 0.0f;</a:t>
            </a:r>
          </a:p>
          <a:p>
            <a:r>
              <a:rPr lang="da-DK" sz="1600" b="1" dirty="0">
                <a:solidFill>
                  <a:schemeClr val="bg1"/>
                </a:solidFill>
                <a:latin typeface="Calibri" pitchFamily="34" charset="0"/>
                <a:cs typeface="Calibri" pitchFamily="34" charset="0"/>
              </a:rPr>
              <a:t>         for(int i = 0; i &lt; W; i++)</a:t>
            </a:r>
          </a:p>
          <a:p>
            <a:r>
              <a:rPr lang="en-US" sz="1600" b="1" dirty="0">
                <a:solidFill>
                  <a:schemeClr val="bg1"/>
                </a:solidFill>
                <a:latin typeface="Calibri" pitchFamily="34" charset="0"/>
                <a:cs typeface="Calibri" pitchFamily="34" charset="0"/>
              </a:rPr>
              <a:t>            sum += </a:t>
            </a:r>
            <a:r>
              <a:rPr lang="en-US" sz="1600" b="1" dirty="0" err="1">
                <a:solidFill>
                  <a:schemeClr val="bg1"/>
                </a:solidFill>
                <a:latin typeface="Calibri" pitchFamily="34" charset="0"/>
                <a:cs typeface="Calibri" pitchFamily="34" charset="0"/>
              </a:rPr>
              <a:t>vA</a:t>
            </a:r>
            <a:r>
              <a:rPr lang="en-US" sz="1600" b="1" dirty="0">
                <a:solidFill>
                  <a:schemeClr val="bg1"/>
                </a:solidFill>
                <a:latin typeface="Calibri" pitchFamily="34" charset="0"/>
                <a:cs typeface="Calibri" pitchFamily="34" charset="0"/>
              </a:rPr>
              <a:t>[row * W + i] * </a:t>
            </a:r>
            <a:r>
              <a:rPr lang="en-US" sz="1600" b="1" dirty="0" err="1">
                <a:solidFill>
                  <a:schemeClr val="bg1"/>
                </a:solidFill>
                <a:latin typeface="Calibri" pitchFamily="34" charset="0"/>
                <a:cs typeface="Calibri" pitchFamily="34" charset="0"/>
              </a:rPr>
              <a:t>vB</a:t>
            </a:r>
            <a:r>
              <a:rPr lang="en-US" sz="1600" b="1" dirty="0">
                <a:solidFill>
                  <a:schemeClr val="bg1"/>
                </a:solidFill>
                <a:latin typeface="Calibri" pitchFamily="34" charset="0"/>
                <a:cs typeface="Calibri" pitchFamily="34" charset="0"/>
              </a:rPr>
              <a:t>[i * N + col];</a:t>
            </a:r>
          </a:p>
          <a:p>
            <a:r>
              <a:rPr lang="en-US" sz="1600" b="1" dirty="0">
                <a:solidFill>
                  <a:schemeClr val="bg1"/>
                </a:solidFill>
                <a:latin typeface="Calibri" pitchFamily="34" charset="0"/>
                <a:cs typeface="Calibri" pitchFamily="34" charset="0"/>
              </a:rPr>
              <a:t>         </a:t>
            </a:r>
            <a:r>
              <a:rPr lang="en-US" sz="1600" b="1" dirty="0" err="1">
                <a:solidFill>
                  <a:schemeClr val="bg1"/>
                </a:solidFill>
                <a:latin typeface="Calibri" pitchFamily="34" charset="0"/>
                <a:cs typeface="Calibri" pitchFamily="34" charset="0"/>
              </a:rPr>
              <a:t>vC</a:t>
            </a:r>
            <a:r>
              <a:rPr lang="en-US" sz="1600" b="1" dirty="0">
                <a:solidFill>
                  <a:schemeClr val="bg1"/>
                </a:solidFill>
                <a:latin typeface="Calibri" pitchFamily="34" charset="0"/>
                <a:cs typeface="Calibri" pitchFamily="34" charset="0"/>
              </a:rPr>
              <a:t>[row * N + col] = sum;</a:t>
            </a:r>
          </a:p>
          <a:p>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a:t>
            </a:r>
          </a:p>
        </p:txBody>
      </p:sp>
      <p:sp>
        <p:nvSpPr>
          <p:cNvPr id="8" name="Rectangle 7"/>
          <p:cNvSpPr/>
          <p:nvPr/>
        </p:nvSpPr>
        <p:spPr bwMode="auto">
          <a:xfrm>
            <a:off x="4562825" y="666750"/>
            <a:ext cx="4602917" cy="4278026"/>
          </a:xfrm>
          <a:prstGeom prst="rect">
            <a:avLst/>
          </a:prstGeom>
          <a:solidFill>
            <a:schemeClr val="tx1"/>
          </a:solidFill>
        </p:spPr>
        <p:txBody>
          <a:bodyPr wrap="square" lIns="91372" tIns="45686" rIns="91372" bIns="45686" rtlCol="0">
            <a:spAutoFit/>
          </a:bodyPr>
          <a:lstStyle/>
          <a:p>
            <a:r>
              <a:rPr lang="en-US" sz="1600" dirty="0">
                <a:solidFill>
                  <a:schemeClr val="bg1"/>
                </a:solidFill>
                <a:latin typeface="Calibri" pitchFamily="34" charset="0"/>
                <a:cs typeface="Calibri" pitchFamily="34" charset="0"/>
              </a:rPr>
              <a:t>void </a:t>
            </a:r>
            <a:r>
              <a:rPr lang="en-US" sz="1600" dirty="0" smtClean="0">
                <a:solidFill>
                  <a:schemeClr val="bg1"/>
                </a:solidFill>
                <a:latin typeface="Calibri" pitchFamily="34" charset="0"/>
                <a:cs typeface="Calibri" pitchFamily="34" charset="0"/>
              </a:rPr>
              <a:t>MatrixMultiply2D( </a:t>
            </a:r>
            <a:r>
              <a:rPr lang="en-US" sz="1600" dirty="0">
                <a:solidFill>
                  <a:schemeClr val="bg1"/>
                </a:solidFill>
                <a:latin typeface="Calibri" pitchFamily="34" charset="0"/>
                <a:cs typeface="Calibri" pitchFamily="34" charset="0"/>
              </a:rPr>
              <a:t>vector&lt;float&gt;&amp; </a:t>
            </a:r>
            <a:r>
              <a:rPr lang="en-US" sz="1600" dirty="0" err="1">
                <a:solidFill>
                  <a:schemeClr val="bg1"/>
                </a:solidFill>
                <a:latin typeface="Calibri" pitchFamily="34" charset="0"/>
                <a:cs typeface="Calibri" pitchFamily="34" charset="0"/>
              </a:rPr>
              <a:t>vC</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vA</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vB</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M,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N,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W )</a:t>
            </a:r>
          </a:p>
          <a:p>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array_view&lt;const float,2&gt; a(</a:t>
            </a:r>
            <a:r>
              <a:rPr lang="en-US" sz="1600" dirty="0" err="1">
                <a:solidFill>
                  <a:schemeClr val="bg1"/>
                </a:solidFill>
                <a:latin typeface="Calibri" pitchFamily="34" charset="0"/>
                <a:cs typeface="Calibri" pitchFamily="34" charset="0"/>
              </a:rPr>
              <a:t>M,W,vA</a:t>
            </a:r>
            <a:r>
              <a:rPr lang="en-US" sz="1600" dirty="0">
                <a:solidFill>
                  <a:schemeClr val="bg1"/>
                </a:solidFill>
                <a:latin typeface="Calibri" pitchFamily="34" charset="0"/>
                <a:cs typeface="Calibri" pitchFamily="34" charset="0"/>
              </a:rPr>
              <a:t>),b(</a:t>
            </a:r>
            <a:r>
              <a:rPr lang="en-US" sz="1600" dirty="0" err="1">
                <a:solidFill>
                  <a:schemeClr val="bg1"/>
                </a:solidFill>
                <a:latin typeface="Calibri" pitchFamily="34" charset="0"/>
                <a:cs typeface="Calibri" pitchFamily="34" charset="0"/>
              </a:rPr>
              <a:t>W,N,vB</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array_view&lt;float,2&gt; c(</a:t>
            </a:r>
            <a:r>
              <a:rPr lang="en-US" sz="1600" dirty="0" err="1">
                <a:solidFill>
                  <a:schemeClr val="bg1"/>
                </a:solidFill>
                <a:latin typeface="Calibri" pitchFamily="34" charset="0"/>
                <a:cs typeface="Calibri" pitchFamily="34" charset="0"/>
              </a:rPr>
              <a:t>M,N,vC</a:t>
            </a:r>
            <a:r>
              <a:rPr lang="en-US" sz="1600" dirty="0" smtClean="0">
                <a:solidFill>
                  <a:schemeClr val="bg1"/>
                </a:solidFill>
                <a:latin typeface="Calibri" pitchFamily="34" charset="0"/>
                <a:cs typeface="Calibri" pitchFamily="34" charset="0"/>
              </a:rPr>
              <a:t>);</a:t>
            </a:r>
          </a:p>
          <a:p>
            <a:endParaRPr lang="en-US" sz="1600" dirty="0">
              <a:solidFill>
                <a:schemeClr val="bg1"/>
              </a:solidFill>
              <a:latin typeface="Calibri" pitchFamily="34" charset="0"/>
              <a:cs typeface="Calibri" pitchFamily="34" charset="0"/>
            </a:endParaRPr>
          </a:p>
          <a:p>
            <a:endParaRPr lang="en-US" sz="1600" dirty="0">
              <a:solidFill>
                <a:schemeClr val="bg1"/>
              </a:solidFill>
              <a:latin typeface="Calibri" pitchFamily="34" charset="0"/>
              <a:cs typeface="Calibri" pitchFamily="34" charset="0"/>
            </a:endParaRPr>
          </a:p>
          <a:p>
            <a:r>
              <a:rPr lang="en-US" sz="1600" dirty="0">
                <a:solidFill>
                  <a:schemeClr val="bg1"/>
                </a:solidFill>
                <a:latin typeface="Calibri" pitchFamily="34" charset="0"/>
                <a:cs typeface="Calibri" pitchFamily="34" charset="0"/>
              </a:rPr>
              <a:t> </a:t>
            </a:r>
            <a:r>
              <a:rPr lang="en-US" sz="1600" dirty="0" smtClean="0">
                <a:solidFill>
                  <a:schemeClr val="bg1"/>
                </a:solidFill>
                <a:latin typeface="Calibri" pitchFamily="34" charset="0"/>
                <a:cs typeface="Calibri" pitchFamily="34" charset="0"/>
              </a:rPr>
              <a:t>  for </a:t>
            </a:r>
            <a:r>
              <a:rPr lang="en-US" sz="1600" dirty="0">
                <a:solidFill>
                  <a:schemeClr val="bg1"/>
                </a:solidFill>
                <a:latin typeface="Calibri" pitchFamily="34" charset="0"/>
                <a:cs typeface="Calibri" pitchFamily="34" charset="0"/>
              </a:rPr>
              <a:t>(</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row = 0; row &lt; M; row++) {</a:t>
            </a:r>
          </a:p>
          <a:p>
            <a:r>
              <a:rPr lang="en-US" sz="1600" dirty="0">
                <a:solidFill>
                  <a:schemeClr val="bg1"/>
                </a:solidFill>
                <a:latin typeface="Calibri" pitchFamily="34" charset="0"/>
                <a:cs typeface="Calibri" pitchFamily="34" charset="0"/>
              </a:rPr>
              <a:t>      for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col = 0; col &lt; N; col</a:t>
            </a:r>
            <a:r>
              <a:rPr lang="en-US" sz="1600" dirty="0" smtClean="0">
                <a:solidFill>
                  <a:schemeClr val="bg1"/>
                </a:solidFill>
                <a:latin typeface="Calibri" pitchFamily="34" charset="0"/>
                <a:cs typeface="Calibri" pitchFamily="34" charset="0"/>
              </a:rPr>
              <a:t>++){</a:t>
            </a:r>
          </a:p>
          <a:p>
            <a:r>
              <a:rPr lang="en-US" sz="1600" b="1" dirty="0" smtClean="0">
                <a:solidFill>
                  <a:schemeClr val="bg1"/>
                </a:solidFill>
                <a:latin typeface="Calibri" pitchFamily="34" charset="0"/>
                <a:cs typeface="Calibri" pitchFamily="34" charset="0"/>
              </a:rPr>
              <a:t>         float </a:t>
            </a:r>
            <a:r>
              <a:rPr lang="en-US" sz="1600" b="1" dirty="0">
                <a:solidFill>
                  <a:schemeClr val="bg1"/>
                </a:solidFill>
                <a:latin typeface="Calibri" pitchFamily="34" charset="0"/>
                <a:cs typeface="Calibri" pitchFamily="34" charset="0"/>
              </a:rPr>
              <a:t>sum = 0.0f;</a:t>
            </a:r>
            <a:endParaRPr lang="en-US" sz="1600" dirty="0">
              <a:solidFill>
                <a:schemeClr val="bg1"/>
              </a:solidFill>
              <a:latin typeface="Calibri" pitchFamily="34" charset="0"/>
              <a:cs typeface="Calibri" pitchFamily="34" charset="0"/>
            </a:endParaRPr>
          </a:p>
          <a:p>
            <a:pPr lvl="1"/>
            <a:r>
              <a:rPr lang="da-DK" sz="1600" b="1" dirty="0" smtClean="0">
                <a:solidFill>
                  <a:schemeClr val="bg1"/>
                </a:solidFill>
                <a:latin typeface="Calibri" pitchFamily="34" charset="0"/>
                <a:cs typeface="Calibri" pitchFamily="34" charset="0"/>
              </a:rPr>
              <a:t>for(int </a:t>
            </a:r>
            <a:r>
              <a:rPr lang="da-DK" sz="1600" b="1" dirty="0">
                <a:solidFill>
                  <a:schemeClr val="bg1"/>
                </a:solidFill>
                <a:latin typeface="Calibri" pitchFamily="34" charset="0"/>
                <a:cs typeface="Calibri" pitchFamily="34" charset="0"/>
              </a:rPr>
              <a:t>i = 0; i &lt; W; i++) </a:t>
            </a:r>
            <a:endParaRPr lang="en-US" sz="1600" b="1" dirty="0">
              <a:solidFill>
                <a:schemeClr val="bg1"/>
              </a:solidFill>
              <a:latin typeface="Calibri" pitchFamily="34" charset="0"/>
              <a:cs typeface="Calibri" pitchFamily="34" charset="0"/>
            </a:endParaRPr>
          </a:p>
          <a:p>
            <a:pPr lvl="1"/>
            <a:r>
              <a:rPr lang="en-US" sz="1600" b="1" dirty="0" smtClean="0">
                <a:solidFill>
                  <a:schemeClr val="bg1"/>
                </a:solidFill>
                <a:latin typeface="Calibri" pitchFamily="34" charset="0"/>
                <a:cs typeface="Calibri" pitchFamily="34" charset="0"/>
              </a:rPr>
              <a:t>   </a:t>
            </a:r>
            <a:r>
              <a:rPr lang="en-US" sz="1600" b="1" dirty="0">
                <a:solidFill>
                  <a:schemeClr val="bg1"/>
                </a:solidFill>
                <a:latin typeface="Calibri" pitchFamily="34" charset="0"/>
                <a:cs typeface="Calibri" pitchFamily="34" charset="0"/>
              </a:rPr>
              <a:t>sum += a(row, </a:t>
            </a:r>
            <a:r>
              <a:rPr lang="en-US" sz="1600" b="1" dirty="0" err="1">
                <a:solidFill>
                  <a:schemeClr val="bg1"/>
                </a:solidFill>
                <a:latin typeface="Calibri" pitchFamily="34" charset="0"/>
                <a:cs typeface="Calibri" pitchFamily="34" charset="0"/>
              </a:rPr>
              <a:t>i</a:t>
            </a:r>
            <a:r>
              <a:rPr lang="en-US" sz="1600" b="1" dirty="0">
                <a:solidFill>
                  <a:schemeClr val="bg1"/>
                </a:solidFill>
                <a:latin typeface="Calibri" pitchFamily="34" charset="0"/>
                <a:cs typeface="Calibri" pitchFamily="34" charset="0"/>
              </a:rPr>
              <a:t>) * b(</a:t>
            </a:r>
            <a:r>
              <a:rPr lang="en-US" sz="1600" b="1" dirty="0" err="1">
                <a:solidFill>
                  <a:schemeClr val="bg1"/>
                </a:solidFill>
                <a:latin typeface="Calibri" pitchFamily="34" charset="0"/>
                <a:cs typeface="Calibri" pitchFamily="34" charset="0"/>
              </a:rPr>
              <a:t>i</a:t>
            </a:r>
            <a:r>
              <a:rPr lang="en-US" sz="1600" b="1" dirty="0">
                <a:solidFill>
                  <a:schemeClr val="bg1"/>
                </a:solidFill>
                <a:latin typeface="Calibri" pitchFamily="34" charset="0"/>
                <a:cs typeface="Calibri" pitchFamily="34" charset="0"/>
              </a:rPr>
              <a:t>, col);</a:t>
            </a:r>
          </a:p>
          <a:p>
            <a:pPr lvl="1"/>
            <a:r>
              <a:rPr lang="en-US" sz="1600" b="1" dirty="0" smtClean="0">
                <a:solidFill>
                  <a:schemeClr val="bg1"/>
                </a:solidFill>
                <a:latin typeface="Calibri" pitchFamily="34" charset="0"/>
                <a:cs typeface="Calibri" pitchFamily="34" charset="0"/>
              </a:rPr>
              <a:t>c(</a:t>
            </a:r>
            <a:r>
              <a:rPr lang="en-US" sz="1600" b="1" dirty="0" err="1" smtClean="0">
                <a:solidFill>
                  <a:schemeClr val="bg1"/>
                </a:solidFill>
                <a:latin typeface="Calibri" pitchFamily="34" charset="0"/>
                <a:cs typeface="Calibri" pitchFamily="34" charset="0"/>
              </a:rPr>
              <a:t>row,col</a:t>
            </a:r>
            <a:r>
              <a:rPr lang="en-US" sz="1600" b="1" dirty="0" smtClean="0">
                <a:solidFill>
                  <a:schemeClr val="bg1"/>
                </a:solidFill>
                <a:latin typeface="Calibri" pitchFamily="34" charset="0"/>
                <a:cs typeface="Calibri" pitchFamily="34" charset="0"/>
              </a:rPr>
              <a:t>) = </a:t>
            </a:r>
            <a:r>
              <a:rPr lang="en-US" sz="1600" b="1" dirty="0">
                <a:solidFill>
                  <a:schemeClr val="bg1"/>
                </a:solidFill>
                <a:latin typeface="Calibri" pitchFamily="34" charset="0"/>
                <a:cs typeface="Calibri" pitchFamily="34" charset="0"/>
              </a:rPr>
              <a:t>sum;</a:t>
            </a:r>
          </a:p>
          <a:p>
            <a:r>
              <a:rPr lang="en-US" sz="1600" dirty="0" smtClean="0">
                <a:solidFill>
                  <a:schemeClr val="bg1"/>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t>
            </a:r>
            <a:r>
              <a:rPr lang="en-US" sz="1600" dirty="0" smtClean="0">
                <a:solidFill>
                  <a:schemeClr val="bg1"/>
                </a:solidFill>
                <a:latin typeface="Calibri" pitchFamily="34" charset="0"/>
                <a:cs typeface="Calibri" pitchFamily="34" charset="0"/>
              </a:rPr>
              <a:t>}</a:t>
            </a:r>
          </a:p>
          <a:p>
            <a:r>
              <a:rPr lang="en-US" sz="1600" dirty="0" smtClean="0">
                <a:solidFill>
                  <a:schemeClr val="bg1"/>
                </a:solidFill>
                <a:latin typeface="Calibri" pitchFamily="34" charset="0"/>
                <a:cs typeface="Calibri" pitchFamily="34" charset="0"/>
              </a:rPr>
              <a:t>}</a:t>
            </a:r>
            <a:endParaRPr lang="en-US" sz="16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77863476"/>
      </p:ext>
    </p:extLst>
  </p:cSld>
  <p:clrMapOvr>
    <a:masterClrMapping/>
  </p:clrMapOvr>
  <mc:AlternateContent xmlns:mc="http://schemas.openxmlformats.org/markup-compatibility/2006" xmlns:p14="http://schemas.microsoft.com/office/powerpoint/2010/main">
    <mc:Choice Requires="p14">
      <p:transition spd="med" p14:dur="700" advTm="90000">
        <p:fade/>
      </p:transition>
    </mc:Choice>
    <mc:Fallback xmlns="">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Matrix Multiplication (part 2)</a:t>
            </a:r>
            <a:endParaRPr lang="en-US" dirty="0"/>
          </a:p>
        </p:txBody>
      </p:sp>
      <p:sp>
        <p:nvSpPr>
          <p:cNvPr id="7" name="Rectangle 6"/>
          <p:cNvSpPr/>
          <p:nvPr/>
        </p:nvSpPr>
        <p:spPr bwMode="auto">
          <a:xfrm>
            <a:off x="37102" y="666750"/>
            <a:ext cx="4477733" cy="4278026"/>
          </a:xfrm>
          <a:prstGeom prst="rect">
            <a:avLst/>
          </a:prstGeom>
          <a:solidFill>
            <a:schemeClr val="tx1"/>
          </a:solidFill>
        </p:spPr>
        <p:txBody>
          <a:bodyPr wrap="square" lIns="91372" tIns="45686" rIns="91372" bIns="45686" rtlCol="0">
            <a:spAutoFit/>
          </a:bodyPr>
          <a:lstStyle/>
          <a:p>
            <a:r>
              <a:rPr lang="en-US" sz="1600" dirty="0">
                <a:solidFill>
                  <a:schemeClr val="bg1"/>
                </a:solidFill>
                <a:latin typeface="Calibri" pitchFamily="34" charset="0"/>
                <a:cs typeface="Calibri" pitchFamily="34" charset="0"/>
              </a:rPr>
              <a:t>void MatrixMultiply2D( vector&lt;float&gt;&amp; </a:t>
            </a:r>
            <a:r>
              <a:rPr lang="en-US" sz="1600" dirty="0" err="1">
                <a:solidFill>
                  <a:schemeClr val="bg1"/>
                </a:solidFill>
                <a:latin typeface="Calibri" pitchFamily="34" charset="0"/>
                <a:cs typeface="Calibri" pitchFamily="34" charset="0"/>
              </a:rPr>
              <a:t>vC</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vA</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vB</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M,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N,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W )</a:t>
            </a:r>
          </a:p>
          <a:p>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array_view</a:t>
            </a:r>
            <a:r>
              <a:rPr lang="en-US" sz="1600" dirty="0">
                <a:solidFill>
                  <a:schemeClr val="bg1"/>
                </a:solidFill>
                <a:latin typeface="Calibri" pitchFamily="34" charset="0"/>
                <a:cs typeface="Calibri" pitchFamily="34" charset="0"/>
              </a:rPr>
              <a:t>&lt;</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a:t>
            </a:r>
            <a:r>
              <a:rPr lang="en-US" sz="1600" dirty="0" smtClean="0">
                <a:solidFill>
                  <a:schemeClr val="bg1"/>
                </a:solidFill>
                <a:latin typeface="Calibri" pitchFamily="34" charset="0"/>
                <a:cs typeface="Calibri" pitchFamily="34" charset="0"/>
              </a:rPr>
              <a:t>float,2&gt; a(</a:t>
            </a:r>
            <a:r>
              <a:rPr lang="en-US" sz="1600" dirty="0" err="1" smtClean="0">
                <a:solidFill>
                  <a:schemeClr val="bg1"/>
                </a:solidFill>
                <a:latin typeface="Calibri" pitchFamily="34" charset="0"/>
                <a:cs typeface="Calibri" pitchFamily="34" charset="0"/>
              </a:rPr>
              <a:t>M,W,vA</a:t>
            </a:r>
            <a:r>
              <a:rPr lang="en-US" sz="1600" dirty="0">
                <a:solidFill>
                  <a:schemeClr val="bg1"/>
                </a:solidFill>
                <a:latin typeface="Calibri" pitchFamily="34" charset="0"/>
                <a:cs typeface="Calibri" pitchFamily="34" charset="0"/>
              </a:rPr>
              <a:t>),b(</a:t>
            </a:r>
            <a:r>
              <a:rPr lang="en-US" sz="1600" dirty="0" err="1">
                <a:solidFill>
                  <a:schemeClr val="bg1"/>
                </a:solidFill>
                <a:latin typeface="Calibri" pitchFamily="34" charset="0"/>
                <a:cs typeface="Calibri" pitchFamily="34" charset="0"/>
              </a:rPr>
              <a:t>W,N,vB</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array_view</a:t>
            </a:r>
            <a:r>
              <a:rPr lang="en-US" sz="1600" dirty="0">
                <a:solidFill>
                  <a:schemeClr val="bg1"/>
                </a:solidFill>
                <a:latin typeface="Calibri" pitchFamily="34" charset="0"/>
                <a:cs typeface="Calibri" pitchFamily="34" charset="0"/>
              </a:rPr>
              <a:t>&lt;float,2&gt; c(</a:t>
            </a:r>
            <a:r>
              <a:rPr lang="en-US" sz="1600" dirty="0" err="1">
                <a:solidFill>
                  <a:schemeClr val="bg1"/>
                </a:solidFill>
                <a:latin typeface="Calibri" pitchFamily="34" charset="0"/>
                <a:cs typeface="Calibri" pitchFamily="34" charset="0"/>
              </a:rPr>
              <a:t>M,N,vC</a:t>
            </a:r>
            <a:r>
              <a:rPr lang="en-US" sz="1600" dirty="0">
                <a:solidFill>
                  <a:schemeClr val="bg1"/>
                </a:solidFill>
                <a:latin typeface="Calibri" pitchFamily="34" charset="0"/>
                <a:cs typeface="Calibri" pitchFamily="34" charset="0"/>
              </a:rPr>
              <a:t>);</a:t>
            </a:r>
          </a:p>
          <a:p>
            <a:endParaRPr lang="en-US" sz="1600" dirty="0">
              <a:solidFill>
                <a:schemeClr val="bg1"/>
              </a:solidFill>
              <a:latin typeface="Calibri" pitchFamily="34" charset="0"/>
              <a:cs typeface="Calibri" pitchFamily="34" charset="0"/>
            </a:endParaRPr>
          </a:p>
          <a:p>
            <a:r>
              <a:rPr lang="en-US" sz="1600" dirty="0">
                <a:solidFill>
                  <a:schemeClr val="bg1"/>
                </a:solidFill>
                <a:latin typeface="Calibri" pitchFamily="34" charset="0"/>
                <a:cs typeface="Calibri" pitchFamily="34" charset="0"/>
              </a:rPr>
              <a:t>   for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row = 0; row &lt; M; row++) {</a:t>
            </a:r>
          </a:p>
          <a:p>
            <a:r>
              <a:rPr lang="en-US" sz="1600" dirty="0">
                <a:solidFill>
                  <a:schemeClr val="bg1"/>
                </a:solidFill>
                <a:latin typeface="Calibri" pitchFamily="34" charset="0"/>
                <a:cs typeface="Calibri" pitchFamily="34" charset="0"/>
              </a:rPr>
              <a:t>      for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col = 0; col &lt; N; col</a:t>
            </a:r>
            <a:r>
              <a:rPr lang="en-US" sz="1600" dirty="0" smtClean="0">
                <a:solidFill>
                  <a:schemeClr val="bg1"/>
                </a:solidFill>
                <a:latin typeface="Calibri" pitchFamily="34" charset="0"/>
                <a:cs typeface="Calibri" pitchFamily="34" charset="0"/>
              </a:rPr>
              <a:t>++){</a:t>
            </a:r>
          </a:p>
          <a:p>
            <a:endParaRPr lang="en-US" sz="1600" dirty="0">
              <a:solidFill>
                <a:schemeClr val="bg1"/>
              </a:solidFill>
              <a:latin typeface="Calibri" pitchFamily="34" charset="0"/>
              <a:cs typeface="Calibri" pitchFamily="34" charset="0"/>
            </a:endParaRPr>
          </a:p>
          <a:p>
            <a:r>
              <a:rPr lang="en-US" sz="1600" b="1" dirty="0">
                <a:solidFill>
                  <a:schemeClr val="bg1"/>
                </a:solidFill>
                <a:latin typeface="Calibri" pitchFamily="34" charset="0"/>
                <a:cs typeface="Calibri" pitchFamily="34" charset="0"/>
              </a:rPr>
              <a:t>         float sum = 0.0f;</a:t>
            </a:r>
            <a:endParaRPr lang="en-US" sz="1600" dirty="0">
              <a:solidFill>
                <a:schemeClr val="bg1"/>
              </a:solidFill>
              <a:latin typeface="Calibri" pitchFamily="34" charset="0"/>
              <a:cs typeface="Calibri" pitchFamily="34" charset="0"/>
            </a:endParaRPr>
          </a:p>
          <a:p>
            <a:pPr lvl="1"/>
            <a:r>
              <a:rPr lang="da-DK" sz="1600" b="1" dirty="0">
                <a:solidFill>
                  <a:schemeClr val="bg1"/>
                </a:solidFill>
                <a:latin typeface="Calibri" pitchFamily="34" charset="0"/>
                <a:cs typeface="Calibri" pitchFamily="34" charset="0"/>
              </a:rPr>
              <a:t>for(int i = 0; i &lt; W; i++) </a:t>
            </a:r>
            <a:endParaRPr lang="en-US" sz="1600" b="1" dirty="0">
              <a:solidFill>
                <a:schemeClr val="bg1"/>
              </a:solidFill>
              <a:latin typeface="Calibri" pitchFamily="34" charset="0"/>
              <a:cs typeface="Calibri" pitchFamily="34" charset="0"/>
            </a:endParaRPr>
          </a:p>
          <a:p>
            <a:pPr lvl="1"/>
            <a:r>
              <a:rPr lang="en-US" sz="1600" b="1" dirty="0">
                <a:solidFill>
                  <a:schemeClr val="bg1"/>
                </a:solidFill>
                <a:latin typeface="Calibri" pitchFamily="34" charset="0"/>
                <a:cs typeface="Calibri" pitchFamily="34" charset="0"/>
              </a:rPr>
              <a:t>   sum += a(row, </a:t>
            </a:r>
            <a:r>
              <a:rPr lang="en-US" sz="1600" b="1" dirty="0" err="1">
                <a:solidFill>
                  <a:schemeClr val="bg1"/>
                </a:solidFill>
                <a:latin typeface="Calibri" pitchFamily="34" charset="0"/>
                <a:cs typeface="Calibri" pitchFamily="34" charset="0"/>
              </a:rPr>
              <a:t>i</a:t>
            </a:r>
            <a:r>
              <a:rPr lang="en-US" sz="1600" b="1" dirty="0">
                <a:solidFill>
                  <a:schemeClr val="bg1"/>
                </a:solidFill>
                <a:latin typeface="Calibri" pitchFamily="34" charset="0"/>
                <a:cs typeface="Calibri" pitchFamily="34" charset="0"/>
              </a:rPr>
              <a:t>) * b(</a:t>
            </a:r>
            <a:r>
              <a:rPr lang="en-US" sz="1600" b="1" dirty="0" err="1">
                <a:solidFill>
                  <a:schemeClr val="bg1"/>
                </a:solidFill>
                <a:latin typeface="Calibri" pitchFamily="34" charset="0"/>
                <a:cs typeface="Calibri" pitchFamily="34" charset="0"/>
              </a:rPr>
              <a:t>i</a:t>
            </a:r>
            <a:r>
              <a:rPr lang="en-US" sz="1600" b="1" dirty="0">
                <a:solidFill>
                  <a:schemeClr val="bg1"/>
                </a:solidFill>
                <a:latin typeface="Calibri" pitchFamily="34" charset="0"/>
                <a:cs typeface="Calibri" pitchFamily="34" charset="0"/>
              </a:rPr>
              <a:t>, col);</a:t>
            </a:r>
          </a:p>
          <a:p>
            <a:pPr lvl="1"/>
            <a:r>
              <a:rPr lang="en-US" sz="1600" b="1" dirty="0">
                <a:solidFill>
                  <a:schemeClr val="bg1"/>
                </a:solidFill>
                <a:latin typeface="Calibri" pitchFamily="34" charset="0"/>
                <a:cs typeface="Calibri" pitchFamily="34" charset="0"/>
              </a:rPr>
              <a:t>c(</a:t>
            </a:r>
            <a:r>
              <a:rPr lang="en-US" sz="1600" b="1" dirty="0" err="1">
                <a:solidFill>
                  <a:schemeClr val="bg1"/>
                </a:solidFill>
                <a:latin typeface="Calibri" pitchFamily="34" charset="0"/>
                <a:cs typeface="Calibri" pitchFamily="34" charset="0"/>
              </a:rPr>
              <a:t>row,col</a:t>
            </a:r>
            <a:r>
              <a:rPr lang="en-US" sz="1600" b="1" dirty="0">
                <a:solidFill>
                  <a:schemeClr val="bg1"/>
                </a:solidFill>
                <a:latin typeface="Calibri" pitchFamily="34" charset="0"/>
                <a:cs typeface="Calibri" pitchFamily="34" charset="0"/>
              </a:rPr>
              <a:t>) = sum;</a:t>
            </a:r>
          </a:p>
          <a:p>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a:t>
            </a:r>
          </a:p>
        </p:txBody>
      </p:sp>
      <p:sp>
        <p:nvSpPr>
          <p:cNvPr id="8" name="Rectangle 7"/>
          <p:cNvSpPr/>
          <p:nvPr/>
        </p:nvSpPr>
        <p:spPr bwMode="auto">
          <a:xfrm>
            <a:off x="4562825" y="666750"/>
            <a:ext cx="4602917" cy="4278026"/>
          </a:xfrm>
          <a:prstGeom prst="rect">
            <a:avLst/>
          </a:prstGeom>
          <a:solidFill>
            <a:schemeClr val="tx1"/>
          </a:solidFill>
        </p:spPr>
        <p:txBody>
          <a:bodyPr wrap="square" lIns="91372" tIns="45686" rIns="91372" bIns="45686" rtlCol="0">
            <a:spAutoFit/>
          </a:bodyPr>
          <a:lstStyle/>
          <a:p>
            <a:r>
              <a:rPr lang="en-US" sz="1600" dirty="0">
                <a:solidFill>
                  <a:schemeClr val="bg1"/>
                </a:solidFill>
                <a:latin typeface="Calibri" pitchFamily="34" charset="0"/>
                <a:cs typeface="Calibri" pitchFamily="34" charset="0"/>
              </a:rPr>
              <a:t>void </a:t>
            </a:r>
            <a:r>
              <a:rPr lang="en-US" sz="1600" dirty="0" err="1">
                <a:solidFill>
                  <a:schemeClr val="bg1"/>
                </a:solidFill>
                <a:latin typeface="Calibri" pitchFamily="34" charset="0"/>
                <a:cs typeface="Calibri" pitchFamily="34" charset="0"/>
              </a:rPr>
              <a:t>MatrixMultiplyAMP</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vC</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vA</a:t>
            </a:r>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const</a:t>
            </a:r>
            <a:r>
              <a:rPr lang="en-US" sz="1600" dirty="0">
                <a:solidFill>
                  <a:schemeClr val="bg1"/>
                </a:solidFill>
                <a:latin typeface="Calibri" pitchFamily="34" charset="0"/>
                <a:cs typeface="Calibri" pitchFamily="34" charset="0"/>
              </a:rPr>
              <a:t> vector&lt;float&gt;&amp; </a:t>
            </a:r>
            <a:r>
              <a:rPr lang="en-US" sz="1600" dirty="0" err="1">
                <a:solidFill>
                  <a:schemeClr val="bg1"/>
                </a:solidFill>
                <a:latin typeface="Calibri" pitchFamily="34" charset="0"/>
                <a:cs typeface="Calibri" pitchFamily="34" charset="0"/>
              </a:rPr>
              <a:t>vB</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M,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N,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W )</a:t>
            </a:r>
          </a:p>
          <a:p>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array_view&lt;const float,2&gt; a(</a:t>
            </a:r>
            <a:r>
              <a:rPr lang="en-US" sz="1600" dirty="0" err="1">
                <a:solidFill>
                  <a:schemeClr val="bg1"/>
                </a:solidFill>
                <a:latin typeface="Calibri" pitchFamily="34" charset="0"/>
                <a:cs typeface="Calibri" pitchFamily="34" charset="0"/>
              </a:rPr>
              <a:t>M,W,vA</a:t>
            </a:r>
            <a:r>
              <a:rPr lang="en-US" sz="1600" dirty="0">
                <a:solidFill>
                  <a:schemeClr val="bg1"/>
                </a:solidFill>
                <a:latin typeface="Calibri" pitchFamily="34" charset="0"/>
                <a:cs typeface="Calibri" pitchFamily="34" charset="0"/>
              </a:rPr>
              <a:t>),b(</a:t>
            </a:r>
            <a:r>
              <a:rPr lang="en-US" sz="1600" dirty="0" err="1">
                <a:solidFill>
                  <a:schemeClr val="bg1"/>
                </a:solidFill>
                <a:latin typeface="Calibri" pitchFamily="34" charset="0"/>
                <a:cs typeface="Calibri" pitchFamily="34" charset="0"/>
              </a:rPr>
              <a:t>W,N,vB</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array_view&lt;float,2&gt; c(</a:t>
            </a:r>
            <a:r>
              <a:rPr lang="en-US" sz="1600" dirty="0" err="1">
                <a:solidFill>
                  <a:schemeClr val="bg1"/>
                </a:solidFill>
                <a:latin typeface="Calibri" pitchFamily="34" charset="0"/>
                <a:cs typeface="Calibri" pitchFamily="34" charset="0"/>
              </a:rPr>
              <a:t>M,N,vC</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c.discard_data</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parallel_for_each</a:t>
            </a:r>
            <a:r>
              <a:rPr lang="en-US" sz="1600" dirty="0">
                <a:solidFill>
                  <a:schemeClr val="bg1"/>
                </a:solidFill>
                <a:latin typeface="Calibri" pitchFamily="34" charset="0"/>
                <a:cs typeface="Calibri" pitchFamily="34" charset="0"/>
              </a:rPr>
              <a:t>(</a:t>
            </a:r>
            <a:r>
              <a:rPr lang="en-US" sz="1600" dirty="0" err="1">
                <a:solidFill>
                  <a:schemeClr val="bg1"/>
                </a:solidFill>
                <a:latin typeface="Calibri" pitchFamily="34" charset="0"/>
                <a:cs typeface="Calibri" pitchFamily="34" charset="0"/>
              </a:rPr>
              <a:t>c.extent</a:t>
            </a:r>
            <a:r>
              <a:rPr lang="en-US" sz="1600" dirty="0">
                <a:solidFill>
                  <a:schemeClr val="bg1"/>
                </a:solidFill>
                <a:latin typeface="Calibri" pitchFamily="34" charset="0"/>
                <a:cs typeface="Calibri" pitchFamily="34" charset="0"/>
              </a:rPr>
              <a:t>,</a:t>
            </a:r>
          </a:p>
          <a:p>
            <a:r>
              <a:rPr lang="en-US" sz="1600" dirty="0">
                <a:solidFill>
                  <a:schemeClr val="bg1"/>
                </a:solidFill>
                <a:latin typeface="Calibri" pitchFamily="34" charset="0"/>
                <a:cs typeface="Calibri" pitchFamily="34" charset="0"/>
              </a:rPr>
              <a:t>       [=](index&lt;2&gt; </a:t>
            </a:r>
            <a:r>
              <a:rPr lang="en-US" sz="1600" dirty="0" err="1">
                <a:solidFill>
                  <a:schemeClr val="bg1"/>
                </a:solidFill>
                <a:latin typeface="Calibri" pitchFamily="34" charset="0"/>
                <a:cs typeface="Calibri" pitchFamily="34" charset="0"/>
              </a:rPr>
              <a:t>idx</a:t>
            </a:r>
            <a:r>
              <a:rPr lang="en-US" sz="1600" dirty="0">
                <a:solidFill>
                  <a:schemeClr val="bg1"/>
                </a:solidFill>
                <a:latin typeface="Calibri" pitchFamily="34" charset="0"/>
                <a:cs typeface="Calibri" pitchFamily="34" charset="0"/>
              </a:rPr>
              <a:t>) restrict(amp) {</a:t>
            </a:r>
          </a:p>
          <a:p>
            <a:r>
              <a:rPr lang="en-US" sz="1600" dirty="0">
                <a:solidFill>
                  <a:schemeClr val="bg1"/>
                </a:solidFill>
                <a:latin typeface="Calibri" pitchFamily="34" charset="0"/>
                <a:cs typeface="Calibri" pitchFamily="34" charset="0"/>
              </a:rPr>
              <a:t>             </a:t>
            </a:r>
            <a:r>
              <a:rPr lang="en-US" sz="1600" dirty="0" smtClean="0">
                <a:solidFill>
                  <a:schemeClr val="bg1"/>
                </a:solidFill>
                <a:latin typeface="Calibri" pitchFamily="34" charset="0"/>
                <a:cs typeface="Calibri" pitchFamily="34" charset="0"/>
              </a:rPr>
              <a:t>   </a:t>
            </a:r>
            <a:r>
              <a:rPr lang="en-US" sz="1600" dirty="0" err="1" smtClean="0">
                <a:solidFill>
                  <a:schemeClr val="bg1"/>
                </a:solidFill>
                <a:latin typeface="Calibri" pitchFamily="34" charset="0"/>
                <a:cs typeface="Calibri" pitchFamily="34" charset="0"/>
              </a:rPr>
              <a:t>int</a:t>
            </a:r>
            <a:r>
              <a:rPr lang="en-US" sz="1600" dirty="0" smtClean="0">
                <a:solidFill>
                  <a:schemeClr val="bg1"/>
                </a:solidFill>
                <a:latin typeface="Calibri" pitchFamily="34" charset="0"/>
                <a:cs typeface="Calibri" pitchFamily="34" charset="0"/>
              </a:rPr>
              <a:t> </a:t>
            </a:r>
            <a:r>
              <a:rPr lang="en-US" sz="1600" dirty="0">
                <a:solidFill>
                  <a:schemeClr val="bg1"/>
                </a:solidFill>
                <a:latin typeface="Calibri" pitchFamily="34" charset="0"/>
                <a:cs typeface="Calibri" pitchFamily="34" charset="0"/>
              </a:rPr>
              <a:t>row = </a:t>
            </a:r>
            <a:r>
              <a:rPr lang="en-US" sz="1600" dirty="0" err="1">
                <a:solidFill>
                  <a:schemeClr val="bg1"/>
                </a:solidFill>
                <a:latin typeface="Calibri" pitchFamily="34" charset="0"/>
                <a:cs typeface="Calibri" pitchFamily="34" charset="0"/>
              </a:rPr>
              <a:t>idx</a:t>
            </a:r>
            <a:r>
              <a:rPr lang="en-US" sz="1600" dirty="0">
                <a:solidFill>
                  <a:schemeClr val="bg1"/>
                </a:solidFill>
                <a:latin typeface="Calibri" pitchFamily="34" charset="0"/>
                <a:cs typeface="Calibri" pitchFamily="34" charset="0"/>
              </a:rPr>
              <a:t>[0]; </a:t>
            </a:r>
            <a:r>
              <a:rPr lang="en-US" sz="1600" dirty="0" err="1">
                <a:solidFill>
                  <a:schemeClr val="bg1"/>
                </a:solidFill>
                <a:latin typeface="Calibri" pitchFamily="34" charset="0"/>
                <a:cs typeface="Calibri" pitchFamily="34" charset="0"/>
              </a:rPr>
              <a:t>int</a:t>
            </a:r>
            <a:r>
              <a:rPr lang="en-US" sz="1600" dirty="0">
                <a:solidFill>
                  <a:schemeClr val="bg1"/>
                </a:solidFill>
                <a:latin typeface="Calibri" pitchFamily="34" charset="0"/>
                <a:cs typeface="Calibri" pitchFamily="34" charset="0"/>
              </a:rPr>
              <a:t> col = </a:t>
            </a:r>
            <a:r>
              <a:rPr lang="en-US" sz="1600" dirty="0" err="1">
                <a:solidFill>
                  <a:schemeClr val="bg1"/>
                </a:solidFill>
                <a:latin typeface="Calibri" pitchFamily="34" charset="0"/>
                <a:cs typeface="Calibri" pitchFamily="34" charset="0"/>
              </a:rPr>
              <a:t>idx</a:t>
            </a:r>
            <a:r>
              <a:rPr lang="en-US" sz="1600" dirty="0">
                <a:solidFill>
                  <a:schemeClr val="bg1"/>
                </a:solidFill>
                <a:latin typeface="Calibri" pitchFamily="34" charset="0"/>
                <a:cs typeface="Calibri" pitchFamily="34" charset="0"/>
              </a:rPr>
              <a:t>[1];</a:t>
            </a:r>
          </a:p>
          <a:p>
            <a:pPr lvl="1"/>
            <a:r>
              <a:rPr lang="en-US" sz="1600" dirty="0">
                <a:solidFill>
                  <a:schemeClr val="bg1"/>
                </a:solidFill>
                <a:latin typeface="Calibri" pitchFamily="34" charset="0"/>
                <a:cs typeface="Calibri" pitchFamily="34" charset="0"/>
              </a:rPr>
              <a:t> </a:t>
            </a:r>
            <a:r>
              <a:rPr lang="en-US" sz="1600" b="1" dirty="0">
                <a:solidFill>
                  <a:schemeClr val="bg1"/>
                </a:solidFill>
                <a:latin typeface="Calibri" pitchFamily="34" charset="0"/>
                <a:cs typeface="Calibri" pitchFamily="34" charset="0"/>
              </a:rPr>
              <a:t>     float sum = 0.0f;</a:t>
            </a:r>
          </a:p>
          <a:p>
            <a:pPr lvl="1"/>
            <a:r>
              <a:rPr lang="da-DK" sz="1600" b="1" dirty="0">
                <a:solidFill>
                  <a:schemeClr val="bg1"/>
                </a:solidFill>
                <a:latin typeface="Calibri" pitchFamily="34" charset="0"/>
                <a:cs typeface="Calibri" pitchFamily="34" charset="0"/>
              </a:rPr>
              <a:t>      for(int i = 0; i &lt; W; i++) </a:t>
            </a:r>
            <a:endParaRPr lang="en-US" sz="1600" b="1" dirty="0">
              <a:solidFill>
                <a:schemeClr val="bg1"/>
              </a:solidFill>
              <a:latin typeface="Calibri" pitchFamily="34" charset="0"/>
              <a:cs typeface="Calibri" pitchFamily="34" charset="0"/>
            </a:endParaRPr>
          </a:p>
          <a:p>
            <a:pPr lvl="1"/>
            <a:r>
              <a:rPr lang="en-US" sz="1600" b="1" dirty="0">
                <a:solidFill>
                  <a:schemeClr val="bg1"/>
                </a:solidFill>
                <a:latin typeface="Calibri" pitchFamily="34" charset="0"/>
                <a:cs typeface="Calibri" pitchFamily="34" charset="0"/>
              </a:rPr>
              <a:t>         sum += a(row, i) * b(i, col);</a:t>
            </a:r>
          </a:p>
          <a:p>
            <a:pPr lvl="1"/>
            <a:r>
              <a:rPr lang="en-US" sz="1600" b="1" dirty="0">
                <a:solidFill>
                  <a:schemeClr val="bg1"/>
                </a:solidFill>
                <a:latin typeface="Calibri" pitchFamily="34" charset="0"/>
                <a:cs typeface="Calibri" pitchFamily="34" charset="0"/>
              </a:rPr>
              <a:t>      </a:t>
            </a:r>
            <a:r>
              <a:rPr lang="en-US" sz="1600" b="1" dirty="0" smtClean="0">
                <a:solidFill>
                  <a:schemeClr val="bg1"/>
                </a:solidFill>
                <a:latin typeface="Calibri" pitchFamily="34" charset="0"/>
                <a:cs typeface="Calibri" pitchFamily="34" charset="0"/>
              </a:rPr>
              <a:t>c(</a:t>
            </a:r>
            <a:r>
              <a:rPr lang="en-US" sz="1600" b="1" dirty="0" err="1" smtClean="0">
                <a:solidFill>
                  <a:schemeClr val="bg1"/>
                </a:solidFill>
                <a:latin typeface="Calibri" pitchFamily="34" charset="0"/>
                <a:cs typeface="Calibri" pitchFamily="34" charset="0"/>
              </a:rPr>
              <a:t>row,col</a:t>
            </a:r>
            <a:r>
              <a:rPr lang="en-US" sz="1600" b="1" dirty="0" smtClean="0">
                <a:solidFill>
                  <a:schemeClr val="bg1"/>
                </a:solidFill>
                <a:latin typeface="Calibri" pitchFamily="34" charset="0"/>
                <a:cs typeface="Calibri" pitchFamily="34" charset="0"/>
              </a:rPr>
              <a:t>) </a:t>
            </a:r>
            <a:r>
              <a:rPr lang="en-US" sz="1600" b="1" dirty="0">
                <a:solidFill>
                  <a:schemeClr val="bg1"/>
                </a:solidFill>
                <a:latin typeface="Calibri" pitchFamily="34" charset="0"/>
                <a:cs typeface="Calibri" pitchFamily="34" charset="0"/>
              </a:rPr>
              <a:t>= sum; </a:t>
            </a:r>
            <a:r>
              <a:rPr lang="en-US" sz="1600" dirty="0">
                <a:solidFill>
                  <a:schemeClr val="bg1"/>
                </a:solidFill>
                <a:latin typeface="Calibri" pitchFamily="34" charset="0"/>
                <a:cs typeface="Calibri" pitchFamily="34" charset="0"/>
              </a:rPr>
              <a:t>// or c[</a:t>
            </a:r>
            <a:r>
              <a:rPr lang="en-US" sz="1600" dirty="0" err="1">
                <a:solidFill>
                  <a:schemeClr val="bg1"/>
                </a:solidFill>
                <a:latin typeface="Calibri" pitchFamily="34" charset="0"/>
                <a:cs typeface="Calibri" pitchFamily="34" charset="0"/>
              </a:rPr>
              <a:t>idx</a:t>
            </a:r>
            <a:r>
              <a:rPr lang="en-US" sz="1600" dirty="0">
                <a:solidFill>
                  <a:schemeClr val="bg1"/>
                </a:solidFill>
                <a:latin typeface="Calibri" pitchFamily="34" charset="0"/>
                <a:cs typeface="Calibri" pitchFamily="34" charset="0"/>
              </a:rPr>
              <a:t>] = sum</a:t>
            </a:r>
            <a:r>
              <a:rPr lang="en-US" sz="1600" dirty="0" smtClean="0">
                <a:solidFill>
                  <a:schemeClr val="bg1"/>
                </a:solidFill>
                <a:latin typeface="Calibri" pitchFamily="34" charset="0"/>
                <a:cs typeface="Calibri" pitchFamily="34" charset="0"/>
              </a:rPr>
              <a:t>;</a:t>
            </a:r>
            <a:endParaRPr lang="en-US" sz="1600" dirty="0">
              <a:solidFill>
                <a:schemeClr val="bg1"/>
              </a:solidFill>
              <a:latin typeface="Calibri" pitchFamily="34" charset="0"/>
              <a:cs typeface="Calibri" pitchFamily="34" charset="0"/>
            </a:endParaRPr>
          </a:p>
          <a:p>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    );</a:t>
            </a:r>
          </a:p>
          <a:p>
            <a:r>
              <a:rPr lang="en-US" sz="1600" dirty="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val="1749251482"/>
      </p:ext>
    </p:extLst>
  </p:cSld>
  <p:clrMapOvr>
    <a:masterClrMapping/>
  </p:clrMapOvr>
  <mc:AlternateContent xmlns:mc="http://schemas.openxmlformats.org/markup-compatibility/2006" xmlns:p14="http://schemas.microsoft.com/office/powerpoint/2010/main">
    <mc:Choice Requires="p14">
      <p:transition spd="med" p14:dur="700" advTm="90000">
        <p:fade/>
      </p:transition>
    </mc:Choice>
    <mc:Fallback xmlns="">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a:t>
            </a:r>
            <a:r>
              <a:rPr lang="en-US" dirty="0" err="1" smtClean="0"/>
              <a:t>amp_math.h</a:t>
            </a:r>
            <a:r>
              <a:rPr lang="en-US" dirty="0" smtClean="0"/>
              <a:t>&gt;</a:t>
            </a:r>
            <a:endParaRPr lang="en-US" dirty="0"/>
          </a:p>
        </p:txBody>
      </p:sp>
      <p:sp>
        <p:nvSpPr>
          <p:cNvPr id="3" name="Content Placeholder 2"/>
          <p:cNvSpPr>
            <a:spLocks noGrp="1"/>
          </p:cNvSpPr>
          <p:nvPr>
            <p:ph idx="1"/>
          </p:nvPr>
        </p:nvSpPr>
        <p:spPr>
          <a:xfrm>
            <a:off x="389436" y="1068039"/>
            <a:ext cx="8363938" cy="3988784"/>
          </a:xfrm>
        </p:spPr>
        <p:txBody>
          <a:bodyPr/>
          <a:lstStyle/>
          <a:p>
            <a:r>
              <a:rPr lang="en-US" dirty="0"/>
              <a:t>concurrency::</a:t>
            </a:r>
            <a:r>
              <a:rPr lang="en-US" dirty="0" smtClean="0"/>
              <a:t>fast_math</a:t>
            </a:r>
          </a:p>
          <a:p>
            <a:pPr lvl="1"/>
            <a:r>
              <a:rPr lang="en-US" dirty="0" smtClean="0"/>
              <a:t>Wrap Direct3D </a:t>
            </a:r>
            <a:r>
              <a:rPr lang="en-US" dirty="0" err="1" smtClean="0"/>
              <a:t>intrinsics</a:t>
            </a:r>
            <a:endParaRPr lang="en-US" dirty="0"/>
          </a:p>
          <a:p>
            <a:pPr lvl="1"/>
            <a:r>
              <a:rPr lang="en-US" dirty="0" smtClean="0"/>
              <a:t>35 functions</a:t>
            </a:r>
          </a:p>
          <a:p>
            <a:pPr lvl="1"/>
            <a:r>
              <a:rPr lang="en-US" dirty="0" smtClean="0"/>
              <a:t>Single-precision only</a:t>
            </a:r>
          </a:p>
          <a:p>
            <a:pPr lvl="1"/>
            <a:r>
              <a:rPr lang="en-US" dirty="0" smtClean="0"/>
              <a:t>Sacrifice accuracy for speed</a:t>
            </a:r>
          </a:p>
          <a:p>
            <a:endParaRPr lang="en-US" dirty="0" smtClean="0"/>
          </a:p>
          <a:p>
            <a:r>
              <a:rPr lang="en-US" dirty="0" smtClean="0"/>
              <a:t>concurrency</a:t>
            </a:r>
            <a:r>
              <a:rPr lang="en-US" dirty="0"/>
              <a:t>::</a:t>
            </a:r>
            <a:r>
              <a:rPr lang="en-US" dirty="0" smtClean="0"/>
              <a:t>precise_math</a:t>
            </a:r>
          </a:p>
          <a:p>
            <a:pPr lvl="1"/>
            <a:r>
              <a:rPr lang="en-US" dirty="0" smtClean="0"/>
              <a:t>68 C99 functions </a:t>
            </a:r>
          </a:p>
          <a:p>
            <a:pPr lvl="1"/>
            <a:r>
              <a:rPr lang="en-US" dirty="0" smtClean="0"/>
              <a:t>Require full double precision</a:t>
            </a:r>
          </a:p>
          <a:p>
            <a:pPr lvl="2"/>
            <a:r>
              <a:rPr lang="en-US" dirty="0" smtClean="0"/>
              <a:t>even for single precision functions</a:t>
            </a:r>
            <a:endParaRPr lang="en-US" dirty="0"/>
          </a:p>
          <a:p>
            <a:endParaRPr lang="en-US" dirty="0" smtClean="0"/>
          </a:p>
        </p:txBody>
      </p:sp>
      <p:sp>
        <p:nvSpPr>
          <p:cNvPr id="4" name="Rectangle 3"/>
          <p:cNvSpPr/>
          <p:nvPr/>
        </p:nvSpPr>
        <p:spPr>
          <a:xfrm>
            <a:off x="0" y="4866502"/>
            <a:ext cx="9144000" cy="288539"/>
          </a:xfrm>
          <a:prstGeom prst="rect">
            <a:avLst/>
          </a:prstGeom>
        </p:spPr>
        <p:txBody>
          <a:bodyPr wrap="square" lIns="68586" tIns="34294" rIns="68586" bIns="34294">
            <a:spAutoFit/>
          </a:bodyPr>
          <a:lstStyle/>
          <a:p>
            <a:pPr algn="ctr" defTabSz="685835"/>
            <a:r>
              <a:rPr lang="en-US" sz="1400" dirty="0">
                <a:solidFill>
                  <a:srgbClr val="FFFFFF"/>
                </a:solidFill>
                <a:hlinkClick r:id="rId3"/>
              </a:rPr>
              <a:t>http://blogs.msdn.com/b/nativeconcurrency/archive/2012/02/08/math-library-for-c-amp.aspx</a:t>
            </a:r>
            <a:r>
              <a:rPr lang="en-US" sz="1400" dirty="0">
                <a:solidFill>
                  <a:srgbClr val="FFFFFF"/>
                </a:solidFill>
              </a:rPr>
              <a:t> </a:t>
            </a:r>
          </a:p>
        </p:txBody>
      </p:sp>
      <p:sp>
        <p:nvSpPr>
          <p:cNvPr id="7" name="Rectangle 6"/>
          <p:cNvSpPr/>
          <p:nvPr/>
        </p:nvSpPr>
        <p:spPr bwMode="auto">
          <a:xfrm>
            <a:off x="4267200" y="1047750"/>
            <a:ext cx="4878184" cy="3323914"/>
          </a:xfrm>
          <a:prstGeom prst="rect">
            <a:avLst/>
          </a:prstGeom>
          <a:solidFill>
            <a:schemeClr val="tx1"/>
          </a:solidFill>
        </p:spPr>
        <p:txBody>
          <a:bodyPr wrap="square" lIns="91368" tIns="45684" rIns="91368" bIns="45684" rtlCol="0">
            <a:spAutoFit/>
          </a:bodyPr>
          <a:lstStyle/>
          <a:p>
            <a:pPr marL="257198" indent="-257198" defTabSz="685835">
              <a:buFont typeface="+mj-lt"/>
              <a:buAutoNum type="arabicPeriod"/>
            </a:pPr>
            <a:r>
              <a:rPr lang="en-US" sz="1400" dirty="0">
                <a:solidFill>
                  <a:prstClr val="black"/>
                </a:solidFill>
                <a:latin typeface="Calibri" pitchFamily="34" charset="0"/>
                <a:cs typeface="Calibri" pitchFamily="34" charset="0"/>
              </a:rPr>
              <a:t>#include &lt;</a:t>
            </a:r>
            <a:r>
              <a:rPr lang="en-US" sz="1400" dirty="0" err="1">
                <a:solidFill>
                  <a:prstClr val="black"/>
                </a:solidFill>
                <a:latin typeface="Calibri" pitchFamily="34" charset="0"/>
                <a:cs typeface="Calibri" pitchFamily="34" charset="0"/>
              </a:rPr>
              <a:t>amp.h</a:t>
            </a:r>
            <a:r>
              <a:rPr lang="en-US" sz="1400" dirty="0">
                <a:solidFill>
                  <a:prstClr val="black"/>
                </a:solidFill>
                <a:latin typeface="Calibri" pitchFamily="34" charset="0"/>
                <a:cs typeface="Calibri" pitchFamily="34" charset="0"/>
              </a:rPr>
              <a:t>&gt; </a:t>
            </a:r>
          </a:p>
          <a:p>
            <a:pPr marL="257198" indent="-257198" defTabSz="685835">
              <a:buFont typeface="+mj-lt"/>
              <a:buAutoNum type="arabicPeriod"/>
            </a:pPr>
            <a:r>
              <a:rPr lang="en-US" sz="1400" dirty="0">
                <a:solidFill>
                  <a:prstClr val="black"/>
                </a:solidFill>
                <a:latin typeface="Calibri" pitchFamily="34" charset="0"/>
                <a:cs typeface="Calibri" pitchFamily="34" charset="0"/>
              </a:rPr>
              <a:t>#include &lt;</a:t>
            </a:r>
            <a:r>
              <a:rPr lang="en-US" sz="1400" dirty="0" err="1">
                <a:solidFill>
                  <a:prstClr val="black"/>
                </a:solidFill>
                <a:latin typeface="Calibri" pitchFamily="34" charset="0"/>
                <a:cs typeface="Calibri" pitchFamily="34" charset="0"/>
              </a:rPr>
              <a:t>amp_math.h</a:t>
            </a:r>
            <a:r>
              <a:rPr lang="en-US" sz="1400" dirty="0">
                <a:solidFill>
                  <a:prstClr val="black"/>
                </a:solidFill>
                <a:latin typeface="Calibri" pitchFamily="34" charset="0"/>
                <a:cs typeface="Calibri" pitchFamily="34" charset="0"/>
              </a:rPr>
              <a:t>&gt; </a:t>
            </a:r>
          </a:p>
          <a:p>
            <a:pPr marL="257198" indent="-257198" defTabSz="685835">
              <a:buFont typeface="+mj-lt"/>
              <a:buAutoNum type="arabicPeriod"/>
            </a:pPr>
            <a:r>
              <a:rPr lang="en-US" sz="1400" dirty="0">
                <a:solidFill>
                  <a:prstClr val="black"/>
                </a:solidFill>
                <a:latin typeface="Calibri" pitchFamily="34" charset="0"/>
                <a:cs typeface="Calibri" pitchFamily="34" charset="0"/>
              </a:rPr>
              <a:t>using namespace concurrency; </a:t>
            </a:r>
          </a:p>
          <a:p>
            <a:pPr marL="257198" indent="-257198" defTabSz="685835">
              <a:buFont typeface="+mj-lt"/>
              <a:buAutoNum type="arabicPeriod"/>
            </a:pPr>
            <a:r>
              <a:rPr lang="en-US" sz="1400" dirty="0">
                <a:solidFill>
                  <a:prstClr val="black"/>
                </a:solidFill>
                <a:latin typeface="Calibri" pitchFamily="34" charset="0"/>
                <a:cs typeface="Calibri" pitchFamily="34" charset="0"/>
              </a:rPr>
              <a:t>using namespace </a:t>
            </a:r>
            <a:r>
              <a:rPr lang="en-US" sz="1400" b="1" dirty="0">
                <a:solidFill>
                  <a:prstClr val="black"/>
                </a:solidFill>
                <a:latin typeface="Calibri" pitchFamily="34" charset="0"/>
                <a:cs typeface="Calibri" pitchFamily="34" charset="0"/>
              </a:rPr>
              <a:t>concurrency::fast_math</a:t>
            </a:r>
            <a:r>
              <a:rPr lang="en-US" sz="1400" dirty="0">
                <a:solidFill>
                  <a:prstClr val="black"/>
                </a:solidFill>
                <a:latin typeface="Calibri" pitchFamily="34" charset="0"/>
                <a:cs typeface="Calibri" pitchFamily="34" charset="0"/>
              </a:rPr>
              <a:t>;</a:t>
            </a:r>
          </a:p>
          <a:p>
            <a:pPr defTabSz="685835"/>
            <a:r>
              <a:rPr lang="en-US" sz="1400" dirty="0">
                <a:solidFill>
                  <a:prstClr val="black"/>
                </a:solidFill>
                <a:latin typeface="Calibri" pitchFamily="34" charset="0"/>
                <a:cs typeface="Calibri" pitchFamily="34" charset="0"/>
              </a:rPr>
              <a:t>  // using namespace </a:t>
            </a:r>
            <a:r>
              <a:rPr lang="en-US" sz="1400" b="1" dirty="0">
                <a:solidFill>
                  <a:prstClr val="black"/>
                </a:solidFill>
                <a:latin typeface="Calibri" pitchFamily="34" charset="0"/>
                <a:cs typeface="Calibri" pitchFamily="34" charset="0"/>
              </a:rPr>
              <a:t>concurrency::precise_math</a:t>
            </a:r>
            <a:r>
              <a:rPr lang="en-US" sz="1400" dirty="0">
                <a:solidFill>
                  <a:prstClr val="black"/>
                </a:solidFill>
                <a:latin typeface="Calibri" pitchFamily="34" charset="0"/>
                <a:cs typeface="Calibri" pitchFamily="34" charset="0"/>
              </a:rPr>
              <a:t>;</a:t>
            </a:r>
          </a:p>
          <a:p>
            <a:pPr marL="257198" indent="-257198" defTabSz="685835">
              <a:buFont typeface="+mj-lt"/>
              <a:buAutoNum type="arabicPeriod" startAt="5"/>
            </a:pPr>
            <a:r>
              <a:rPr lang="en-US" sz="1400" dirty="0" err="1">
                <a:solidFill>
                  <a:prstClr val="black"/>
                </a:solidFill>
                <a:latin typeface="Calibri" pitchFamily="34" charset="0"/>
                <a:cs typeface="Calibri" pitchFamily="34" charset="0"/>
              </a:rPr>
              <a:t>int</a:t>
            </a:r>
            <a:r>
              <a:rPr lang="en-US" sz="1400" dirty="0">
                <a:solidFill>
                  <a:prstClr val="black"/>
                </a:solidFill>
                <a:latin typeface="Calibri" pitchFamily="34" charset="0"/>
                <a:cs typeface="Calibri" pitchFamily="34" charset="0"/>
              </a:rPr>
              <a:t> main() {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float a = 2.2f, b = 3.5f;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float result = </a:t>
            </a:r>
            <a:r>
              <a:rPr lang="en-US" sz="1400" b="1" dirty="0" err="1">
                <a:solidFill>
                  <a:prstClr val="black"/>
                </a:solidFill>
                <a:latin typeface="Calibri" pitchFamily="34" charset="0"/>
                <a:cs typeface="Calibri" pitchFamily="34" charset="0"/>
              </a:rPr>
              <a:t>pow</a:t>
            </a:r>
            <a:r>
              <a:rPr lang="en-US" sz="1400" dirty="0">
                <a:solidFill>
                  <a:prstClr val="black"/>
                </a:solidFill>
                <a:latin typeface="Calibri" pitchFamily="34" charset="0"/>
                <a:cs typeface="Calibri" pitchFamily="34" charset="0"/>
              </a:rPr>
              <a:t>(</a:t>
            </a:r>
            <a:r>
              <a:rPr lang="en-US" sz="1400" dirty="0" err="1">
                <a:solidFill>
                  <a:prstClr val="black"/>
                </a:solidFill>
                <a:latin typeface="Calibri" pitchFamily="34" charset="0"/>
                <a:cs typeface="Calibri" pitchFamily="34" charset="0"/>
              </a:rPr>
              <a:t>a,b</a:t>
            </a:r>
            <a:r>
              <a:rPr lang="en-US" sz="1400" dirty="0">
                <a:solidFill>
                  <a:prstClr val="black"/>
                </a:solidFill>
                <a:latin typeface="Calibri" pitchFamily="34" charset="0"/>
                <a:cs typeface="Calibri" pitchFamily="34" charset="0"/>
              </a:rPr>
              <a:t>);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a:t>
            </a:r>
            <a:r>
              <a:rPr lang="en-US" sz="1400" dirty="0" err="1">
                <a:solidFill>
                  <a:prstClr val="black"/>
                </a:solidFill>
                <a:latin typeface="Calibri" pitchFamily="34" charset="0"/>
                <a:cs typeface="Calibri" pitchFamily="34" charset="0"/>
              </a:rPr>
              <a:t>std</a:t>
            </a:r>
            <a:r>
              <a:rPr lang="en-US" sz="1400" dirty="0">
                <a:solidFill>
                  <a:prstClr val="black"/>
                </a:solidFill>
                <a:latin typeface="Calibri" pitchFamily="34" charset="0"/>
                <a:cs typeface="Calibri" pitchFamily="34" charset="0"/>
              </a:rPr>
              <a:t>::vector&lt;float&gt; v(1);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array_view&lt;float&gt; </a:t>
            </a:r>
            <a:r>
              <a:rPr lang="en-US" sz="1400" dirty="0" err="1">
                <a:solidFill>
                  <a:prstClr val="black"/>
                </a:solidFill>
                <a:latin typeface="Calibri" pitchFamily="34" charset="0"/>
                <a:cs typeface="Calibri" pitchFamily="34" charset="0"/>
              </a:rPr>
              <a:t>av</a:t>
            </a:r>
            <a:r>
              <a:rPr lang="en-US" sz="1400" dirty="0">
                <a:solidFill>
                  <a:prstClr val="black"/>
                </a:solidFill>
                <a:latin typeface="Calibri" pitchFamily="34" charset="0"/>
                <a:cs typeface="Calibri" pitchFamily="34" charset="0"/>
              </a:rPr>
              <a:t>(1,v);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parallel_for_each(</a:t>
            </a:r>
            <a:r>
              <a:rPr lang="en-US" sz="1400" dirty="0" err="1">
                <a:solidFill>
                  <a:prstClr val="black"/>
                </a:solidFill>
                <a:latin typeface="Calibri" pitchFamily="34" charset="0"/>
                <a:cs typeface="Calibri" pitchFamily="34" charset="0"/>
              </a:rPr>
              <a:t>av.extent</a:t>
            </a:r>
            <a:r>
              <a:rPr lang="en-US" sz="1400" dirty="0">
                <a:solidFill>
                  <a:prstClr val="black"/>
                </a:solidFill>
                <a:latin typeface="Calibri" pitchFamily="34" charset="0"/>
                <a:cs typeface="Calibri" pitchFamily="34" charset="0"/>
              </a:rPr>
              <a:t>, [=](index&lt;1&gt; </a:t>
            </a:r>
            <a:r>
              <a:rPr lang="en-US" sz="1400" dirty="0" err="1">
                <a:solidFill>
                  <a:prstClr val="black"/>
                </a:solidFill>
                <a:latin typeface="Calibri" pitchFamily="34" charset="0"/>
                <a:cs typeface="Calibri" pitchFamily="34" charset="0"/>
              </a:rPr>
              <a:t>idx</a:t>
            </a:r>
            <a:r>
              <a:rPr lang="en-US" sz="1400" dirty="0">
                <a:solidFill>
                  <a:prstClr val="black"/>
                </a:solidFill>
                <a:latin typeface="Calibri" pitchFamily="34" charset="0"/>
                <a:cs typeface="Calibri" pitchFamily="34" charset="0"/>
              </a:rPr>
              <a:t>) restrict(amp)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a:t>
            </a:r>
            <a:r>
              <a:rPr lang="en-US" sz="1400" dirty="0" err="1">
                <a:solidFill>
                  <a:prstClr val="black"/>
                </a:solidFill>
                <a:latin typeface="Calibri" pitchFamily="34" charset="0"/>
                <a:cs typeface="Calibri" pitchFamily="34" charset="0"/>
              </a:rPr>
              <a:t>av</a:t>
            </a:r>
            <a:r>
              <a:rPr lang="en-US" sz="1400" dirty="0">
                <a:solidFill>
                  <a:prstClr val="black"/>
                </a:solidFill>
                <a:latin typeface="Calibri" pitchFamily="34" charset="0"/>
                <a:cs typeface="Calibri" pitchFamily="34" charset="0"/>
              </a:rPr>
              <a:t>[</a:t>
            </a:r>
            <a:r>
              <a:rPr lang="en-US" sz="1400" dirty="0" err="1">
                <a:solidFill>
                  <a:prstClr val="black"/>
                </a:solidFill>
                <a:latin typeface="Calibri" pitchFamily="34" charset="0"/>
                <a:cs typeface="Calibri" pitchFamily="34" charset="0"/>
              </a:rPr>
              <a:t>idx</a:t>
            </a:r>
            <a:r>
              <a:rPr lang="en-US" sz="1400" dirty="0">
                <a:solidFill>
                  <a:prstClr val="black"/>
                </a:solidFill>
                <a:latin typeface="Calibri" pitchFamily="34" charset="0"/>
                <a:cs typeface="Calibri" pitchFamily="34" charset="0"/>
              </a:rPr>
              <a:t>] = </a:t>
            </a:r>
            <a:r>
              <a:rPr lang="en-US" sz="1400" b="1" dirty="0" err="1">
                <a:solidFill>
                  <a:prstClr val="black"/>
                </a:solidFill>
                <a:latin typeface="Calibri" pitchFamily="34" charset="0"/>
                <a:cs typeface="Calibri" pitchFamily="34" charset="0"/>
              </a:rPr>
              <a:t>pow</a:t>
            </a:r>
            <a:r>
              <a:rPr lang="en-US" sz="1400" dirty="0">
                <a:solidFill>
                  <a:prstClr val="black"/>
                </a:solidFill>
                <a:latin typeface="Calibri" pitchFamily="34" charset="0"/>
                <a:cs typeface="Calibri" pitchFamily="34" charset="0"/>
              </a:rPr>
              <a:t>(</a:t>
            </a:r>
            <a:r>
              <a:rPr lang="en-US" sz="1400" dirty="0" err="1">
                <a:solidFill>
                  <a:prstClr val="black"/>
                </a:solidFill>
                <a:latin typeface="Calibri" pitchFamily="34" charset="0"/>
                <a:cs typeface="Calibri" pitchFamily="34" charset="0"/>
              </a:rPr>
              <a:t>a,b</a:t>
            </a:r>
            <a:r>
              <a:rPr lang="en-US" sz="1400" dirty="0">
                <a:solidFill>
                  <a:prstClr val="black"/>
                </a:solidFill>
                <a:latin typeface="Calibri" pitchFamily="34" charset="0"/>
                <a:cs typeface="Calibri" pitchFamily="34" charset="0"/>
              </a:rPr>
              <a:t>);</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    });</a:t>
            </a:r>
          </a:p>
          <a:p>
            <a:pPr marL="257198" indent="-257198" defTabSz="685835">
              <a:buFont typeface="+mj-lt"/>
              <a:buAutoNum type="arabicPeriod" startAt="5"/>
            </a:pPr>
            <a:r>
              <a:rPr lang="en-US" sz="1400" dirty="0">
                <a:solidFill>
                  <a:prstClr val="black"/>
                </a:solidFill>
                <a:latin typeface="Calibri" pitchFamily="34" charset="0"/>
                <a:cs typeface="Calibri" pitchFamily="34" charset="0"/>
              </a:rPr>
              <a:t>}</a:t>
            </a:r>
          </a:p>
        </p:txBody>
      </p:sp>
    </p:spTree>
    <p:extLst>
      <p:ext uri="{BB962C8B-B14F-4D97-AF65-F5344CB8AC3E}">
        <p14:creationId xmlns:p14="http://schemas.microsoft.com/office/powerpoint/2010/main" val="2735940061"/>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Process 39"/>
          <p:cNvSpPr/>
          <p:nvPr/>
        </p:nvSpPr>
        <p:spPr bwMode="auto">
          <a:xfrm>
            <a:off x="533400" y="1123950"/>
            <a:ext cx="6477000" cy="3228218"/>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ectangle 17"/>
          <p:cNvSpPr/>
          <p:nvPr/>
        </p:nvSpPr>
        <p:spPr bwMode="auto">
          <a:xfrm>
            <a:off x="762000" y="1352550"/>
            <a:ext cx="2209800" cy="1364397"/>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bg1"/>
                </a:solidFill>
              </a:ln>
              <a:solidFill>
                <a:schemeClr val="bg1"/>
              </a:solidFill>
            </a:endParaRPr>
          </a:p>
        </p:txBody>
      </p:sp>
      <p:sp>
        <p:nvSpPr>
          <p:cNvPr id="4" name="Title 3"/>
          <p:cNvSpPr>
            <a:spLocks noGrp="1"/>
          </p:cNvSpPr>
          <p:nvPr>
            <p:ph type="title"/>
          </p:nvPr>
        </p:nvSpPr>
        <p:spPr/>
        <p:txBody>
          <a:bodyPr/>
          <a:lstStyle/>
          <a:p>
            <a:r>
              <a:rPr lang="en-US" dirty="0" smtClean="0"/>
              <a:t>Thread tiles and </a:t>
            </a:r>
            <a:r>
              <a:rPr lang="en-US" dirty="0" err="1" smtClean="0"/>
              <a:t>tile_static</a:t>
            </a:r>
            <a:r>
              <a:rPr lang="en-US" dirty="0" smtClean="0"/>
              <a:t> memory</a:t>
            </a:r>
            <a:endParaRPr lang="en-US" dirty="0"/>
          </a:p>
        </p:txBody>
      </p:sp>
      <p:sp>
        <p:nvSpPr>
          <p:cNvPr id="6" name="Rectangle 5"/>
          <p:cNvSpPr/>
          <p:nvPr/>
        </p:nvSpPr>
        <p:spPr bwMode="auto">
          <a:xfrm>
            <a:off x="761288" y="3143250"/>
            <a:ext cx="2210512" cy="3429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chemeClr val="bg1"/>
                </a:solidFill>
              </a:rPr>
              <a:t>Programmable </a:t>
            </a:r>
            <a:r>
              <a:rPr lang="en-US" sz="1600" b="1" dirty="0">
                <a:solidFill>
                  <a:schemeClr val="bg1"/>
                </a:solidFill>
              </a:rPr>
              <a:t>Cache</a:t>
            </a:r>
          </a:p>
        </p:txBody>
      </p:sp>
      <p:sp>
        <p:nvSpPr>
          <p:cNvPr id="8" name="Flowchart: Connector 7"/>
          <p:cNvSpPr/>
          <p:nvPr/>
        </p:nvSpPr>
        <p:spPr bwMode="auto">
          <a:xfrm>
            <a:off x="91440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9" name="Flowchart: Connector 8"/>
          <p:cNvSpPr/>
          <p:nvPr/>
        </p:nvSpPr>
        <p:spPr bwMode="auto">
          <a:xfrm>
            <a:off x="129540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0" name="Flowchart: Connector 9"/>
          <p:cNvSpPr/>
          <p:nvPr/>
        </p:nvSpPr>
        <p:spPr bwMode="auto">
          <a:xfrm>
            <a:off x="170275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1" name="Flowchart: Connector 10"/>
          <p:cNvSpPr/>
          <p:nvPr/>
        </p:nvSpPr>
        <p:spPr bwMode="auto">
          <a:xfrm>
            <a:off x="208375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2" name="Flowchart: Connector 11"/>
          <p:cNvSpPr/>
          <p:nvPr/>
        </p:nvSpPr>
        <p:spPr bwMode="auto">
          <a:xfrm>
            <a:off x="91440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3" name="Flowchart: Connector 12"/>
          <p:cNvSpPr/>
          <p:nvPr/>
        </p:nvSpPr>
        <p:spPr bwMode="auto">
          <a:xfrm>
            <a:off x="129540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4" name="Flowchart: Connector 13"/>
          <p:cNvSpPr/>
          <p:nvPr/>
        </p:nvSpPr>
        <p:spPr bwMode="auto">
          <a:xfrm>
            <a:off x="170275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5" name="Flowchart: Connector 14"/>
          <p:cNvSpPr/>
          <p:nvPr/>
        </p:nvSpPr>
        <p:spPr bwMode="auto">
          <a:xfrm>
            <a:off x="208375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17" name="Rectangle 16"/>
          <p:cNvSpPr/>
          <p:nvPr/>
        </p:nvSpPr>
        <p:spPr bwMode="auto">
          <a:xfrm>
            <a:off x="762000" y="3790950"/>
            <a:ext cx="6019800" cy="3429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chemeClr val="bg1"/>
                </a:solidFill>
              </a:rPr>
              <a:t>Global Memory</a:t>
            </a:r>
            <a:endParaRPr lang="en-US" sz="1600" b="1" dirty="0">
              <a:solidFill>
                <a:schemeClr val="bg1"/>
              </a:solidFill>
            </a:endParaRPr>
          </a:p>
        </p:txBody>
      </p:sp>
      <p:sp>
        <p:nvSpPr>
          <p:cNvPr id="20" name="TextBox 19"/>
          <p:cNvSpPr txBox="1"/>
          <p:nvPr/>
        </p:nvSpPr>
        <p:spPr>
          <a:xfrm>
            <a:off x="2438400" y="1047750"/>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21" name="TextBox 20"/>
          <p:cNvSpPr txBox="1"/>
          <p:nvPr/>
        </p:nvSpPr>
        <p:spPr>
          <a:xfrm>
            <a:off x="2438400" y="1504950"/>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22" name="TextBox 21"/>
          <p:cNvSpPr txBox="1"/>
          <p:nvPr/>
        </p:nvSpPr>
        <p:spPr>
          <a:xfrm>
            <a:off x="1600200" y="1802547"/>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24" name="Rectangle 23"/>
          <p:cNvSpPr/>
          <p:nvPr/>
        </p:nvSpPr>
        <p:spPr bwMode="auto">
          <a:xfrm>
            <a:off x="3733800" y="1352550"/>
            <a:ext cx="2209800" cy="1364397"/>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bg1"/>
                </a:solidFill>
              </a:ln>
              <a:solidFill>
                <a:schemeClr val="bg1"/>
              </a:solidFill>
            </a:endParaRPr>
          </a:p>
        </p:txBody>
      </p:sp>
      <p:sp>
        <p:nvSpPr>
          <p:cNvPr id="25" name="Rectangle 24"/>
          <p:cNvSpPr/>
          <p:nvPr/>
        </p:nvSpPr>
        <p:spPr bwMode="auto">
          <a:xfrm>
            <a:off x="3733088" y="3143250"/>
            <a:ext cx="2210512" cy="342900"/>
          </a:xfrm>
          <a:prstGeom prst="rect">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a:solidFill>
                  <a:schemeClr val="bg1"/>
                </a:solidFill>
              </a:rPr>
              <a:t>Programmable Cache</a:t>
            </a:r>
          </a:p>
        </p:txBody>
      </p:sp>
      <p:sp>
        <p:nvSpPr>
          <p:cNvPr id="27" name="Flowchart: Connector 26"/>
          <p:cNvSpPr/>
          <p:nvPr/>
        </p:nvSpPr>
        <p:spPr bwMode="auto">
          <a:xfrm>
            <a:off x="388620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28" name="Flowchart: Connector 27"/>
          <p:cNvSpPr/>
          <p:nvPr/>
        </p:nvSpPr>
        <p:spPr bwMode="auto">
          <a:xfrm>
            <a:off x="426720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29" name="Flowchart: Connector 28"/>
          <p:cNvSpPr/>
          <p:nvPr/>
        </p:nvSpPr>
        <p:spPr bwMode="auto">
          <a:xfrm>
            <a:off x="467455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30" name="Flowchart: Connector 29"/>
          <p:cNvSpPr/>
          <p:nvPr/>
        </p:nvSpPr>
        <p:spPr bwMode="auto">
          <a:xfrm>
            <a:off x="5055551" y="19549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31" name="Flowchart: Connector 30"/>
          <p:cNvSpPr/>
          <p:nvPr/>
        </p:nvSpPr>
        <p:spPr bwMode="auto">
          <a:xfrm>
            <a:off x="388620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32" name="Flowchart: Connector 31"/>
          <p:cNvSpPr/>
          <p:nvPr/>
        </p:nvSpPr>
        <p:spPr bwMode="auto">
          <a:xfrm>
            <a:off x="426720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33" name="Flowchart: Connector 32"/>
          <p:cNvSpPr/>
          <p:nvPr/>
        </p:nvSpPr>
        <p:spPr bwMode="auto">
          <a:xfrm>
            <a:off x="467455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34" name="Flowchart: Connector 33"/>
          <p:cNvSpPr/>
          <p:nvPr/>
        </p:nvSpPr>
        <p:spPr bwMode="auto">
          <a:xfrm>
            <a:off x="5055551" y="1497747"/>
            <a:ext cx="304800" cy="304800"/>
          </a:xfrm>
          <a:prstGeom prst="flowChartConnector">
            <a:avLst/>
          </a:prstGeom>
          <a:solidFill>
            <a:schemeClr val="tx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5410200" y="1047750"/>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37" name="TextBox 36"/>
          <p:cNvSpPr txBox="1"/>
          <p:nvPr/>
        </p:nvSpPr>
        <p:spPr>
          <a:xfrm>
            <a:off x="5410200" y="1504950"/>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38" name="TextBox 37"/>
          <p:cNvSpPr txBox="1"/>
          <p:nvPr/>
        </p:nvSpPr>
        <p:spPr>
          <a:xfrm>
            <a:off x="4643735" y="1802547"/>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39" name="TextBox 38"/>
          <p:cNvSpPr txBox="1"/>
          <p:nvPr/>
        </p:nvSpPr>
        <p:spPr>
          <a:xfrm>
            <a:off x="6091535" y="1512153"/>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41" name="TextBox 40"/>
          <p:cNvSpPr txBox="1"/>
          <p:nvPr/>
        </p:nvSpPr>
        <p:spPr>
          <a:xfrm>
            <a:off x="3124200" y="1512153"/>
            <a:ext cx="461665" cy="830997"/>
          </a:xfrm>
          <a:prstGeom prst="rect">
            <a:avLst/>
          </a:prstGeom>
          <a:noFill/>
        </p:spPr>
        <p:txBody>
          <a:bodyPr wrap="none" lIns="0" tIns="0" rIns="0" bIns="0" rtlCol="0">
            <a:spAutoFit/>
          </a:bodyPr>
          <a:lstStyle/>
          <a:p>
            <a:r>
              <a:rPr lang="en-US" sz="5400" b="1" dirty="0" smtClean="0">
                <a:solidFill>
                  <a:schemeClr val="bg1"/>
                </a:solidFill>
              </a:rPr>
              <a:t>…</a:t>
            </a:r>
            <a:endParaRPr lang="en-US" sz="3200" b="1" dirty="0" smtClean="0">
              <a:solidFill>
                <a:schemeClr val="bg1"/>
              </a:solidFill>
            </a:endParaRPr>
          </a:p>
        </p:txBody>
      </p:sp>
      <p:sp>
        <p:nvSpPr>
          <p:cNvPr id="42" name="Rounded Rectangle 41"/>
          <p:cNvSpPr/>
          <p:nvPr/>
        </p:nvSpPr>
        <p:spPr bwMode="auto">
          <a:xfrm>
            <a:off x="3730952" y="3113655"/>
            <a:ext cx="2288848" cy="415499"/>
          </a:xfrm>
          <a:prstGeom prst="roundRect">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3" name="TextBox 42"/>
          <p:cNvSpPr txBox="1"/>
          <p:nvPr/>
        </p:nvSpPr>
        <p:spPr>
          <a:xfrm>
            <a:off x="7202516" y="3148153"/>
            <a:ext cx="1800371" cy="738664"/>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tile_static variables shared by threads in the same tile</a:t>
            </a:r>
          </a:p>
        </p:txBody>
      </p:sp>
      <p:cxnSp>
        <p:nvCxnSpPr>
          <p:cNvPr id="44" name="Straight Connector 43"/>
          <p:cNvCxnSpPr>
            <a:stCxn id="42" idx="3"/>
            <a:endCxn id="43" idx="1"/>
          </p:cNvCxnSpPr>
          <p:nvPr/>
        </p:nvCxnSpPr>
        <p:spPr>
          <a:xfrm>
            <a:off x="6019800" y="3321405"/>
            <a:ext cx="1182716" cy="1960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642432" y="4164509"/>
            <a:ext cx="1479135" cy="923330"/>
          </a:xfrm>
          <a:prstGeom prst="rect">
            <a:avLst/>
          </a:prstGeom>
          <a:noFill/>
        </p:spPr>
        <p:txBody>
          <a:bodyPr wrap="square" lIns="0" tIns="0" rIns="0" bIns="0" rtlCol="0">
            <a:spAutoFit/>
          </a:bodyPr>
          <a:lstStyle/>
          <a:p>
            <a:r>
              <a:rPr lang="en-US" sz="1000" dirty="0" smtClean="0">
                <a:gradFill>
                  <a:gsLst>
                    <a:gs pos="0">
                      <a:schemeClr val="tx1"/>
                    </a:gs>
                    <a:gs pos="86000">
                      <a:schemeClr val="tx1"/>
                    </a:gs>
                  </a:gsLst>
                  <a:lin ang="5400000" scaled="0"/>
                </a:gradFill>
              </a:rPr>
              <a:t>Not showing:</a:t>
            </a:r>
          </a:p>
          <a:p>
            <a:pPr marL="171450" indent="-171450">
              <a:buFont typeface="Arial" pitchFamily="34" charset="0"/>
              <a:buChar char="•"/>
            </a:pPr>
            <a:r>
              <a:rPr lang="en-US" sz="1000" dirty="0" smtClean="0">
                <a:gradFill>
                  <a:gsLst>
                    <a:gs pos="0">
                      <a:schemeClr val="tx1"/>
                    </a:gs>
                    <a:gs pos="86000">
                      <a:schemeClr val="tx1"/>
                    </a:gs>
                  </a:gsLst>
                  <a:lin ang="5400000" scaled="0"/>
                </a:gradFill>
              </a:rPr>
              <a:t>Constant memory</a:t>
            </a:r>
          </a:p>
          <a:p>
            <a:pPr marL="171450" indent="-171450">
              <a:buFont typeface="Arial" pitchFamily="34" charset="0"/>
              <a:buChar char="•"/>
            </a:pPr>
            <a:r>
              <a:rPr lang="en-US" sz="1000" dirty="0" smtClean="0">
                <a:gradFill>
                  <a:gsLst>
                    <a:gs pos="0">
                      <a:schemeClr val="tx1"/>
                    </a:gs>
                    <a:gs pos="86000">
                      <a:schemeClr val="tx1"/>
                    </a:gs>
                  </a:gsLst>
                  <a:lin ang="5400000" scaled="0"/>
                </a:gradFill>
              </a:rPr>
              <a:t>Memory controllers</a:t>
            </a:r>
          </a:p>
          <a:p>
            <a:pPr marL="171450" indent="-171450">
              <a:buFont typeface="Arial" pitchFamily="34" charset="0"/>
              <a:buChar char="•"/>
            </a:pPr>
            <a:r>
              <a:rPr lang="en-US" sz="1000" dirty="0" smtClean="0">
                <a:gradFill>
                  <a:gsLst>
                    <a:gs pos="0">
                      <a:schemeClr val="tx1"/>
                    </a:gs>
                    <a:gs pos="86000">
                      <a:schemeClr val="tx1"/>
                    </a:gs>
                  </a:gsLst>
                  <a:lin ang="5400000" scaled="0"/>
                </a:gradFill>
              </a:rPr>
              <a:t>Registers</a:t>
            </a:r>
          </a:p>
          <a:p>
            <a:pPr marL="171450" indent="-171450">
              <a:buFont typeface="Arial" pitchFamily="34" charset="0"/>
              <a:buChar char="•"/>
            </a:pPr>
            <a:r>
              <a:rPr lang="en-US" sz="1000" dirty="0" smtClean="0">
                <a:gradFill>
                  <a:gsLst>
                    <a:gs pos="0">
                      <a:schemeClr val="tx1"/>
                    </a:gs>
                    <a:gs pos="86000">
                      <a:schemeClr val="tx1"/>
                    </a:gs>
                  </a:gsLst>
                  <a:lin ang="5400000" scaled="0"/>
                </a:gradFill>
              </a:rPr>
              <a:t>Other caches</a:t>
            </a:r>
          </a:p>
          <a:p>
            <a:pPr marL="171450" indent="-171450">
              <a:buFont typeface="Arial" pitchFamily="34" charset="0"/>
              <a:buChar char="•"/>
            </a:pPr>
            <a:r>
              <a:rPr lang="en-US" sz="1000" dirty="0" smtClean="0">
                <a:gradFill>
                  <a:gsLst>
                    <a:gs pos="0">
                      <a:schemeClr val="tx1"/>
                    </a:gs>
                    <a:gs pos="86000">
                      <a:schemeClr val="tx1"/>
                    </a:gs>
                  </a:gsLst>
                  <a:lin ang="5400000" scaled="0"/>
                </a:gradFill>
              </a:rPr>
              <a:t>Multi-GPU case</a:t>
            </a:r>
          </a:p>
        </p:txBody>
      </p:sp>
      <p:grpSp>
        <p:nvGrpSpPr>
          <p:cNvPr id="46" name="Group 45"/>
          <p:cNvGrpSpPr/>
          <p:nvPr/>
        </p:nvGrpSpPr>
        <p:grpSpPr>
          <a:xfrm>
            <a:off x="3660435" y="1304403"/>
            <a:ext cx="5383828" cy="1450903"/>
            <a:chOff x="3660435" y="1304403"/>
            <a:chExt cx="5383828" cy="1450903"/>
          </a:xfrm>
        </p:grpSpPr>
        <p:sp>
          <p:nvSpPr>
            <p:cNvPr id="47" name="Rounded Rectangle 46"/>
            <p:cNvSpPr/>
            <p:nvPr/>
          </p:nvSpPr>
          <p:spPr bwMode="auto">
            <a:xfrm>
              <a:off x="3660435" y="1304403"/>
              <a:ext cx="2431099" cy="1450903"/>
            </a:xfrm>
            <a:prstGeom prst="roundRect">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8" name="TextBox 47"/>
            <p:cNvSpPr txBox="1"/>
            <p:nvPr/>
          </p:nvSpPr>
          <p:spPr>
            <a:xfrm>
              <a:off x="7132000" y="1338901"/>
              <a:ext cx="1912263"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tile of threads</a:t>
              </a:r>
            </a:p>
          </p:txBody>
        </p:sp>
        <p:cxnSp>
          <p:nvCxnSpPr>
            <p:cNvPr id="49" name="Straight Connector 48"/>
            <p:cNvCxnSpPr>
              <a:stCxn id="47" idx="3"/>
              <a:endCxn id="48" idx="1"/>
            </p:cNvCxnSpPr>
            <p:nvPr/>
          </p:nvCxnSpPr>
          <p:spPr>
            <a:xfrm flipV="1">
              <a:off x="6091534" y="1462012"/>
              <a:ext cx="1040466" cy="5678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340141"/>
      </p:ext>
    </p:extLst>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240708" y="2073461"/>
            <a:ext cx="3733800" cy="1107889"/>
          </a:xfrm>
          <a:prstGeom prst="rect">
            <a:avLst/>
          </a:prstGeom>
          <a:solidFill>
            <a:schemeClr val="tx1"/>
          </a:solidFill>
        </p:spPr>
        <p:txBody>
          <a:bodyPr wrap="square" lIns="121813" tIns="60907" rIns="121813" bIns="60907" rtlCol="0">
            <a:spAutoFit/>
          </a:bodyPr>
          <a:lstStyle/>
          <a:p>
            <a:endParaRPr lang="en-US" sz="1600" dirty="0">
              <a:solidFill>
                <a:prstClr val="black"/>
              </a:solidFill>
              <a:latin typeface="Calibri" pitchFamily="34" charset="0"/>
              <a:cs typeface="Calibri" pitchFamily="34" charset="0"/>
            </a:endParaRPr>
          </a:p>
          <a:p>
            <a:r>
              <a:rPr lang="en-US" sz="1600" dirty="0" smtClean="0">
                <a:solidFill>
                  <a:prstClr val="black"/>
                </a:solidFill>
                <a:latin typeface="Calibri" pitchFamily="34" charset="0"/>
                <a:cs typeface="Calibri" pitchFamily="34" charset="0"/>
              </a:rPr>
              <a:t>parallel_for_each(</a:t>
            </a:r>
            <a:r>
              <a:rPr lang="en-US" sz="1600" dirty="0" err="1" smtClean="0">
                <a:solidFill>
                  <a:prstClr val="black"/>
                </a:solidFill>
                <a:latin typeface="Calibri" pitchFamily="34" charset="0"/>
                <a:cs typeface="Calibri" pitchFamily="34" charset="0"/>
              </a:rPr>
              <a:t>data.extent</a:t>
            </a:r>
            <a:r>
              <a:rPr lang="en-US" sz="1600" dirty="0" err="1" smtClean="0">
                <a:solidFill>
                  <a:srgbClr val="FF0000"/>
                </a:solidFill>
                <a:latin typeface="Calibri" pitchFamily="34" charset="0"/>
                <a:cs typeface="Calibri" pitchFamily="34" charset="0"/>
              </a:rPr>
              <a:t>.tile</a:t>
            </a:r>
            <a:r>
              <a:rPr lang="en-US" sz="1600" dirty="0" smtClean="0">
                <a:solidFill>
                  <a:srgbClr val="FF0000"/>
                </a:solidFill>
                <a:latin typeface="Calibri" pitchFamily="34" charset="0"/>
                <a:cs typeface="Calibri" pitchFamily="34" charset="0"/>
              </a:rPr>
              <a:t>&lt;6&gt;()</a:t>
            </a:r>
            <a:r>
              <a:rPr lang="en-US" sz="1600" dirty="0" smtClean="0">
                <a:solidFill>
                  <a:prstClr val="black"/>
                </a:solidFill>
                <a:latin typeface="Calibri" pitchFamily="34" charset="0"/>
                <a:cs typeface="Calibri" pitchFamily="34" charset="0"/>
              </a:rPr>
              <a:t>, </a:t>
            </a:r>
            <a:endParaRPr lang="en-US" sz="1600" dirty="0">
              <a:solidFill>
                <a:prstClr val="black"/>
              </a:solidFill>
              <a:latin typeface="Calibri" pitchFamily="34" charset="0"/>
              <a:cs typeface="Calibri" pitchFamily="34" charset="0"/>
            </a:endParaRPr>
          </a:p>
          <a:p>
            <a:r>
              <a:rPr lang="en-US" sz="1600" dirty="0">
                <a:solidFill>
                  <a:prstClr val="black"/>
                </a:solidFill>
                <a:latin typeface="Calibri" pitchFamily="34" charset="0"/>
                <a:cs typeface="Calibri" pitchFamily="34" charset="0"/>
              </a:rPr>
              <a:t>    [=] (</a:t>
            </a:r>
            <a:r>
              <a:rPr lang="en-US" sz="1600" dirty="0" smtClean="0">
                <a:solidFill>
                  <a:srgbClr val="FF0000"/>
                </a:solidFill>
                <a:latin typeface="Calibri" pitchFamily="34" charset="0"/>
                <a:cs typeface="Calibri" pitchFamily="34" charset="0"/>
              </a:rPr>
              <a:t>tiled_index&lt;6&gt;</a:t>
            </a:r>
            <a:r>
              <a:rPr lang="en-US" sz="1600" dirty="0" smtClean="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t_idx</a:t>
            </a:r>
            <a:r>
              <a:rPr lang="en-US" sz="1600" dirty="0" smtClean="0">
                <a:solidFill>
                  <a:prstClr val="black"/>
                </a:solidFill>
                <a:latin typeface="Calibri" pitchFamily="34" charset="0"/>
                <a:cs typeface="Calibri" pitchFamily="34" charset="0"/>
              </a:rPr>
              <a:t>) restrict(amp</a:t>
            </a:r>
            <a:r>
              <a:rPr lang="en-US" sz="1600" dirty="0">
                <a:solidFill>
                  <a:prstClr val="black"/>
                </a:solidFill>
                <a:latin typeface="Calibri" pitchFamily="34" charset="0"/>
                <a:cs typeface="Calibri" pitchFamily="34" charset="0"/>
              </a:rPr>
              <a:t>) </a:t>
            </a:r>
            <a:endParaRPr lang="en-US" sz="1600" dirty="0" smtClean="0">
              <a:solidFill>
                <a:prstClr val="black"/>
              </a:solidFill>
              <a:latin typeface="Calibri" pitchFamily="34" charset="0"/>
              <a:cs typeface="Calibri" pitchFamily="34" charset="0"/>
            </a:endParaRPr>
          </a:p>
          <a:p>
            <a:r>
              <a:rPr lang="en-US" sz="1600" dirty="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   { </a:t>
            </a:r>
            <a:r>
              <a:rPr lang="en-US" sz="1600" dirty="0">
                <a:solidFill>
                  <a:prstClr val="black"/>
                </a:solidFill>
                <a:latin typeface="Calibri" pitchFamily="34" charset="0"/>
                <a:cs typeface="Calibri" pitchFamily="34" charset="0"/>
              </a:rPr>
              <a:t>… });</a:t>
            </a:r>
          </a:p>
        </p:txBody>
      </p:sp>
      <p:sp>
        <p:nvSpPr>
          <p:cNvPr id="2" name="Title 1"/>
          <p:cNvSpPr>
            <a:spLocks noGrp="1"/>
          </p:cNvSpPr>
          <p:nvPr>
            <p:ph type="title"/>
          </p:nvPr>
        </p:nvSpPr>
        <p:spPr/>
        <p:txBody>
          <a:bodyPr/>
          <a:lstStyle/>
          <a:p>
            <a:r>
              <a:rPr lang="en-US" dirty="0" smtClean="0"/>
              <a:t>parallel_for_each: tiled overload</a:t>
            </a:r>
            <a:endParaRPr lang="en-US" dirty="0"/>
          </a:p>
        </p:txBody>
      </p:sp>
      <p:sp>
        <p:nvSpPr>
          <p:cNvPr id="3" name="Content Placeholder 2"/>
          <p:cNvSpPr>
            <a:spLocks noGrp="1"/>
          </p:cNvSpPr>
          <p:nvPr>
            <p:ph idx="1"/>
          </p:nvPr>
        </p:nvSpPr>
        <p:spPr>
          <a:xfrm>
            <a:off x="389436" y="1085850"/>
            <a:ext cx="8602164" cy="3633302"/>
          </a:xfrm>
        </p:spPr>
        <p:txBody>
          <a:bodyPr/>
          <a:lstStyle/>
          <a:p>
            <a:r>
              <a:rPr lang="en-US" dirty="0"/>
              <a:t>Schedule threads in tiles</a:t>
            </a:r>
          </a:p>
          <a:p>
            <a:pPr lvl="1"/>
            <a:r>
              <a:rPr lang="en-US" dirty="0" smtClean="0"/>
              <a:t>Gain </a:t>
            </a:r>
            <a:r>
              <a:rPr lang="en-US" dirty="0"/>
              <a:t>ability to use tile static </a:t>
            </a:r>
            <a:r>
              <a:rPr lang="en-US" dirty="0" smtClean="0"/>
              <a:t>memory</a:t>
            </a:r>
          </a:p>
          <a:p>
            <a:pPr lvl="1"/>
            <a:endParaRPr lang="en-US" dirty="0" smtClean="0"/>
          </a:p>
          <a:p>
            <a:pPr lvl="1"/>
            <a:endParaRPr lang="en-US" dirty="0"/>
          </a:p>
          <a:p>
            <a:endParaRPr lang="en-US" dirty="0"/>
          </a:p>
          <a:p>
            <a:endParaRPr lang="en-US" dirty="0" smtClean="0"/>
          </a:p>
          <a:p>
            <a:r>
              <a:rPr lang="en-US" dirty="0" smtClean="0"/>
              <a:t>parallel_for_each </a:t>
            </a:r>
            <a:r>
              <a:rPr lang="en-US" dirty="0"/>
              <a:t>overload for tiles accepts</a:t>
            </a:r>
          </a:p>
          <a:p>
            <a:pPr lvl="1"/>
            <a:r>
              <a:rPr lang="en-US" dirty="0"/>
              <a:t>tiled_extent&lt;D0&gt; or tiled_extent&lt;D0, D1&gt; or tiled_extent&lt;D0, D1, D2&gt;</a:t>
            </a:r>
          </a:p>
          <a:p>
            <a:pPr lvl="1"/>
            <a:r>
              <a:rPr lang="en-US" dirty="0"/>
              <a:t>a lambda which accepts</a:t>
            </a:r>
          </a:p>
          <a:p>
            <a:pPr lvl="2"/>
            <a:r>
              <a:rPr lang="en-US" dirty="0"/>
              <a:t>tiled_index&lt;D0&gt; or tiled_index&lt;D0, D1&gt; or tiled_index&lt;D0, D1, D2&gt;</a:t>
            </a:r>
          </a:p>
        </p:txBody>
      </p:sp>
      <p:sp>
        <p:nvSpPr>
          <p:cNvPr id="4" name="Rectangle 3"/>
          <p:cNvSpPr/>
          <p:nvPr/>
        </p:nvSpPr>
        <p:spPr bwMode="auto">
          <a:xfrm>
            <a:off x="5240708" y="819150"/>
            <a:ext cx="3733800" cy="1354110"/>
          </a:xfrm>
          <a:prstGeom prst="rect">
            <a:avLst/>
          </a:prstGeom>
          <a:solidFill>
            <a:schemeClr val="tx1"/>
          </a:solidFill>
        </p:spPr>
        <p:txBody>
          <a:bodyPr wrap="square" lIns="121813" tIns="60907" rIns="121813" bIns="60907" rtlCol="0">
            <a:spAutoFit/>
          </a:bodyPr>
          <a:lstStyle/>
          <a:p>
            <a:r>
              <a:rPr lang="en-US" sz="1600" dirty="0" err="1" smtClean="0">
                <a:solidFill>
                  <a:prstClr val="black"/>
                </a:solidFill>
                <a:latin typeface="Calibri" pitchFamily="34" charset="0"/>
                <a:cs typeface="Calibri" pitchFamily="34" charset="0"/>
              </a:rPr>
              <a:t>array_view</a:t>
            </a:r>
            <a:r>
              <a:rPr lang="en-US" sz="1600" dirty="0" smtClean="0">
                <a:solidFill>
                  <a:prstClr val="black"/>
                </a:solidFill>
                <a:latin typeface="Calibri" pitchFamily="34" charset="0"/>
                <a:cs typeface="Calibri" pitchFamily="34" charset="0"/>
              </a:rPr>
              <a:t>&lt;int,1&gt; data(12, </a:t>
            </a:r>
            <a:r>
              <a:rPr lang="en-US" sz="1600" dirty="0" err="1" smtClean="0">
                <a:solidFill>
                  <a:prstClr val="black"/>
                </a:solidFill>
                <a:latin typeface="Calibri" pitchFamily="34" charset="0"/>
                <a:cs typeface="Calibri" pitchFamily="34" charset="0"/>
              </a:rPr>
              <a:t>my_data</a:t>
            </a:r>
            <a:r>
              <a:rPr lang="en-US" sz="1600" dirty="0">
                <a:solidFill>
                  <a:prstClr val="black"/>
                </a:solidFill>
                <a:latin typeface="Calibri" pitchFamily="34" charset="0"/>
                <a:cs typeface="Calibri" pitchFamily="34" charset="0"/>
              </a:rPr>
              <a:t>);</a:t>
            </a:r>
          </a:p>
          <a:p>
            <a:endParaRPr lang="en-US" sz="1600" dirty="0" smtClean="0">
              <a:solidFill>
                <a:prstClr val="black"/>
              </a:solidFill>
              <a:latin typeface="Calibri" pitchFamily="34" charset="0"/>
              <a:cs typeface="Calibri" pitchFamily="34" charset="0"/>
            </a:endParaRPr>
          </a:p>
          <a:p>
            <a:r>
              <a:rPr lang="en-US" sz="1600" dirty="0" smtClean="0">
                <a:solidFill>
                  <a:prstClr val="black"/>
                </a:solidFill>
                <a:latin typeface="Calibri" pitchFamily="34" charset="0"/>
                <a:cs typeface="Calibri" pitchFamily="34" charset="0"/>
              </a:rPr>
              <a:t>parallel_for_each(</a:t>
            </a:r>
            <a:r>
              <a:rPr lang="en-US" sz="1600" dirty="0" err="1" smtClean="0">
                <a:solidFill>
                  <a:prstClr val="black"/>
                </a:solidFill>
                <a:latin typeface="Calibri" pitchFamily="34" charset="0"/>
                <a:cs typeface="Calibri" pitchFamily="34" charset="0"/>
              </a:rPr>
              <a:t>data.extent</a:t>
            </a:r>
            <a:r>
              <a:rPr lang="en-US" sz="1600" dirty="0" smtClean="0">
                <a:solidFill>
                  <a:prstClr val="black"/>
                </a:solidFill>
                <a:latin typeface="Calibri" pitchFamily="34" charset="0"/>
                <a:cs typeface="Calibri" pitchFamily="34" charset="0"/>
              </a:rPr>
              <a:t>, </a:t>
            </a:r>
          </a:p>
          <a:p>
            <a:r>
              <a:rPr lang="en-US" sz="1600" dirty="0" smtClean="0">
                <a:solidFill>
                  <a:prstClr val="black"/>
                </a:solidFill>
                <a:latin typeface="Calibri" pitchFamily="34" charset="0"/>
                <a:cs typeface="Calibri" pitchFamily="34" charset="0"/>
              </a:rPr>
              <a:t>    </a:t>
            </a:r>
            <a:r>
              <a:rPr lang="en-US" sz="1600" dirty="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index&lt;1&gt; </a:t>
            </a:r>
            <a:r>
              <a:rPr lang="en-US" sz="1600" dirty="0" err="1" smtClean="0">
                <a:solidFill>
                  <a:prstClr val="black"/>
                </a:solidFill>
                <a:latin typeface="Calibri" pitchFamily="34" charset="0"/>
                <a:cs typeface="Calibri" pitchFamily="34" charset="0"/>
              </a:rPr>
              <a:t>idx</a:t>
            </a:r>
            <a:r>
              <a:rPr lang="en-US" sz="1600" dirty="0" smtClean="0">
                <a:solidFill>
                  <a:prstClr val="black"/>
                </a:solidFill>
                <a:latin typeface="Calibri" pitchFamily="34" charset="0"/>
                <a:cs typeface="Calibri" pitchFamily="34" charset="0"/>
              </a:rPr>
              <a:t>) restrict(amp) </a:t>
            </a:r>
          </a:p>
          <a:p>
            <a:r>
              <a:rPr lang="en-US" sz="1600" dirty="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   { </a:t>
            </a:r>
            <a:r>
              <a:rPr lang="en-US" sz="1600" dirty="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a:t>
            </a:r>
            <a:endParaRPr lang="en-US" sz="1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476233877"/>
      </p:ext>
    </p:extLst>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252242" y="4308350"/>
            <a:ext cx="9144000" cy="459581"/>
          </a:xfrm>
        </p:spPr>
        <p:txBody>
          <a:bodyPr/>
          <a:lstStyle/>
          <a:p>
            <a:r>
              <a:rPr lang="en-US" dirty="0" err="1" smtClean="0"/>
              <a:t>Cartoonizer</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 y="21184"/>
            <a:ext cx="589280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03350"/>
            <a:ext cx="589280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694972"/>
      </p:ext>
    </p:extLst>
  </p:cSld>
  <p:clrMapOvr>
    <a:masterClrMapping/>
  </p:clrMapOvr>
  <mc:AlternateContent xmlns:mc="http://schemas.openxmlformats.org/markup-compatibility/2006" xmlns:p14="http://schemas.microsoft.com/office/powerpoint/2010/main">
    <mc:Choice Requires="p14">
      <p:transition spd="med" p14:dur="700" advTm="360000">
        <p:fade/>
      </p:transition>
    </mc:Choice>
    <mc:Fallback xmlns="">
      <p:transition spd="med" advTm="3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tiled_index</a:t>
            </a:r>
            <a:endParaRPr lang="en-US" dirty="0"/>
          </a:p>
        </p:txBody>
      </p:sp>
      <p:sp>
        <p:nvSpPr>
          <p:cNvPr id="3" name="Content Placeholder 2"/>
          <p:cNvSpPr>
            <a:spLocks noGrp="1"/>
          </p:cNvSpPr>
          <p:nvPr>
            <p:ph idx="1"/>
          </p:nvPr>
        </p:nvSpPr>
        <p:spPr>
          <a:xfrm>
            <a:off x="389436" y="1085851"/>
            <a:ext cx="8363938" cy="3633302"/>
          </a:xfrm>
        </p:spPr>
        <p:txBody>
          <a:bodyPr/>
          <a:lstStyle/>
          <a:p>
            <a:r>
              <a:rPr lang="en-US" dirty="0" smtClean="0"/>
              <a:t>Given </a:t>
            </a:r>
          </a:p>
          <a:p>
            <a:endParaRPr lang="en-US" dirty="0" smtClean="0"/>
          </a:p>
          <a:p>
            <a:endParaRPr lang="en-US" dirty="0" smtClean="0"/>
          </a:p>
          <a:p>
            <a:endParaRPr lang="en-US" dirty="0" smtClean="0"/>
          </a:p>
          <a:p>
            <a:endParaRPr lang="en-US" sz="1200" dirty="0" smtClean="0"/>
          </a:p>
          <a:p>
            <a:r>
              <a:rPr lang="en-US" dirty="0" smtClean="0"/>
              <a:t>When the lambda is executed by</a:t>
            </a:r>
          </a:p>
          <a:p>
            <a:pPr lvl="1"/>
            <a:r>
              <a:rPr lang="en-US" dirty="0" err="1" smtClean="0"/>
              <a:t>t_idx.global</a:t>
            </a:r>
            <a:r>
              <a:rPr lang="en-US" dirty="0" smtClean="0"/>
              <a:t> 		// index&lt;2&gt; (1,3)</a:t>
            </a:r>
          </a:p>
          <a:p>
            <a:pPr lvl="1"/>
            <a:r>
              <a:rPr lang="en-US" dirty="0" err="1" smtClean="0"/>
              <a:t>t_idx.local</a:t>
            </a:r>
            <a:r>
              <a:rPr lang="en-US" dirty="0" smtClean="0"/>
              <a:t> 		// index&lt;2&gt; (1,1)</a:t>
            </a:r>
          </a:p>
          <a:p>
            <a:pPr lvl="1"/>
            <a:r>
              <a:rPr lang="en-US" dirty="0" err="1" smtClean="0"/>
              <a:t>t_idx.tile</a:t>
            </a:r>
            <a:r>
              <a:rPr lang="en-US" dirty="0" smtClean="0"/>
              <a:t> 		// index&lt;2&gt; (0,1)</a:t>
            </a:r>
          </a:p>
          <a:p>
            <a:pPr lvl="1"/>
            <a:r>
              <a:rPr lang="en-US" dirty="0" err="1" smtClean="0"/>
              <a:t>t_idx.tile_origin</a:t>
            </a:r>
            <a:r>
              <a:rPr lang="en-US" dirty="0" smtClean="0"/>
              <a:t> 	// index&lt;2&gt; (0,2)</a:t>
            </a:r>
            <a:endParaRPr lang="en-US" dirty="0"/>
          </a:p>
        </p:txBody>
      </p:sp>
      <p:sp>
        <p:nvSpPr>
          <p:cNvPr id="6" name="Rectangle 5"/>
          <p:cNvSpPr/>
          <p:nvPr/>
        </p:nvSpPr>
        <p:spPr bwMode="auto">
          <a:xfrm>
            <a:off x="685800" y="1420063"/>
            <a:ext cx="4048120" cy="1200248"/>
          </a:xfrm>
          <a:prstGeom prst="rect">
            <a:avLst/>
          </a:prstGeom>
          <a:solidFill>
            <a:schemeClr val="tx1"/>
          </a:solidFill>
        </p:spPr>
        <p:txBody>
          <a:bodyPr wrap="square" lIns="91372" tIns="45686" rIns="91372" bIns="45686" rtlCol="0">
            <a:spAutoFit/>
          </a:bodyPr>
          <a:lstStyle/>
          <a:p>
            <a:r>
              <a:rPr lang="en-US" dirty="0">
                <a:solidFill>
                  <a:prstClr val="black"/>
                </a:solidFill>
                <a:latin typeface="Calibri" pitchFamily="34" charset="0"/>
                <a:cs typeface="Calibri" pitchFamily="34" charset="0"/>
              </a:rPr>
              <a:t>array_view&lt;int,2&gt; data(2, 6, </a:t>
            </a:r>
            <a:r>
              <a:rPr lang="en-US" dirty="0" err="1">
                <a:solidFill>
                  <a:prstClr val="black"/>
                </a:solidFill>
                <a:latin typeface="Calibri" pitchFamily="34" charset="0"/>
                <a:cs typeface="Calibri" pitchFamily="34" charset="0"/>
              </a:rPr>
              <a:t>p_my_data</a:t>
            </a:r>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parallel_for_each(</a:t>
            </a:r>
          </a:p>
          <a:p>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data.extent</a:t>
            </a:r>
            <a:r>
              <a:rPr lang="en-US" dirty="0" err="1">
                <a:solidFill>
                  <a:srgbClr val="FF0000"/>
                </a:solidFill>
                <a:latin typeface="Calibri" pitchFamily="34" charset="0"/>
                <a:cs typeface="Calibri" pitchFamily="34" charset="0"/>
              </a:rPr>
              <a:t>.tile</a:t>
            </a:r>
            <a:r>
              <a:rPr lang="en-US" dirty="0">
                <a:solidFill>
                  <a:srgbClr val="FF0000"/>
                </a:solidFill>
                <a:latin typeface="Calibri" pitchFamily="34" charset="0"/>
                <a:cs typeface="Calibri" pitchFamily="34" charset="0"/>
              </a:rPr>
              <a:t>&lt;2,2&gt;()</a:t>
            </a:r>
            <a:r>
              <a:rPr lang="en-US" dirty="0">
                <a:solidFill>
                  <a:prstClr val="black"/>
                </a:solidFill>
                <a:latin typeface="Calibri" pitchFamily="34" charset="0"/>
                <a:cs typeface="Calibri" pitchFamily="34" charset="0"/>
              </a:rPr>
              <a:t>, </a:t>
            </a:r>
          </a:p>
          <a:p>
            <a:r>
              <a:rPr lang="en-US" dirty="0">
                <a:solidFill>
                  <a:prstClr val="black"/>
                </a:solidFill>
                <a:latin typeface="Calibri" pitchFamily="34" charset="0"/>
                <a:cs typeface="Calibri" pitchFamily="34" charset="0"/>
              </a:rPr>
              <a:t>    [=] (</a:t>
            </a:r>
            <a:r>
              <a:rPr lang="en-US" dirty="0" err="1">
                <a:solidFill>
                  <a:srgbClr val="FF0000"/>
                </a:solidFill>
                <a:latin typeface="Calibri" pitchFamily="34" charset="0"/>
                <a:cs typeface="Calibri" pitchFamily="34" charset="0"/>
              </a:rPr>
              <a:t>tiled_index</a:t>
            </a:r>
            <a:r>
              <a:rPr lang="en-US" dirty="0">
                <a:solidFill>
                  <a:srgbClr val="FF0000"/>
                </a:solidFill>
                <a:latin typeface="Calibri" pitchFamily="34" charset="0"/>
                <a:cs typeface="Calibri" pitchFamily="34" charset="0"/>
              </a:rPr>
              <a:t>&lt;2,2&gt;</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t_idx</a:t>
            </a:r>
            <a:r>
              <a:rPr lang="en-US" dirty="0">
                <a:solidFill>
                  <a:prstClr val="black"/>
                </a:solidFill>
                <a:latin typeface="Calibri" pitchFamily="34" charset="0"/>
                <a:cs typeface="Calibri" pitchFamily="34" charset="0"/>
              </a:rPr>
              <a:t>)… { … });</a:t>
            </a:r>
          </a:p>
        </p:txBody>
      </p:sp>
      <p:grpSp>
        <p:nvGrpSpPr>
          <p:cNvPr id="10" name="Group 9"/>
          <p:cNvGrpSpPr/>
          <p:nvPr/>
        </p:nvGrpSpPr>
        <p:grpSpPr>
          <a:xfrm>
            <a:off x="3962400" y="1200150"/>
            <a:ext cx="4875728" cy="1852613"/>
            <a:chOff x="4115872" y="1200441"/>
            <a:chExt cx="4875728" cy="1852613"/>
          </a:xfrm>
        </p:grpSpPr>
        <p:sp>
          <p:nvSpPr>
            <p:cNvPr id="5" name="Rectangle 4"/>
            <p:cNvSpPr/>
            <p:nvPr/>
          </p:nvSpPr>
          <p:spPr bwMode="auto">
            <a:xfrm>
              <a:off x="5392992" y="1420063"/>
              <a:ext cx="3598608" cy="12225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spcCol="0"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7372313"/>
                </p:ext>
              </p:extLst>
            </p:nvPr>
          </p:nvGraphicFramePr>
          <p:xfrm>
            <a:off x="4115872" y="1200441"/>
            <a:ext cx="4791132" cy="1852613"/>
          </p:xfrm>
          <a:graphic>
            <a:graphicData uri="http://schemas.openxmlformats.org/presentationml/2006/ole">
              <mc:AlternateContent xmlns:mc="http://schemas.openxmlformats.org/markup-compatibility/2006">
                <mc:Choice xmlns:v="urn:schemas-microsoft-com:vml" Requires="v">
                  <p:oleObj spid="_x0000_s11323" name="Document" r:id="rId6" imgW="3435841" imgH="1330094" progId="Word.Document.12">
                    <p:embed/>
                  </p:oleObj>
                </mc:Choice>
                <mc:Fallback>
                  <p:oleObj name="Document" r:id="rId6" imgW="3435841" imgH="1330094" progId="Word.Document.12">
                    <p:embed/>
                    <p:pic>
                      <p:nvPicPr>
                        <p:cNvPr id="0" name=""/>
                        <p:cNvPicPr>
                          <a:picLocks noChangeAspect="1" noChangeArrowheads="1"/>
                        </p:cNvPicPr>
                        <p:nvPr/>
                      </p:nvPicPr>
                      <p:blipFill>
                        <a:blip r:embed="rId7"/>
                        <a:srcRect/>
                        <a:stretch>
                          <a:fillRect/>
                        </a:stretch>
                      </p:blipFill>
                      <p:spPr bwMode="auto">
                        <a:xfrm>
                          <a:off x="4115872" y="1200441"/>
                          <a:ext cx="479113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7316272" y="2114841"/>
              <a:ext cx="440400" cy="415418"/>
            </a:xfrm>
            <a:prstGeom prst="rect">
              <a:avLst/>
            </a:prstGeom>
            <a:solidFill>
              <a:schemeClr val="accent1"/>
            </a:solidFill>
          </p:spPr>
          <p:txBody>
            <a:bodyPr wrap="square" lIns="91372" tIns="45686" rIns="91372" bIns="45686" rtlCol="0">
              <a:spAutoFit/>
            </a:bodyPr>
            <a:lstStyle/>
            <a:p>
              <a:pPr algn="ctr"/>
              <a:r>
                <a:rPr lang="en-US" sz="2100" b="1" dirty="0">
                  <a:solidFill>
                    <a:srgbClr val="FF0000"/>
                  </a:solidFill>
                  <a:latin typeface="Calibri" pitchFamily="34" charset="0"/>
                  <a:cs typeface="Calibri" pitchFamily="34" charset="0"/>
                </a:rPr>
                <a:t>T</a:t>
              </a:r>
            </a:p>
          </p:txBody>
        </p:sp>
      </p:grpSp>
      <p:sp>
        <p:nvSpPr>
          <p:cNvPr id="12" name="TextBox 11"/>
          <p:cNvSpPr txBox="1"/>
          <p:nvPr/>
        </p:nvSpPr>
        <p:spPr>
          <a:xfrm>
            <a:off x="5010311" y="2845345"/>
            <a:ext cx="440400" cy="415418"/>
          </a:xfrm>
          <a:prstGeom prst="rect">
            <a:avLst/>
          </a:prstGeom>
          <a:solidFill>
            <a:schemeClr val="accent1"/>
          </a:solidFill>
        </p:spPr>
        <p:txBody>
          <a:bodyPr wrap="square" lIns="91372" tIns="45686" rIns="91372" bIns="45686" rtlCol="0">
            <a:spAutoFit/>
          </a:bodyPr>
          <a:lstStyle/>
          <a:p>
            <a:pPr algn="ctr"/>
            <a:r>
              <a:rPr lang="en-US" sz="2100" b="1" dirty="0">
                <a:solidFill>
                  <a:srgbClr val="FF0000"/>
                </a:solidFill>
                <a:latin typeface="Calibri" pitchFamily="34" charset="0"/>
                <a:cs typeface="Calibri" pitchFamily="34" charset="0"/>
              </a:rPr>
              <a:t>T</a:t>
            </a:r>
          </a:p>
        </p:txBody>
      </p:sp>
    </p:spTree>
    <p:custDataLst>
      <p:tags r:id="rId2"/>
    </p:custDataLst>
    <p:extLst>
      <p:ext uri="{BB962C8B-B14F-4D97-AF65-F5344CB8AC3E}">
        <p14:creationId xmlns:p14="http://schemas.microsoft.com/office/powerpoint/2010/main" val="975073549"/>
      </p:ext>
    </p:extLst>
  </p:cSld>
  <p:clrMapOvr>
    <a:masterClrMapping/>
  </p:clrMapOvr>
  <mc:AlternateContent xmlns:mc="http://schemas.openxmlformats.org/markup-compatibility/2006" xmlns:p14="http://schemas.microsoft.com/office/powerpoint/2010/main">
    <mc:Choice Requires="p14">
      <p:transition spd="med" p14:dur="700" advTm="120000">
        <p:fade/>
      </p:transition>
    </mc:Choice>
    <mc:Fallback xmlns="">
      <p:transition spd="med" advTm="1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14301"/>
            <a:ext cx="8363938" cy="457049"/>
          </a:xfrm>
        </p:spPr>
        <p:txBody>
          <a:bodyPr/>
          <a:lstStyle/>
          <a:p>
            <a:r>
              <a:rPr lang="en-US" dirty="0" smtClean="0"/>
              <a:t>Example: Matrix Multiplication (tiled)</a:t>
            </a:r>
            <a:endParaRPr lang="en-US" dirty="0"/>
          </a:p>
        </p:txBody>
      </p:sp>
      <p:sp>
        <p:nvSpPr>
          <p:cNvPr id="8" name="Rectangle 7"/>
          <p:cNvSpPr/>
          <p:nvPr/>
        </p:nvSpPr>
        <p:spPr bwMode="auto">
          <a:xfrm>
            <a:off x="152400" y="628650"/>
            <a:ext cx="4297680" cy="4339577"/>
          </a:xfrm>
          <a:prstGeom prst="rect">
            <a:avLst/>
          </a:prstGeom>
          <a:solidFill>
            <a:schemeClr val="tx1"/>
          </a:solidFill>
        </p:spPr>
        <p:txBody>
          <a:bodyPr wrap="square" lIns="91368" tIns="45684" rIns="91368" bIns="45684" rtlCol="0">
            <a:spAutoFit/>
          </a:bodyPr>
          <a:lstStyle/>
          <a:p>
            <a:r>
              <a:rPr lang="en-US" sz="1200" dirty="0">
                <a:solidFill>
                  <a:schemeClr val="bg1"/>
                </a:solidFill>
                <a:latin typeface="Calibri" pitchFamily="34" charset="0"/>
                <a:cs typeface="Calibri" pitchFamily="34" charset="0"/>
              </a:rPr>
              <a:t>void </a:t>
            </a:r>
            <a:r>
              <a:rPr lang="en-US" sz="1200" dirty="0" err="1" smtClean="0">
                <a:solidFill>
                  <a:schemeClr val="bg1"/>
                </a:solidFill>
                <a:latin typeface="Calibri" pitchFamily="34" charset="0"/>
                <a:cs typeface="Calibri" pitchFamily="34" charset="0"/>
              </a:rPr>
              <a:t>MatrixMultiplyAMP</a:t>
            </a:r>
            <a:r>
              <a:rPr lang="en-US" sz="1200" dirty="0" smtClean="0">
                <a:solidFill>
                  <a:schemeClr val="bg1"/>
                </a:solidFill>
                <a:latin typeface="Calibri" pitchFamily="34" charset="0"/>
                <a:cs typeface="Calibri" pitchFamily="34" charset="0"/>
              </a:rPr>
              <a:t>(vector&lt;float</a:t>
            </a:r>
            <a:r>
              <a:rPr lang="en-US" sz="1200" dirty="0">
                <a:solidFill>
                  <a:schemeClr val="bg1"/>
                </a:solidFill>
                <a:latin typeface="Calibri" pitchFamily="34" charset="0"/>
                <a:cs typeface="Calibri" pitchFamily="34" charset="0"/>
              </a:rPr>
              <a:t>&gt;&amp; </a:t>
            </a:r>
            <a:r>
              <a:rPr lang="en-US" sz="1200" dirty="0" err="1">
                <a:solidFill>
                  <a:schemeClr val="bg1"/>
                </a:solidFill>
                <a:latin typeface="Calibri" pitchFamily="34" charset="0"/>
                <a:cs typeface="Calibri" pitchFamily="34" charset="0"/>
              </a:rPr>
              <a:t>vC</a:t>
            </a:r>
            <a:r>
              <a:rPr lang="en-US" sz="1200" dirty="0">
                <a:solidFill>
                  <a:schemeClr val="bg1"/>
                </a:solidFill>
                <a:latin typeface="Calibri" pitchFamily="34" charset="0"/>
                <a:cs typeface="Calibri" pitchFamily="34" charset="0"/>
              </a:rPr>
              <a:t>, </a:t>
            </a:r>
            <a:r>
              <a:rPr lang="en-US" sz="1200" dirty="0" err="1" smtClean="0">
                <a:solidFill>
                  <a:schemeClr val="bg1"/>
                </a:solidFill>
                <a:latin typeface="Calibri" pitchFamily="34" charset="0"/>
                <a:cs typeface="Calibri" pitchFamily="34" charset="0"/>
              </a:rPr>
              <a:t>const</a:t>
            </a:r>
            <a:r>
              <a:rPr lang="en-US" sz="1200" dirty="0" smtClean="0">
                <a:solidFill>
                  <a:schemeClr val="bg1"/>
                </a:solidFill>
                <a:latin typeface="Calibri" pitchFamily="34" charset="0"/>
                <a:cs typeface="Calibri" pitchFamily="34" charset="0"/>
              </a:rPr>
              <a:t> </a:t>
            </a:r>
            <a:r>
              <a:rPr lang="en-US" sz="1200" dirty="0">
                <a:solidFill>
                  <a:schemeClr val="bg1"/>
                </a:solidFill>
                <a:latin typeface="Calibri" pitchFamily="34" charset="0"/>
                <a:cs typeface="Calibri" pitchFamily="34" charset="0"/>
              </a:rPr>
              <a:t>vector&lt;float&gt;&amp; </a:t>
            </a:r>
            <a:r>
              <a:rPr lang="en-US" sz="1200" dirty="0" err="1">
                <a:solidFill>
                  <a:schemeClr val="bg1"/>
                </a:solidFill>
                <a:latin typeface="Calibri" pitchFamily="34" charset="0"/>
                <a:cs typeface="Calibri" pitchFamily="34" charset="0"/>
              </a:rPr>
              <a:t>vA</a:t>
            </a:r>
            <a:r>
              <a:rPr lang="en-US" sz="1200" dirty="0">
                <a:solidFill>
                  <a:schemeClr val="bg1"/>
                </a:solidFill>
                <a:latin typeface="Calibri" pitchFamily="34" charset="0"/>
                <a:cs typeface="Calibri" pitchFamily="34" charset="0"/>
              </a:rPr>
              <a:t>, </a:t>
            </a:r>
            <a:r>
              <a:rPr lang="en-US" sz="1200" dirty="0" smtClean="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const</a:t>
            </a:r>
            <a:r>
              <a:rPr lang="en-US" sz="1200" dirty="0">
                <a:solidFill>
                  <a:schemeClr val="bg1"/>
                </a:solidFill>
                <a:latin typeface="Calibri" pitchFamily="34" charset="0"/>
                <a:cs typeface="Calibri" pitchFamily="34" charset="0"/>
              </a:rPr>
              <a:t> vector&lt;float&gt;&amp; </a:t>
            </a:r>
            <a:r>
              <a:rPr lang="en-US" sz="1200" dirty="0" err="1">
                <a:solidFill>
                  <a:schemeClr val="bg1"/>
                </a:solidFill>
                <a:latin typeface="Calibri" pitchFamily="34" charset="0"/>
                <a:cs typeface="Calibri" pitchFamily="34" charset="0"/>
              </a:rPr>
              <a:t>vB</a:t>
            </a:r>
            <a:r>
              <a:rPr lang="en-US" sz="1200" dirty="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int</a:t>
            </a:r>
            <a:r>
              <a:rPr lang="en-US" sz="1200" dirty="0">
                <a:solidFill>
                  <a:schemeClr val="bg1"/>
                </a:solidFill>
                <a:latin typeface="Calibri" pitchFamily="34" charset="0"/>
                <a:cs typeface="Calibri" pitchFamily="34" charset="0"/>
              </a:rPr>
              <a:t> M, </a:t>
            </a:r>
            <a:r>
              <a:rPr lang="en-US" sz="1200" dirty="0" err="1">
                <a:solidFill>
                  <a:schemeClr val="bg1"/>
                </a:solidFill>
                <a:latin typeface="Calibri" pitchFamily="34" charset="0"/>
                <a:cs typeface="Calibri" pitchFamily="34" charset="0"/>
              </a:rPr>
              <a:t>int</a:t>
            </a:r>
            <a:r>
              <a:rPr lang="en-US" sz="1200" dirty="0">
                <a:solidFill>
                  <a:schemeClr val="bg1"/>
                </a:solidFill>
                <a:latin typeface="Calibri" pitchFamily="34" charset="0"/>
                <a:cs typeface="Calibri" pitchFamily="34" charset="0"/>
              </a:rPr>
              <a:t> N, </a:t>
            </a:r>
            <a:r>
              <a:rPr lang="en-US" sz="1200" dirty="0" err="1">
                <a:solidFill>
                  <a:schemeClr val="bg1"/>
                </a:solidFill>
                <a:latin typeface="Calibri" pitchFamily="34" charset="0"/>
                <a:cs typeface="Calibri" pitchFamily="34" charset="0"/>
              </a:rPr>
              <a:t>int</a:t>
            </a:r>
            <a:r>
              <a:rPr lang="en-US" sz="1200" dirty="0">
                <a:solidFill>
                  <a:schemeClr val="bg1"/>
                </a:solidFill>
                <a:latin typeface="Calibri" pitchFamily="34" charset="0"/>
                <a:cs typeface="Calibri" pitchFamily="34" charset="0"/>
              </a:rPr>
              <a:t> W )</a:t>
            </a:r>
          </a:p>
          <a:p>
            <a:r>
              <a:rPr lang="en-US" sz="1200" dirty="0" smtClean="0">
                <a:solidFill>
                  <a:schemeClr val="bg1"/>
                </a:solidFill>
                <a:latin typeface="Calibri" pitchFamily="34" charset="0"/>
                <a:cs typeface="Calibri" pitchFamily="34" charset="0"/>
              </a:rPr>
              <a:t>{</a:t>
            </a:r>
          </a:p>
          <a:p>
            <a:endParaRPr lang="en-US" sz="1200" dirty="0" smtClean="0">
              <a:solidFill>
                <a:schemeClr val="bg1"/>
              </a:solidFill>
              <a:latin typeface="Calibri" pitchFamily="34" charset="0"/>
              <a:cs typeface="Calibri" pitchFamily="34" charset="0"/>
            </a:endParaRPr>
          </a:p>
          <a:p>
            <a:r>
              <a:rPr lang="en-US" sz="1200" dirty="0" smtClean="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array_view</a:t>
            </a:r>
            <a:r>
              <a:rPr lang="en-US" sz="1200" dirty="0">
                <a:solidFill>
                  <a:schemeClr val="bg1"/>
                </a:solidFill>
                <a:latin typeface="Calibri" pitchFamily="34" charset="0"/>
                <a:cs typeface="Calibri" pitchFamily="34" charset="0"/>
              </a:rPr>
              <a:t>&lt;</a:t>
            </a:r>
            <a:r>
              <a:rPr lang="en-US" sz="1200" dirty="0" err="1">
                <a:solidFill>
                  <a:schemeClr val="bg1"/>
                </a:solidFill>
                <a:latin typeface="Calibri" pitchFamily="34" charset="0"/>
                <a:cs typeface="Calibri" pitchFamily="34" charset="0"/>
              </a:rPr>
              <a:t>const</a:t>
            </a:r>
            <a:r>
              <a:rPr lang="en-US" sz="1200" dirty="0">
                <a:solidFill>
                  <a:schemeClr val="bg1"/>
                </a:solidFill>
                <a:latin typeface="Calibri" pitchFamily="34" charset="0"/>
                <a:cs typeface="Calibri" pitchFamily="34" charset="0"/>
              </a:rPr>
              <a:t> float,2&gt; a(</a:t>
            </a:r>
            <a:r>
              <a:rPr lang="en-US" sz="1200" dirty="0" err="1">
                <a:solidFill>
                  <a:schemeClr val="bg1"/>
                </a:solidFill>
                <a:latin typeface="Calibri" pitchFamily="34" charset="0"/>
                <a:cs typeface="Calibri" pitchFamily="34" charset="0"/>
              </a:rPr>
              <a:t>M,W,vA</a:t>
            </a:r>
            <a:r>
              <a:rPr lang="en-US" sz="1200" dirty="0">
                <a:solidFill>
                  <a:schemeClr val="bg1"/>
                </a:solidFill>
                <a:latin typeface="Calibri" pitchFamily="34" charset="0"/>
                <a:cs typeface="Calibri" pitchFamily="34" charset="0"/>
              </a:rPr>
              <a:t>),b(</a:t>
            </a:r>
            <a:r>
              <a:rPr lang="en-US" sz="1200" dirty="0" err="1">
                <a:solidFill>
                  <a:schemeClr val="bg1"/>
                </a:solidFill>
                <a:latin typeface="Calibri" pitchFamily="34" charset="0"/>
                <a:cs typeface="Calibri" pitchFamily="34" charset="0"/>
              </a:rPr>
              <a:t>W,N,vB</a:t>
            </a:r>
            <a:r>
              <a:rPr lang="en-US" sz="1200" dirty="0">
                <a:solidFill>
                  <a:schemeClr val="bg1"/>
                </a:solidFill>
                <a:latin typeface="Calibri" pitchFamily="34" charset="0"/>
                <a:cs typeface="Calibri" pitchFamily="34" charset="0"/>
              </a:rPr>
              <a:t>);</a:t>
            </a:r>
          </a:p>
          <a:p>
            <a:r>
              <a:rPr lang="en-US" sz="1200" dirty="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array_view</a:t>
            </a:r>
            <a:r>
              <a:rPr lang="en-US" sz="1200" dirty="0">
                <a:solidFill>
                  <a:schemeClr val="bg1"/>
                </a:solidFill>
                <a:latin typeface="Calibri" pitchFamily="34" charset="0"/>
                <a:cs typeface="Calibri" pitchFamily="34" charset="0"/>
              </a:rPr>
              <a:t>&lt;float,2&gt; c(</a:t>
            </a:r>
            <a:r>
              <a:rPr lang="en-US" sz="1200" dirty="0" err="1">
                <a:solidFill>
                  <a:schemeClr val="bg1"/>
                </a:solidFill>
                <a:latin typeface="Calibri" pitchFamily="34" charset="0"/>
                <a:cs typeface="Calibri" pitchFamily="34" charset="0"/>
              </a:rPr>
              <a:t>M,N,vC</a:t>
            </a:r>
            <a:r>
              <a:rPr lang="en-US" sz="1200" dirty="0" smtClean="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c.discard_data</a:t>
            </a:r>
            <a:r>
              <a:rPr lang="en-US" sz="1200" dirty="0">
                <a:solidFill>
                  <a:schemeClr val="bg1"/>
                </a:solidFill>
                <a:latin typeface="Calibri" pitchFamily="34" charset="0"/>
                <a:cs typeface="Calibri" pitchFamily="34" charset="0"/>
              </a:rPr>
              <a:t>();</a:t>
            </a:r>
          </a:p>
          <a:p>
            <a:r>
              <a:rPr lang="en-US" sz="1200" dirty="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parallel_for_each</a:t>
            </a:r>
            <a:r>
              <a:rPr lang="en-US" sz="1200" dirty="0">
                <a:solidFill>
                  <a:schemeClr val="bg1"/>
                </a:solidFill>
                <a:latin typeface="Calibri" pitchFamily="34" charset="0"/>
                <a:cs typeface="Calibri" pitchFamily="34" charset="0"/>
              </a:rPr>
              <a:t>(</a:t>
            </a:r>
            <a:r>
              <a:rPr lang="en-US" sz="1200" dirty="0" err="1">
                <a:solidFill>
                  <a:schemeClr val="bg1"/>
                </a:solidFill>
                <a:latin typeface="Calibri" pitchFamily="34" charset="0"/>
                <a:cs typeface="Calibri" pitchFamily="34" charset="0"/>
              </a:rPr>
              <a:t>c.extent</a:t>
            </a:r>
            <a:r>
              <a:rPr lang="en-US" sz="1200" dirty="0">
                <a:solidFill>
                  <a:schemeClr val="bg1"/>
                </a:solidFill>
                <a:latin typeface="Calibri" pitchFamily="34" charset="0"/>
                <a:cs typeface="Calibri" pitchFamily="34" charset="0"/>
              </a:rPr>
              <a:t>,</a:t>
            </a:r>
          </a:p>
          <a:p>
            <a:r>
              <a:rPr lang="en-US" sz="1200" dirty="0">
                <a:solidFill>
                  <a:schemeClr val="bg1"/>
                </a:solidFill>
                <a:latin typeface="Calibri" pitchFamily="34" charset="0"/>
                <a:cs typeface="Calibri" pitchFamily="34" charset="0"/>
              </a:rPr>
              <a:t>       [=](index&lt;2&gt; </a:t>
            </a:r>
            <a:r>
              <a:rPr lang="en-US" sz="1200" dirty="0" err="1">
                <a:solidFill>
                  <a:schemeClr val="bg1"/>
                </a:solidFill>
                <a:latin typeface="Calibri" pitchFamily="34" charset="0"/>
                <a:cs typeface="Calibri" pitchFamily="34" charset="0"/>
              </a:rPr>
              <a:t>idx</a:t>
            </a:r>
            <a:r>
              <a:rPr lang="en-US" sz="1200" dirty="0">
                <a:solidFill>
                  <a:schemeClr val="bg1"/>
                </a:solidFill>
                <a:latin typeface="Calibri" pitchFamily="34" charset="0"/>
                <a:cs typeface="Calibri" pitchFamily="34" charset="0"/>
              </a:rPr>
              <a:t>) restrict(amp) </a:t>
            </a:r>
            <a:r>
              <a:rPr lang="en-US" sz="1200" dirty="0" smtClean="0">
                <a:solidFill>
                  <a:schemeClr val="bg1"/>
                </a:solidFill>
                <a:latin typeface="Calibri" pitchFamily="34" charset="0"/>
                <a:cs typeface="Calibri" pitchFamily="34" charset="0"/>
              </a:rPr>
              <a:t>{</a:t>
            </a:r>
          </a:p>
          <a:p>
            <a:endParaRPr lang="en-US" sz="1200" dirty="0">
              <a:solidFill>
                <a:schemeClr val="bg1"/>
              </a:solidFill>
              <a:latin typeface="Calibri" pitchFamily="34" charset="0"/>
              <a:cs typeface="Calibri" pitchFamily="34" charset="0"/>
            </a:endParaRPr>
          </a:p>
          <a:p>
            <a:r>
              <a:rPr lang="en-US" sz="1200" dirty="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int</a:t>
            </a:r>
            <a:r>
              <a:rPr lang="en-US" sz="1200" dirty="0">
                <a:solidFill>
                  <a:schemeClr val="bg1"/>
                </a:solidFill>
                <a:latin typeface="Calibri" pitchFamily="34" charset="0"/>
                <a:cs typeface="Calibri" pitchFamily="34" charset="0"/>
              </a:rPr>
              <a:t> row = </a:t>
            </a:r>
            <a:r>
              <a:rPr lang="en-US" sz="1200" dirty="0" err="1">
                <a:solidFill>
                  <a:schemeClr val="bg1"/>
                </a:solidFill>
                <a:latin typeface="Calibri" pitchFamily="34" charset="0"/>
                <a:cs typeface="Calibri" pitchFamily="34" charset="0"/>
              </a:rPr>
              <a:t>idx</a:t>
            </a:r>
            <a:r>
              <a:rPr lang="en-US" sz="1200" dirty="0">
                <a:solidFill>
                  <a:schemeClr val="bg1"/>
                </a:solidFill>
                <a:latin typeface="Calibri" pitchFamily="34" charset="0"/>
                <a:cs typeface="Calibri" pitchFamily="34" charset="0"/>
              </a:rPr>
              <a:t>[0]; </a:t>
            </a:r>
            <a:r>
              <a:rPr lang="en-US" sz="1200" dirty="0" err="1">
                <a:solidFill>
                  <a:schemeClr val="bg1"/>
                </a:solidFill>
                <a:latin typeface="Calibri" pitchFamily="34" charset="0"/>
                <a:cs typeface="Calibri" pitchFamily="34" charset="0"/>
              </a:rPr>
              <a:t>int</a:t>
            </a:r>
            <a:r>
              <a:rPr lang="en-US" sz="1200" dirty="0">
                <a:solidFill>
                  <a:schemeClr val="bg1"/>
                </a:solidFill>
                <a:latin typeface="Calibri" pitchFamily="34" charset="0"/>
                <a:cs typeface="Calibri" pitchFamily="34" charset="0"/>
              </a:rPr>
              <a:t> col = </a:t>
            </a:r>
            <a:r>
              <a:rPr lang="en-US" sz="1200" dirty="0" err="1">
                <a:solidFill>
                  <a:schemeClr val="bg1"/>
                </a:solidFill>
                <a:latin typeface="Calibri" pitchFamily="34" charset="0"/>
                <a:cs typeface="Calibri" pitchFamily="34" charset="0"/>
              </a:rPr>
              <a:t>idx</a:t>
            </a:r>
            <a:r>
              <a:rPr lang="en-US" sz="1200" dirty="0">
                <a:solidFill>
                  <a:schemeClr val="bg1"/>
                </a:solidFill>
                <a:latin typeface="Calibri" pitchFamily="34" charset="0"/>
                <a:cs typeface="Calibri" pitchFamily="34" charset="0"/>
              </a:rPr>
              <a:t>[1];</a:t>
            </a:r>
          </a:p>
          <a:p>
            <a:pPr lvl="1"/>
            <a:r>
              <a:rPr lang="en-US" sz="1200" dirty="0">
                <a:solidFill>
                  <a:schemeClr val="bg1"/>
                </a:solidFill>
                <a:latin typeface="Calibri" pitchFamily="34" charset="0"/>
                <a:cs typeface="Calibri" pitchFamily="34" charset="0"/>
              </a:rPr>
              <a:t>  </a:t>
            </a:r>
            <a:r>
              <a:rPr lang="en-US" sz="1200" dirty="0" smtClean="0">
                <a:solidFill>
                  <a:schemeClr val="bg1"/>
                </a:solidFill>
                <a:latin typeface="Calibri" pitchFamily="34" charset="0"/>
                <a:cs typeface="Calibri" pitchFamily="34" charset="0"/>
              </a:rPr>
              <a:t>float </a:t>
            </a:r>
            <a:r>
              <a:rPr lang="en-US" sz="1200" dirty="0">
                <a:solidFill>
                  <a:schemeClr val="bg1"/>
                </a:solidFill>
                <a:latin typeface="Calibri" pitchFamily="34" charset="0"/>
                <a:cs typeface="Calibri" pitchFamily="34" charset="0"/>
              </a:rPr>
              <a:t>sum = 0.0f</a:t>
            </a:r>
            <a:r>
              <a:rPr lang="en-US" sz="1200" dirty="0" smtClean="0">
                <a:solidFill>
                  <a:schemeClr val="bg1"/>
                </a:solidFill>
                <a:latin typeface="Calibri" pitchFamily="34" charset="0"/>
                <a:cs typeface="Calibri" pitchFamily="34" charset="0"/>
              </a:rPr>
              <a:t>;</a:t>
            </a:r>
          </a:p>
          <a:p>
            <a:pPr lvl="1"/>
            <a:endParaRPr lang="en-US" sz="1200" dirty="0">
              <a:solidFill>
                <a:schemeClr val="bg1"/>
              </a:solidFill>
              <a:latin typeface="Calibri" pitchFamily="34" charset="0"/>
              <a:cs typeface="Calibri" pitchFamily="34" charset="0"/>
            </a:endParaRPr>
          </a:p>
          <a:p>
            <a:pPr lvl="1"/>
            <a:endParaRPr lang="en-US" sz="1200" dirty="0" smtClean="0">
              <a:solidFill>
                <a:schemeClr val="bg1"/>
              </a:solidFill>
              <a:latin typeface="Calibri" pitchFamily="34" charset="0"/>
              <a:cs typeface="Calibri" pitchFamily="34" charset="0"/>
            </a:endParaRPr>
          </a:p>
          <a:p>
            <a:pPr lvl="1"/>
            <a:endParaRPr lang="en-US" sz="1200" dirty="0">
              <a:solidFill>
                <a:schemeClr val="bg1"/>
              </a:solidFill>
              <a:latin typeface="Calibri" pitchFamily="34" charset="0"/>
              <a:cs typeface="Calibri" pitchFamily="34" charset="0"/>
            </a:endParaRPr>
          </a:p>
          <a:p>
            <a:pPr lvl="1"/>
            <a:endParaRPr lang="en-US" sz="1200" dirty="0" smtClean="0">
              <a:solidFill>
                <a:schemeClr val="bg1"/>
              </a:solidFill>
              <a:latin typeface="Calibri" pitchFamily="34" charset="0"/>
              <a:cs typeface="Calibri" pitchFamily="34" charset="0"/>
            </a:endParaRPr>
          </a:p>
          <a:p>
            <a:pPr lvl="1"/>
            <a:endParaRPr lang="en-US" sz="1200" dirty="0">
              <a:solidFill>
                <a:schemeClr val="bg1"/>
              </a:solidFill>
              <a:latin typeface="Calibri" pitchFamily="34" charset="0"/>
              <a:cs typeface="Calibri" pitchFamily="34" charset="0"/>
            </a:endParaRPr>
          </a:p>
          <a:p>
            <a:pPr lvl="1"/>
            <a:r>
              <a:rPr lang="da-DK" sz="1200" dirty="0" smtClean="0">
                <a:solidFill>
                  <a:schemeClr val="bg1"/>
                </a:solidFill>
                <a:latin typeface="Calibri" pitchFamily="34" charset="0"/>
                <a:cs typeface="Calibri" pitchFamily="34" charset="0"/>
              </a:rPr>
              <a:t> </a:t>
            </a:r>
            <a:r>
              <a:rPr lang="da-DK" sz="1200" dirty="0">
                <a:solidFill>
                  <a:schemeClr val="bg1"/>
                </a:solidFill>
                <a:latin typeface="Calibri" pitchFamily="34" charset="0"/>
                <a:cs typeface="Calibri" pitchFamily="34" charset="0"/>
              </a:rPr>
              <a:t> </a:t>
            </a:r>
            <a:r>
              <a:rPr lang="da-DK" sz="1200" dirty="0" smtClean="0">
                <a:solidFill>
                  <a:schemeClr val="bg1"/>
                </a:solidFill>
                <a:latin typeface="Calibri" pitchFamily="34" charset="0"/>
                <a:cs typeface="Calibri" pitchFamily="34" charset="0"/>
              </a:rPr>
              <a:t>for(int </a:t>
            </a:r>
            <a:r>
              <a:rPr lang="da-DK" sz="1200" dirty="0">
                <a:solidFill>
                  <a:schemeClr val="bg1"/>
                </a:solidFill>
                <a:latin typeface="Calibri" pitchFamily="34" charset="0"/>
                <a:cs typeface="Calibri" pitchFamily="34" charset="0"/>
              </a:rPr>
              <a:t>i = 0; i &lt; W; i++) </a:t>
            </a:r>
            <a:endParaRPr lang="en-US" sz="1200" dirty="0">
              <a:solidFill>
                <a:schemeClr val="bg1"/>
              </a:solidFill>
              <a:latin typeface="Calibri" pitchFamily="34" charset="0"/>
              <a:cs typeface="Calibri" pitchFamily="34" charset="0"/>
            </a:endParaRPr>
          </a:p>
          <a:p>
            <a:pPr lvl="1"/>
            <a:r>
              <a:rPr lang="en-US" sz="1200" dirty="0">
                <a:solidFill>
                  <a:schemeClr val="bg1"/>
                </a:solidFill>
                <a:latin typeface="Calibri" pitchFamily="34" charset="0"/>
                <a:cs typeface="Calibri" pitchFamily="34" charset="0"/>
              </a:rPr>
              <a:t>  </a:t>
            </a:r>
            <a:r>
              <a:rPr lang="en-US" sz="1200" dirty="0" smtClean="0">
                <a:solidFill>
                  <a:schemeClr val="bg1"/>
                </a:solidFill>
                <a:latin typeface="Calibri" pitchFamily="34" charset="0"/>
                <a:cs typeface="Calibri" pitchFamily="34" charset="0"/>
              </a:rPr>
              <a:t>   </a:t>
            </a:r>
            <a:r>
              <a:rPr lang="en-US" sz="1200" dirty="0">
                <a:solidFill>
                  <a:schemeClr val="bg1"/>
                </a:solidFill>
                <a:latin typeface="Calibri" pitchFamily="34" charset="0"/>
                <a:cs typeface="Calibri" pitchFamily="34" charset="0"/>
              </a:rPr>
              <a:t>sum += a(row, </a:t>
            </a:r>
            <a:r>
              <a:rPr lang="en-US" sz="1200" dirty="0" err="1">
                <a:solidFill>
                  <a:schemeClr val="bg1"/>
                </a:solidFill>
                <a:latin typeface="Calibri" pitchFamily="34" charset="0"/>
                <a:cs typeface="Calibri" pitchFamily="34" charset="0"/>
              </a:rPr>
              <a:t>i</a:t>
            </a:r>
            <a:r>
              <a:rPr lang="en-US" sz="1200" dirty="0">
                <a:solidFill>
                  <a:schemeClr val="bg1"/>
                </a:solidFill>
                <a:latin typeface="Calibri" pitchFamily="34" charset="0"/>
                <a:cs typeface="Calibri" pitchFamily="34" charset="0"/>
              </a:rPr>
              <a:t>) * b(</a:t>
            </a:r>
            <a:r>
              <a:rPr lang="en-US" sz="1200" dirty="0" err="1">
                <a:solidFill>
                  <a:schemeClr val="bg1"/>
                </a:solidFill>
                <a:latin typeface="Calibri" pitchFamily="34" charset="0"/>
                <a:cs typeface="Calibri" pitchFamily="34" charset="0"/>
              </a:rPr>
              <a:t>i</a:t>
            </a:r>
            <a:r>
              <a:rPr lang="en-US" sz="1200" dirty="0">
                <a:solidFill>
                  <a:schemeClr val="bg1"/>
                </a:solidFill>
                <a:latin typeface="Calibri" pitchFamily="34" charset="0"/>
                <a:cs typeface="Calibri" pitchFamily="34" charset="0"/>
              </a:rPr>
              <a:t>, col</a:t>
            </a:r>
            <a:r>
              <a:rPr lang="en-US" sz="1200" dirty="0" smtClean="0">
                <a:solidFill>
                  <a:schemeClr val="bg1"/>
                </a:solidFill>
                <a:latin typeface="Calibri" pitchFamily="34" charset="0"/>
                <a:cs typeface="Calibri" pitchFamily="34" charset="0"/>
              </a:rPr>
              <a:t>);</a:t>
            </a:r>
          </a:p>
          <a:p>
            <a:pPr lvl="1"/>
            <a:endParaRPr lang="en-US" sz="1200" dirty="0">
              <a:solidFill>
                <a:schemeClr val="bg1"/>
              </a:solidFill>
              <a:latin typeface="Calibri" pitchFamily="34" charset="0"/>
              <a:cs typeface="Calibri" pitchFamily="34" charset="0"/>
            </a:endParaRPr>
          </a:p>
          <a:p>
            <a:pPr lvl="1"/>
            <a:endParaRPr lang="en-US" sz="1200" dirty="0">
              <a:solidFill>
                <a:schemeClr val="bg1"/>
              </a:solidFill>
              <a:latin typeface="Calibri" pitchFamily="34" charset="0"/>
              <a:cs typeface="Calibri" pitchFamily="34" charset="0"/>
            </a:endParaRPr>
          </a:p>
          <a:p>
            <a:pPr lvl="1"/>
            <a:r>
              <a:rPr lang="en-US" sz="1200" dirty="0">
                <a:solidFill>
                  <a:schemeClr val="bg1"/>
                </a:solidFill>
                <a:latin typeface="Calibri" pitchFamily="34" charset="0"/>
                <a:cs typeface="Calibri" pitchFamily="34" charset="0"/>
              </a:rPr>
              <a:t>  </a:t>
            </a:r>
            <a:r>
              <a:rPr lang="en-US" sz="1200" dirty="0" smtClean="0">
                <a:solidFill>
                  <a:schemeClr val="bg1"/>
                </a:solidFill>
                <a:latin typeface="Calibri" pitchFamily="34" charset="0"/>
                <a:cs typeface="Calibri" pitchFamily="34" charset="0"/>
              </a:rPr>
              <a:t>c[</a:t>
            </a:r>
            <a:r>
              <a:rPr lang="en-US" sz="1200" dirty="0" err="1" smtClean="0">
                <a:solidFill>
                  <a:schemeClr val="bg1"/>
                </a:solidFill>
                <a:latin typeface="Calibri" pitchFamily="34" charset="0"/>
                <a:cs typeface="Calibri" pitchFamily="34" charset="0"/>
              </a:rPr>
              <a:t>idx</a:t>
            </a:r>
            <a:r>
              <a:rPr lang="en-US" sz="1200" dirty="0">
                <a:solidFill>
                  <a:schemeClr val="bg1"/>
                </a:solidFill>
                <a:latin typeface="Calibri" pitchFamily="34" charset="0"/>
                <a:cs typeface="Calibri" pitchFamily="34" charset="0"/>
              </a:rPr>
              <a:t>] = sum;</a:t>
            </a:r>
          </a:p>
          <a:p>
            <a:r>
              <a:rPr lang="en-US" sz="1200" dirty="0">
                <a:solidFill>
                  <a:schemeClr val="bg1"/>
                </a:solidFill>
                <a:latin typeface="Calibri" pitchFamily="34" charset="0"/>
                <a:cs typeface="Calibri" pitchFamily="34" charset="0"/>
              </a:rPr>
              <a:t>       </a:t>
            </a:r>
            <a:r>
              <a:rPr lang="en-US" sz="1200" dirty="0" smtClean="0">
                <a:solidFill>
                  <a:schemeClr val="bg1"/>
                </a:solidFill>
                <a:latin typeface="Calibri" pitchFamily="34" charset="0"/>
                <a:cs typeface="Calibri" pitchFamily="34" charset="0"/>
              </a:rPr>
              <a:t>} </a:t>
            </a:r>
            <a:r>
              <a:rPr lang="en-US" sz="1200" dirty="0">
                <a:solidFill>
                  <a:schemeClr val="bg1"/>
                </a:solidFill>
                <a:latin typeface="Calibri" pitchFamily="34" charset="0"/>
                <a:cs typeface="Calibri" pitchFamily="34" charset="0"/>
              </a:rPr>
              <a:t>);</a:t>
            </a:r>
          </a:p>
          <a:p>
            <a:r>
              <a:rPr lang="en-US" sz="1200" dirty="0">
                <a:solidFill>
                  <a:schemeClr val="bg1"/>
                </a:solidFill>
                <a:latin typeface="Calibri" pitchFamily="34" charset="0"/>
                <a:cs typeface="Calibri" pitchFamily="34" charset="0"/>
              </a:rPr>
              <a:t>}</a:t>
            </a:r>
          </a:p>
        </p:txBody>
      </p:sp>
      <p:sp>
        <p:nvSpPr>
          <p:cNvPr id="9" name="Rectangle 8"/>
          <p:cNvSpPr/>
          <p:nvPr/>
        </p:nvSpPr>
        <p:spPr bwMode="auto">
          <a:xfrm>
            <a:off x="4693920" y="628650"/>
            <a:ext cx="4297680" cy="4339577"/>
          </a:xfrm>
          <a:prstGeom prst="rect">
            <a:avLst/>
          </a:prstGeom>
          <a:solidFill>
            <a:schemeClr val="tx1"/>
          </a:solidFill>
        </p:spPr>
        <p:txBody>
          <a:bodyPr wrap="square" lIns="91368" tIns="45684" rIns="91368" bIns="45684" rtlCol="0">
            <a:spAutoFit/>
          </a:bodyPr>
          <a:lstStyle/>
          <a:p>
            <a:pPr defTabSz="685835"/>
            <a:r>
              <a:rPr lang="en-US" sz="1200" dirty="0">
                <a:solidFill>
                  <a:prstClr val="black"/>
                </a:solidFill>
                <a:latin typeface="Calibri" pitchFamily="34" charset="0"/>
                <a:cs typeface="Calibri" pitchFamily="34" charset="0"/>
              </a:rPr>
              <a:t>void </a:t>
            </a:r>
            <a:r>
              <a:rPr lang="en-US" sz="1200" dirty="0" err="1">
                <a:solidFill>
                  <a:prstClr val="black"/>
                </a:solidFill>
                <a:latin typeface="Calibri" pitchFamily="34" charset="0"/>
                <a:cs typeface="Calibri" pitchFamily="34" charset="0"/>
              </a:rPr>
              <a:t>MatrixMultTiled</a:t>
            </a:r>
            <a:r>
              <a:rPr lang="en-US" sz="1200" dirty="0">
                <a:solidFill>
                  <a:prstClr val="black"/>
                </a:solidFill>
                <a:latin typeface="Calibri" pitchFamily="34" charset="0"/>
                <a:cs typeface="Calibri" pitchFamily="34" charset="0"/>
              </a:rPr>
              <a:t>(vector&lt;float&gt;&amp; </a:t>
            </a:r>
            <a:r>
              <a:rPr lang="en-US" sz="1200" dirty="0" err="1">
                <a:solidFill>
                  <a:prstClr val="black"/>
                </a:solidFill>
                <a:latin typeface="Calibri" pitchFamily="34" charset="0"/>
                <a:cs typeface="Calibri" pitchFamily="34" charset="0"/>
              </a:rPr>
              <a:t>vC</a:t>
            </a:r>
            <a:r>
              <a:rPr lang="en-US" sz="1200" dirty="0">
                <a:solidFill>
                  <a:prstClr val="black"/>
                </a:solidFill>
                <a:latin typeface="Calibri" pitchFamily="34" charset="0"/>
                <a:cs typeface="Calibri" pitchFamily="34" charset="0"/>
              </a:rPr>
              <a:t>, </a:t>
            </a:r>
            <a:r>
              <a:rPr lang="en-US" sz="1200" dirty="0" err="1">
                <a:solidFill>
                  <a:prstClr val="black"/>
                </a:solidFill>
                <a:latin typeface="Calibri" pitchFamily="34" charset="0"/>
                <a:cs typeface="Calibri" pitchFamily="34" charset="0"/>
              </a:rPr>
              <a:t>const</a:t>
            </a:r>
            <a:r>
              <a:rPr lang="en-US" sz="1200" dirty="0">
                <a:solidFill>
                  <a:prstClr val="black"/>
                </a:solidFill>
                <a:latin typeface="Calibri" pitchFamily="34" charset="0"/>
                <a:cs typeface="Calibri" pitchFamily="34" charset="0"/>
              </a:rPr>
              <a:t> vector&lt;float&gt;&amp; </a:t>
            </a:r>
            <a:r>
              <a:rPr lang="en-US" sz="1200" dirty="0" err="1">
                <a:solidFill>
                  <a:prstClr val="black"/>
                </a:solidFill>
                <a:latin typeface="Calibri" pitchFamily="34" charset="0"/>
                <a:cs typeface="Calibri" pitchFamily="34" charset="0"/>
              </a:rPr>
              <a:t>vA</a:t>
            </a:r>
            <a:r>
              <a:rPr lang="en-US" sz="1200" dirty="0">
                <a:solidFill>
                  <a:prstClr val="black"/>
                </a:solidFill>
                <a:latin typeface="Calibri" pitchFamily="34" charset="0"/>
                <a:cs typeface="Calibri" pitchFamily="34" charset="0"/>
              </a:rPr>
              <a:t>, </a:t>
            </a:r>
            <a:r>
              <a:rPr lang="en-US" sz="1200" dirty="0" err="1">
                <a:solidFill>
                  <a:prstClr val="black"/>
                </a:solidFill>
                <a:latin typeface="Calibri" pitchFamily="34" charset="0"/>
                <a:cs typeface="Calibri" pitchFamily="34" charset="0"/>
              </a:rPr>
              <a:t>const</a:t>
            </a:r>
            <a:r>
              <a:rPr lang="en-US" sz="1200" dirty="0">
                <a:solidFill>
                  <a:prstClr val="black"/>
                </a:solidFill>
                <a:latin typeface="Calibri" pitchFamily="34" charset="0"/>
                <a:cs typeface="Calibri" pitchFamily="34" charset="0"/>
              </a:rPr>
              <a:t> vector&lt;float&gt;&amp; </a:t>
            </a:r>
            <a:r>
              <a:rPr lang="en-US" sz="1200" dirty="0" err="1">
                <a:solidFill>
                  <a:prstClr val="black"/>
                </a:solidFill>
                <a:latin typeface="Calibri" pitchFamily="34" charset="0"/>
                <a:cs typeface="Calibri" pitchFamily="34" charset="0"/>
              </a:rPr>
              <a:t>vB</a:t>
            </a:r>
            <a:r>
              <a:rPr lang="en-US" sz="1200" dirty="0">
                <a:solidFill>
                  <a:prstClr val="black"/>
                </a:solidFill>
                <a:latin typeface="Calibri" pitchFamily="34" charset="0"/>
                <a:cs typeface="Calibri" pitchFamily="34" charset="0"/>
              </a:rPr>
              <a:t>, </a:t>
            </a:r>
            <a:r>
              <a:rPr lang="en-US" sz="1200" dirty="0" err="1">
                <a:solidFill>
                  <a:prstClr val="black"/>
                </a:solidFill>
                <a:latin typeface="Calibri" pitchFamily="34" charset="0"/>
                <a:cs typeface="Calibri" pitchFamily="34" charset="0"/>
              </a:rPr>
              <a:t>int</a:t>
            </a:r>
            <a:r>
              <a:rPr lang="en-US" sz="1200" dirty="0">
                <a:solidFill>
                  <a:prstClr val="black"/>
                </a:solidFill>
                <a:latin typeface="Calibri" pitchFamily="34" charset="0"/>
                <a:cs typeface="Calibri" pitchFamily="34" charset="0"/>
              </a:rPr>
              <a:t> M, </a:t>
            </a:r>
            <a:r>
              <a:rPr lang="en-US" sz="1200" dirty="0" err="1">
                <a:solidFill>
                  <a:prstClr val="black"/>
                </a:solidFill>
                <a:latin typeface="Calibri" pitchFamily="34" charset="0"/>
                <a:cs typeface="Calibri" pitchFamily="34" charset="0"/>
              </a:rPr>
              <a:t>int</a:t>
            </a:r>
            <a:r>
              <a:rPr lang="en-US" sz="1200" dirty="0">
                <a:solidFill>
                  <a:prstClr val="black"/>
                </a:solidFill>
                <a:latin typeface="Calibri" pitchFamily="34" charset="0"/>
                <a:cs typeface="Calibri" pitchFamily="34" charset="0"/>
              </a:rPr>
              <a:t> N, </a:t>
            </a:r>
            <a:r>
              <a:rPr lang="en-US" sz="1200" dirty="0" err="1">
                <a:solidFill>
                  <a:prstClr val="black"/>
                </a:solidFill>
                <a:latin typeface="Calibri" pitchFamily="34" charset="0"/>
                <a:cs typeface="Calibri" pitchFamily="34" charset="0"/>
              </a:rPr>
              <a:t>int</a:t>
            </a:r>
            <a:r>
              <a:rPr lang="en-US" sz="1200" dirty="0">
                <a:solidFill>
                  <a:prstClr val="black"/>
                </a:solidFill>
                <a:latin typeface="Calibri" pitchFamily="34" charset="0"/>
                <a:cs typeface="Calibri" pitchFamily="34" charset="0"/>
              </a:rPr>
              <a:t> W )</a:t>
            </a:r>
          </a:p>
          <a:p>
            <a:pPr defTabSz="685835"/>
            <a:r>
              <a:rPr lang="en-US" sz="1200" dirty="0">
                <a:solidFill>
                  <a:prstClr val="black"/>
                </a:solidFill>
                <a:latin typeface="Calibri" pitchFamily="34" charset="0"/>
                <a:cs typeface="Calibri" pitchFamily="34" charset="0"/>
              </a:rPr>
              <a:t>{</a:t>
            </a:r>
          </a:p>
          <a:p>
            <a:pPr defTabSz="685835"/>
            <a:r>
              <a:rPr lang="en-US" sz="1200" dirty="0">
                <a:solidFill>
                  <a:schemeClr val="bg1"/>
                </a:solidFill>
                <a:latin typeface="Calibri" pitchFamily="34" charset="0"/>
                <a:cs typeface="Calibri" pitchFamily="34" charset="0"/>
              </a:rPr>
              <a:t>    static </a:t>
            </a:r>
            <a:r>
              <a:rPr lang="en-US" sz="1200" dirty="0" err="1">
                <a:solidFill>
                  <a:schemeClr val="bg1"/>
                </a:solidFill>
                <a:latin typeface="Calibri" pitchFamily="34" charset="0"/>
                <a:cs typeface="Calibri" pitchFamily="34" charset="0"/>
              </a:rPr>
              <a:t>const</a:t>
            </a:r>
            <a:r>
              <a:rPr lang="en-US" sz="1200" dirty="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int</a:t>
            </a:r>
            <a:r>
              <a:rPr lang="en-US" sz="1200" dirty="0">
                <a:solidFill>
                  <a:schemeClr val="bg1"/>
                </a:solidFill>
                <a:latin typeface="Calibri" pitchFamily="34" charset="0"/>
                <a:cs typeface="Calibri" pitchFamily="34" charset="0"/>
              </a:rPr>
              <a:t> TS = 16;</a:t>
            </a:r>
          </a:p>
          <a:p>
            <a:pPr defTabSz="685835"/>
            <a:r>
              <a:rPr lang="en-US" sz="1200" dirty="0">
                <a:solidFill>
                  <a:prstClr val="black"/>
                </a:solidFill>
                <a:latin typeface="Calibri" pitchFamily="34" charset="0"/>
                <a:cs typeface="Calibri" pitchFamily="34" charset="0"/>
              </a:rPr>
              <a:t>    array_view&lt;</a:t>
            </a:r>
            <a:r>
              <a:rPr lang="en-US" sz="1200" dirty="0" err="1">
                <a:solidFill>
                  <a:prstClr val="black"/>
                </a:solidFill>
                <a:latin typeface="Calibri" pitchFamily="34" charset="0"/>
                <a:cs typeface="Calibri" pitchFamily="34" charset="0"/>
              </a:rPr>
              <a:t>const</a:t>
            </a:r>
            <a:r>
              <a:rPr lang="en-US" sz="1200" dirty="0">
                <a:solidFill>
                  <a:prstClr val="black"/>
                </a:solidFill>
                <a:latin typeface="Calibri" pitchFamily="34" charset="0"/>
                <a:cs typeface="Calibri" pitchFamily="34" charset="0"/>
              </a:rPr>
              <a:t> float,2&gt; a(M, W, </a:t>
            </a:r>
            <a:r>
              <a:rPr lang="en-US" sz="1200" dirty="0" err="1">
                <a:solidFill>
                  <a:prstClr val="black"/>
                </a:solidFill>
                <a:latin typeface="Calibri" pitchFamily="34" charset="0"/>
                <a:cs typeface="Calibri" pitchFamily="34" charset="0"/>
              </a:rPr>
              <a:t>vA</a:t>
            </a:r>
            <a:r>
              <a:rPr lang="en-US" sz="1200" dirty="0">
                <a:solidFill>
                  <a:prstClr val="black"/>
                </a:solidFill>
                <a:latin typeface="Calibri" pitchFamily="34" charset="0"/>
                <a:cs typeface="Calibri" pitchFamily="34" charset="0"/>
              </a:rPr>
              <a:t>), b(W, N, </a:t>
            </a:r>
            <a:r>
              <a:rPr lang="en-US" sz="1200" dirty="0" err="1">
                <a:solidFill>
                  <a:prstClr val="black"/>
                </a:solidFill>
                <a:latin typeface="Calibri" pitchFamily="34" charset="0"/>
                <a:cs typeface="Calibri" pitchFamily="34" charset="0"/>
              </a:rPr>
              <a:t>vB</a:t>
            </a:r>
            <a:r>
              <a:rPr lang="en-US" sz="1200" dirty="0">
                <a:solidFill>
                  <a:prstClr val="black"/>
                </a:solidFill>
                <a:latin typeface="Calibri" pitchFamily="34" charset="0"/>
                <a:cs typeface="Calibri" pitchFamily="34" charset="0"/>
              </a:rPr>
              <a:t>);</a:t>
            </a:r>
          </a:p>
          <a:p>
            <a:pPr defTabSz="685835"/>
            <a:r>
              <a:rPr lang="en-US" sz="1200" dirty="0">
                <a:solidFill>
                  <a:prstClr val="black"/>
                </a:solidFill>
                <a:latin typeface="Calibri" pitchFamily="34" charset="0"/>
                <a:cs typeface="Calibri" pitchFamily="34" charset="0"/>
              </a:rPr>
              <a:t>    array_view&lt;float,2&gt; c(</a:t>
            </a:r>
            <a:r>
              <a:rPr lang="en-US" sz="1200" dirty="0" err="1">
                <a:solidFill>
                  <a:prstClr val="black"/>
                </a:solidFill>
                <a:latin typeface="Calibri" pitchFamily="34" charset="0"/>
                <a:cs typeface="Calibri" pitchFamily="34" charset="0"/>
              </a:rPr>
              <a:t>M,N,vC</a:t>
            </a:r>
            <a:r>
              <a:rPr lang="en-US" sz="1200" dirty="0">
                <a:solidFill>
                  <a:prstClr val="black"/>
                </a:solidFill>
                <a:latin typeface="Calibri" pitchFamily="34" charset="0"/>
                <a:cs typeface="Calibri" pitchFamily="34" charset="0"/>
              </a:rPr>
              <a:t>);  </a:t>
            </a:r>
            <a:r>
              <a:rPr lang="en-US" sz="1200" dirty="0" err="1">
                <a:solidFill>
                  <a:prstClr val="black"/>
                </a:solidFill>
                <a:latin typeface="Calibri" pitchFamily="34" charset="0"/>
                <a:cs typeface="Calibri" pitchFamily="34" charset="0"/>
              </a:rPr>
              <a:t>c.discard_data</a:t>
            </a:r>
            <a:r>
              <a:rPr lang="en-US" sz="1200" dirty="0">
                <a:solidFill>
                  <a:prstClr val="black"/>
                </a:solidFill>
                <a:latin typeface="Calibri" pitchFamily="34" charset="0"/>
                <a:cs typeface="Calibri" pitchFamily="34" charset="0"/>
              </a:rPr>
              <a:t>();      </a:t>
            </a:r>
          </a:p>
          <a:p>
            <a:pPr defTabSz="685835"/>
            <a:r>
              <a:rPr lang="en-US" sz="1200" dirty="0">
                <a:solidFill>
                  <a:prstClr val="black"/>
                </a:solidFill>
                <a:latin typeface="Calibri" pitchFamily="34" charset="0"/>
                <a:cs typeface="Calibri" pitchFamily="34" charset="0"/>
              </a:rPr>
              <a:t>    </a:t>
            </a:r>
            <a:r>
              <a:rPr lang="en-US" sz="1200" dirty="0">
                <a:solidFill>
                  <a:schemeClr val="bg1"/>
                </a:solidFill>
                <a:latin typeface="Calibri" pitchFamily="34" charset="0"/>
                <a:cs typeface="Calibri" pitchFamily="34" charset="0"/>
              </a:rPr>
              <a:t>parallel_for_each(</a:t>
            </a:r>
            <a:r>
              <a:rPr lang="en-US" sz="1200" dirty="0" err="1">
                <a:solidFill>
                  <a:schemeClr val="bg1"/>
                </a:solidFill>
                <a:latin typeface="Calibri" pitchFamily="34" charset="0"/>
                <a:cs typeface="Calibri" pitchFamily="34" charset="0"/>
              </a:rPr>
              <a:t>c.extent.tile</a:t>
            </a:r>
            <a:r>
              <a:rPr lang="en-US" sz="1200" dirty="0">
                <a:solidFill>
                  <a:schemeClr val="bg1"/>
                </a:solidFill>
                <a:latin typeface="Calibri" pitchFamily="34" charset="0"/>
                <a:cs typeface="Calibri" pitchFamily="34" charset="0"/>
              </a:rPr>
              <a:t>&lt; TS, TS &gt;(), </a:t>
            </a:r>
          </a:p>
          <a:p>
            <a:pPr defTabSz="685835"/>
            <a:r>
              <a:rPr lang="en-US" sz="1200" dirty="0">
                <a:solidFill>
                  <a:schemeClr val="bg1"/>
                </a:solidFill>
                <a:latin typeface="Calibri" pitchFamily="34" charset="0"/>
                <a:cs typeface="Calibri" pitchFamily="34" charset="0"/>
              </a:rPr>
              <a:t>        [=] (tiled_index&lt; TS, TS&gt; </a:t>
            </a:r>
            <a:r>
              <a:rPr lang="en-US" sz="1200" dirty="0" err="1">
                <a:solidFill>
                  <a:schemeClr val="bg1"/>
                </a:solidFill>
                <a:latin typeface="Calibri" pitchFamily="34" charset="0"/>
                <a:cs typeface="Calibri" pitchFamily="34" charset="0"/>
              </a:rPr>
              <a:t>t_idx</a:t>
            </a:r>
            <a:r>
              <a:rPr lang="en-US" sz="1200" dirty="0">
                <a:solidFill>
                  <a:schemeClr val="bg1"/>
                </a:solidFill>
                <a:latin typeface="Calibri" pitchFamily="34" charset="0"/>
                <a:cs typeface="Calibri" pitchFamily="34" charset="0"/>
              </a:rPr>
              <a:t>) restrict(amp)  {</a:t>
            </a:r>
          </a:p>
          <a:p>
            <a:pPr defTabSz="685835"/>
            <a:r>
              <a:rPr lang="en-US" sz="1200" dirty="0">
                <a:solidFill>
                  <a:prstClr val="black"/>
                </a:solidFill>
                <a:latin typeface="Calibri" pitchFamily="34" charset="0"/>
                <a:cs typeface="Calibri" pitchFamily="34" charset="0"/>
              </a:rPr>
              <a:t>            </a:t>
            </a:r>
            <a:r>
              <a:rPr lang="en-US" sz="1200" b="1" dirty="0">
                <a:solidFill>
                  <a:srgbClr val="FF0000"/>
                </a:solidFill>
                <a:latin typeface="Calibri" pitchFamily="34" charset="0"/>
                <a:cs typeface="Calibri" pitchFamily="34" charset="0"/>
              </a:rPr>
              <a:t>tile_static float </a:t>
            </a:r>
            <a:r>
              <a:rPr lang="en-US" sz="1200" b="1" dirty="0" err="1">
                <a:solidFill>
                  <a:srgbClr val="FF0000"/>
                </a:solidFill>
                <a:latin typeface="Calibri" pitchFamily="34" charset="0"/>
                <a:cs typeface="Calibri" pitchFamily="34" charset="0"/>
              </a:rPr>
              <a:t>locA</a:t>
            </a:r>
            <a:r>
              <a:rPr lang="en-US" sz="1200" b="1" dirty="0">
                <a:solidFill>
                  <a:srgbClr val="FF0000"/>
                </a:solidFill>
                <a:latin typeface="Calibri" pitchFamily="34" charset="0"/>
                <a:cs typeface="Calibri" pitchFamily="34" charset="0"/>
              </a:rPr>
              <a:t>[TS][TS], </a:t>
            </a:r>
            <a:r>
              <a:rPr lang="en-US" sz="1200" b="1" dirty="0" err="1">
                <a:solidFill>
                  <a:srgbClr val="FF0000"/>
                </a:solidFill>
                <a:latin typeface="Calibri" pitchFamily="34" charset="0"/>
                <a:cs typeface="Calibri" pitchFamily="34" charset="0"/>
              </a:rPr>
              <a:t>locB</a:t>
            </a:r>
            <a:r>
              <a:rPr lang="en-US" sz="1200" b="1" dirty="0">
                <a:solidFill>
                  <a:srgbClr val="FF0000"/>
                </a:solidFill>
                <a:latin typeface="Calibri" pitchFamily="34" charset="0"/>
                <a:cs typeface="Calibri" pitchFamily="34" charset="0"/>
              </a:rPr>
              <a:t>[TS][TS];</a:t>
            </a:r>
            <a:endParaRPr lang="en-US" sz="1200" dirty="0">
              <a:solidFill>
                <a:prstClr val="black"/>
              </a:solidFill>
              <a:latin typeface="Calibri" pitchFamily="34" charset="0"/>
              <a:cs typeface="Calibri" pitchFamily="34" charset="0"/>
            </a:endParaRPr>
          </a:p>
          <a:p>
            <a:pPr defTabSz="685835"/>
            <a:r>
              <a:rPr lang="en-US" sz="1200" dirty="0" smtClean="0">
                <a:solidFill>
                  <a:prstClr val="black"/>
                </a:solidFill>
                <a:latin typeface="Calibri" pitchFamily="34" charset="0"/>
                <a:cs typeface="Calibri" pitchFamily="34" charset="0"/>
              </a:rPr>
              <a:t>            </a:t>
            </a:r>
            <a:r>
              <a:rPr lang="en-US" sz="1200" dirty="0" err="1" smtClean="0">
                <a:solidFill>
                  <a:prstClr val="black"/>
                </a:solidFill>
                <a:latin typeface="Calibri" pitchFamily="34" charset="0"/>
                <a:cs typeface="Calibri" pitchFamily="34" charset="0"/>
              </a:rPr>
              <a:t>int</a:t>
            </a:r>
            <a:r>
              <a:rPr lang="en-US" sz="1200" dirty="0" smtClean="0">
                <a:solidFill>
                  <a:prstClr val="black"/>
                </a:solidFill>
                <a:latin typeface="Calibri" pitchFamily="34" charset="0"/>
                <a:cs typeface="Calibri" pitchFamily="34" charset="0"/>
              </a:rPr>
              <a:t> </a:t>
            </a:r>
            <a:r>
              <a:rPr lang="en-US" sz="1200" dirty="0">
                <a:solidFill>
                  <a:prstClr val="black"/>
                </a:solidFill>
                <a:latin typeface="Calibri" pitchFamily="34" charset="0"/>
                <a:cs typeface="Calibri" pitchFamily="34" charset="0"/>
              </a:rPr>
              <a:t>row = </a:t>
            </a:r>
            <a:r>
              <a:rPr lang="en-US" sz="1200" dirty="0" err="1">
                <a:solidFill>
                  <a:prstClr val="black"/>
                </a:solidFill>
                <a:latin typeface="Calibri" pitchFamily="34" charset="0"/>
                <a:cs typeface="Calibri" pitchFamily="34" charset="0"/>
              </a:rPr>
              <a:t>t_idx</a:t>
            </a:r>
            <a:r>
              <a:rPr lang="en-US" sz="1200" b="1" dirty="0" err="1">
                <a:solidFill>
                  <a:srgbClr val="FF0000"/>
                </a:solidFill>
                <a:latin typeface="Calibri" pitchFamily="34" charset="0"/>
                <a:cs typeface="Calibri" pitchFamily="34" charset="0"/>
              </a:rPr>
              <a:t>.local</a:t>
            </a:r>
            <a:r>
              <a:rPr lang="en-US" sz="1200" dirty="0">
                <a:solidFill>
                  <a:prstClr val="black"/>
                </a:solidFill>
                <a:latin typeface="Calibri" pitchFamily="34" charset="0"/>
                <a:cs typeface="Calibri" pitchFamily="34" charset="0"/>
              </a:rPr>
              <a:t>[0]; </a:t>
            </a:r>
            <a:r>
              <a:rPr lang="en-US" sz="1200" dirty="0" err="1">
                <a:solidFill>
                  <a:prstClr val="black"/>
                </a:solidFill>
                <a:latin typeface="Calibri" pitchFamily="34" charset="0"/>
                <a:cs typeface="Calibri" pitchFamily="34" charset="0"/>
              </a:rPr>
              <a:t>int</a:t>
            </a:r>
            <a:r>
              <a:rPr lang="en-US" sz="1200" dirty="0">
                <a:solidFill>
                  <a:prstClr val="black"/>
                </a:solidFill>
                <a:latin typeface="Calibri" pitchFamily="34" charset="0"/>
                <a:cs typeface="Calibri" pitchFamily="34" charset="0"/>
              </a:rPr>
              <a:t> col = </a:t>
            </a:r>
            <a:r>
              <a:rPr lang="en-US" sz="1200" dirty="0" err="1">
                <a:solidFill>
                  <a:prstClr val="black"/>
                </a:solidFill>
                <a:latin typeface="Calibri" pitchFamily="34" charset="0"/>
                <a:cs typeface="Calibri" pitchFamily="34" charset="0"/>
              </a:rPr>
              <a:t>t_idx</a:t>
            </a:r>
            <a:r>
              <a:rPr lang="en-US" sz="1200" b="1" dirty="0" err="1">
                <a:solidFill>
                  <a:srgbClr val="FF0000"/>
                </a:solidFill>
                <a:latin typeface="Calibri" pitchFamily="34" charset="0"/>
                <a:cs typeface="Calibri" pitchFamily="34" charset="0"/>
              </a:rPr>
              <a:t>.local</a:t>
            </a:r>
            <a:r>
              <a:rPr lang="en-US" sz="1200" dirty="0">
                <a:solidFill>
                  <a:prstClr val="black"/>
                </a:solidFill>
                <a:latin typeface="Calibri" pitchFamily="34" charset="0"/>
                <a:cs typeface="Calibri" pitchFamily="34" charset="0"/>
              </a:rPr>
              <a:t>[1];</a:t>
            </a:r>
          </a:p>
          <a:p>
            <a:pPr defTabSz="685835"/>
            <a:r>
              <a:rPr lang="en-US" sz="1200" dirty="0" smtClean="0">
                <a:solidFill>
                  <a:prstClr val="black"/>
                </a:solidFill>
                <a:latin typeface="Calibri" pitchFamily="34" charset="0"/>
                <a:cs typeface="Calibri" pitchFamily="34" charset="0"/>
              </a:rPr>
              <a:t>            float </a:t>
            </a:r>
            <a:r>
              <a:rPr lang="en-US" sz="1200" dirty="0">
                <a:solidFill>
                  <a:prstClr val="black"/>
                </a:solidFill>
                <a:latin typeface="Calibri" pitchFamily="34" charset="0"/>
                <a:cs typeface="Calibri" pitchFamily="34" charset="0"/>
              </a:rPr>
              <a:t>sum = 0.0f;</a:t>
            </a:r>
          </a:p>
          <a:p>
            <a:pPr defTabSz="685835"/>
            <a:r>
              <a:rPr lang="en-US" sz="1200" b="1" dirty="0">
                <a:solidFill>
                  <a:srgbClr val="FF0000"/>
                </a:solidFill>
                <a:latin typeface="Calibri" pitchFamily="34" charset="0"/>
                <a:cs typeface="Calibri" pitchFamily="34" charset="0"/>
              </a:rPr>
              <a:t>            for (</a:t>
            </a:r>
            <a:r>
              <a:rPr lang="en-US" sz="1200" b="1" dirty="0" err="1">
                <a:solidFill>
                  <a:srgbClr val="FF0000"/>
                </a:solidFill>
                <a:latin typeface="Calibri" pitchFamily="34" charset="0"/>
                <a:cs typeface="Calibri" pitchFamily="34" charset="0"/>
              </a:rPr>
              <a:t>int</a:t>
            </a:r>
            <a:r>
              <a:rPr lang="en-US" sz="1200" b="1" dirty="0">
                <a:solidFill>
                  <a:srgbClr val="FF0000"/>
                </a:solidFill>
                <a:latin typeface="Calibri" pitchFamily="34" charset="0"/>
                <a:cs typeface="Calibri" pitchFamily="34" charset="0"/>
              </a:rPr>
              <a:t> </a:t>
            </a:r>
            <a:r>
              <a:rPr lang="en-US" sz="1200" b="1" dirty="0" err="1">
                <a:solidFill>
                  <a:srgbClr val="FF0000"/>
                </a:solidFill>
                <a:latin typeface="Calibri" pitchFamily="34" charset="0"/>
                <a:cs typeface="Calibri" pitchFamily="34" charset="0"/>
              </a:rPr>
              <a:t>i</a:t>
            </a:r>
            <a:r>
              <a:rPr lang="en-US" sz="1200" b="1" dirty="0">
                <a:solidFill>
                  <a:srgbClr val="FF0000"/>
                </a:solidFill>
                <a:latin typeface="Calibri" pitchFamily="34" charset="0"/>
                <a:cs typeface="Calibri" pitchFamily="34" charset="0"/>
              </a:rPr>
              <a:t> = 0; </a:t>
            </a:r>
            <a:r>
              <a:rPr lang="en-US" sz="1200" b="1" dirty="0" err="1">
                <a:solidFill>
                  <a:srgbClr val="FF0000"/>
                </a:solidFill>
                <a:latin typeface="Calibri" pitchFamily="34" charset="0"/>
                <a:cs typeface="Calibri" pitchFamily="34" charset="0"/>
              </a:rPr>
              <a:t>i</a:t>
            </a:r>
            <a:r>
              <a:rPr lang="en-US" sz="1200" b="1" dirty="0">
                <a:solidFill>
                  <a:srgbClr val="FF0000"/>
                </a:solidFill>
                <a:latin typeface="Calibri" pitchFamily="34" charset="0"/>
                <a:cs typeface="Calibri" pitchFamily="34" charset="0"/>
              </a:rPr>
              <a:t> &lt; W; </a:t>
            </a:r>
            <a:r>
              <a:rPr lang="en-US" sz="1200" b="1" dirty="0" err="1">
                <a:solidFill>
                  <a:srgbClr val="FF0000"/>
                </a:solidFill>
                <a:latin typeface="Calibri" pitchFamily="34" charset="0"/>
                <a:cs typeface="Calibri" pitchFamily="34" charset="0"/>
              </a:rPr>
              <a:t>i</a:t>
            </a:r>
            <a:r>
              <a:rPr lang="en-US" sz="1200" b="1" dirty="0">
                <a:solidFill>
                  <a:srgbClr val="FF0000"/>
                </a:solidFill>
                <a:latin typeface="Calibri" pitchFamily="34" charset="0"/>
                <a:cs typeface="Calibri" pitchFamily="34" charset="0"/>
              </a:rPr>
              <a:t> += TS) {                </a:t>
            </a:r>
          </a:p>
          <a:p>
            <a:pPr defTabSz="685835"/>
            <a:r>
              <a:rPr lang="en-US" sz="1200" b="1" dirty="0">
                <a:solidFill>
                  <a:srgbClr val="FF0000"/>
                </a:solidFill>
                <a:latin typeface="Calibri" pitchFamily="34" charset="0"/>
                <a:cs typeface="Calibri" pitchFamily="34" charset="0"/>
              </a:rPr>
              <a:t>                </a:t>
            </a:r>
            <a:r>
              <a:rPr lang="en-US" sz="1200" b="1" dirty="0" err="1">
                <a:solidFill>
                  <a:srgbClr val="FF0000"/>
                </a:solidFill>
                <a:latin typeface="Calibri" pitchFamily="34" charset="0"/>
                <a:cs typeface="Calibri" pitchFamily="34" charset="0"/>
              </a:rPr>
              <a:t>locA</a:t>
            </a:r>
            <a:r>
              <a:rPr lang="en-US" sz="1200" b="1" dirty="0">
                <a:solidFill>
                  <a:srgbClr val="FF0000"/>
                </a:solidFill>
                <a:latin typeface="Calibri" pitchFamily="34" charset="0"/>
                <a:cs typeface="Calibri" pitchFamily="34" charset="0"/>
              </a:rPr>
              <a:t>[row][col] = a(</a:t>
            </a:r>
            <a:r>
              <a:rPr lang="en-US" sz="1200" b="1" dirty="0" err="1">
                <a:solidFill>
                  <a:srgbClr val="FF0000"/>
                </a:solidFill>
                <a:latin typeface="Calibri" pitchFamily="34" charset="0"/>
                <a:cs typeface="Calibri" pitchFamily="34" charset="0"/>
              </a:rPr>
              <a:t>t_idx.global</a:t>
            </a:r>
            <a:r>
              <a:rPr lang="en-US" sz="1200" b="1" dirty="0">
                <a:solidFill>
                  <a:srgbClr val="FF0000"/>
                </a:solidFill>
                <a:latin typeface="Calibri" pitchFamily="34" charset="0"/>
                <a:cs typeface="Calibri" pitchFamily="34" charset="0"/>
              </a:rPr>
              <a:t>[0], col + </a:t>
            </a:r>
            <a:r>
              <a:rPr lang="en-US" sz="1200" b="1" dirty="0" err="1">
                <a:solidFill>
                  <a:srgbClr val="FF0000"/>
                </a:solidFill>
                <a:latin typeface="Calibri" pitchFamily="34" charset="0"/>
                <a:cs typeface="Calibri" pitchFamily="34" charset="0"/>
              </a:rPr>
              <a:t>i</a:t>
            </a:r>
            <a:r>
              <a:rPr lang="en-US" sz="1200" b="1" dirty="0">
                <a:solidFill>
                  <a:srgbClr val="FF0000"/>
                </a:solidFill>
                <a:latin typeface="Calibri" pitchFamily="34" charset="0"/>
                <a:cs typeface="Calibri" pitchFamily="34" charset="0"/>
              </a:rPr>
              <a:t>);</a:t>
            </a:r>
          </a:p>
          <a:p>
            <a:pPr defTabSz="685835"/>
            <a:r>
              <a:rPr lang="en-US" sz="1200" b="1" dirty="0">
                <a:solidFill>
                  <a:srgbClr val="FF0000"/>
                </a:solidFill>
                <a:latin typeface="Calibri" pitchFamily="34" charset="0"/>
                <a:cs typeface="Calibri" pitchFamily="34" charset="0"/>
              </a:rPr>
              <a:t>                </a:t>
            </a:r>
            <a:r>
              <a:rPr lang="pt-BR" sz="1200" b="1" dirty="0">
                <a:solidFill>
                  <a:srgbClr val="FF0000"/>
                </a:solidFill>
                <a:latin typeface="Calibri" pitchFamily="34" charset="0"/>
                <a:cs typeface="Calibri" pitchFamily="34" charset="0"/>
              </a:rPr>
              <a:t>locB[row][col] = b(row + i, </a:t>
            </a:r>
            <a:r>
              <a:rPr lang="en-US" sz="1200" b="1" dirty="0" err="1">
                <a:solidFill>
                  <a:srgbClr val="FF0000"/>
                </a:solidFill>
                <a:latin typeface="Calibri" pitchFamily="34" charset="0"/>
                <a:cs typeface="Calibri" pitchFamily="34" charset="0"/>
              </a:rPr>
              <a:t>t_idx.global</a:t>
            </a:r>
            <a:r>
              <a:rPr lang="en-US" sz="1200" b="1" dirty="0">
                <a:solidFill>
                  <a:srgbClr val="FF0000"/>
                </a:solidFill>
                <a:latin typeface="Calibri" pitchFamily="34" charset="0"/>
                <a:cs typeface="Calibri" pitchFamily="34" charset="0"/>
              </a:rPr>
              <a:t>[1]</a:t>
            </a:r>
            <a:r>
              <a:rPr lang="pt-BR" sz="1200" b="1" dirty="0">
                <a:solidFill>
                  <a:srgbClr val="FF0000"/>
                </a:solidFill>
                <a:latin typeface="Calibri" pitchFamily="34" charset="0"/>
                <a:cs typeface="Calibri" pitchFamily="34" charset="0"/>
              </a:rPr>
              <a:t>);</a:t>
            </a:r>
          </a:p>
          <a:p>
            <a:pPr defTabSz="685835"/>
            <a:r>
              <a:rPr lang="en-US" sz="1200" b="1" dirty="0">
                <a:solidFill>
                  <a:srgbClr val="FF0000"/>
                </a:solidFill>
                <a:latin typeface="Calibri" pitchFamily="34" charset="0"/>
                <a:cs typeface="Calibri" pitchFamily="34" charset="0"/>
              </a:rPr>
              <a:t>                </a:t>
            </a:r>
            <a:r>
              <a:rPr lang="en-US" sz="1200" b="1" dirty="0" err="1">
                <a:solidFill>
                  <a:srgbClr val="FF0000"/>
                </a:solidFill>
                <a:latin typeface="Calibri" pitchFamily="34" charset="0"/>
                <a:cs typeface="Calibri" pitchFamily="34" charset="0"/>
              </a:rPr>
              <a:t>t_idx.barrier.wait</a:t>
            </a:r>
            <a:r>
              <a:rPr lang="en-US" sz="1200" b="1" dirty="0">
                <a:solidFill>
                  <a:srgbClr val="FF0000"/>
                </a:solidFill>
                <a:latin typeface="Calibri" pitchFamily="34" charset="0"/>
                <a:cs typeface="Calibri" pitchFamily="34" charset="0"/>
              </a:rPr>
              <a:t>();</a:t>
            </a:r>
          </a:p>
          <a:p>
            <a:pPr defTabSz="685835"/>
            <a:r>
              <a:rPr lang="en-US" sz="1200" dirty="0">
                <a:solidFill>
                  <a:prstClr val="black"/>
                </a:solidFill>
                <a:latin typeface="Calibri" pitchFamily="34" charset="0"/>
                <a:cs typeface="Calibri" pitchFamily="34" charset="0"/>
              </a:rPr>
              <a:t>        </a:t>
            </a:r>
          </a:p>
          <a:p>
            <a:pPr defTabSz="685835"/>
            <a:r>
              <a:rPr lang="en-US" sz="1200" dirty="0">
                <a:solidFill>
                  <a:prstClr val="black"/>
                </a:solidFill>
                <a:latin typeface="Calibri" pitchFamily="34" charset="0"/>
                <a:cs typeface="Calibri" pitchFamily="34" charset="0"/>
              </a:rPr>
              <a:t>                for (</a:t>
            </a:r>
            <a:r>
              <a:rPr lang="en-US" sz="1200" dirty="0" err="1">
                <a:solidFill>
                  <a:prstClr val="black"/>
                </a:solidFill>
                <a:latin typeface="Calibri" pitchFamily="34" charset="0"/>
                <a:cs typeface="Calibri" pitchFamily="34" charset="0"/>
              </a:rPr>
              <a:t>int</a:t>
            </a:r>
            <a:r>
              <a:rPr lang="en-US" sz="1200" dirty="0">
                <a:solidFill>
                  <a:prstClr val="black"/>
                </a:solidFill>
                <a:latin typeface="Calibri" pitchFamily="34" charset="0"/>
                <a:cs typeface="Calibri" pitchFamily="34" charset="0"/>
              </a:rPr>
              <a:t> k = 0; k &lt; </a:t>
            </a:r>
            <a:r>
              <a:rPr lang="en-US" sz="1200" b="1" dirty="0">
                <a:solidFill>
                  <a:srgbClr val="FF0000"/>
                </a:solidFill>
                <a:latin typeface="Calibri" pitchFamily="34" charset="0"/>
                <a:cs typeface="Calibri" pitchFamily="34" charset="0"/>
              </a:rPr>
              <a:t>TS</a:t>
            </a:r>
            <a:r>
              <a:rPr lang="en-US" sz="1200" dirty="0">
                <a:solidFill>
                  <a:prstClr val="black"/>
                </a:solidFill>
                <a:latin typeface="Calibri" pitchFamily="34" charset="0"/>
                <a:cs typeface="Calibri" pitchFamily="34" charset="0"/>
              </a:rPr>
              <a:t>; k++)</a:t>
            </a:r>
          </a:p>
          <a:p>
            <a:pPr defTabSz="685835"/>
            <a:r>
              <a:rPr lang="pt-BR" sz="1200" dirty="0">
                <a:solidFill>
                  <a:prstClr val="black"/>
                </a:solidFill>
                <a:latin typeface="Calibri" pitchFamily="34" charset="0"/>
                <a:cs typeface="Calibri" pitchFamily="34" charset="0"/>
              </a:rPr>
              <a:t>                    sum += </a:t>
            </a:r>
            <a:r>
              <a:rPr lang="pt-BR" sz="1200" b="1" dirty="0">
                <a:solidFill>
                  <a:srgbClr val="FF0000"/>
                </a:solidFill>
                <a:latin typeface="Calibri" pitchFamily="34" charset="0"/>
                <a:cs typeface="Calibri" pitchFamily="34" charset="0"/>
              </a:rPr>
              <a:t>locA</a:t>
            </a:r>
            <a:r>
              <a:rPr lang="pt-BR" sz="1200" dirty="0">
                <a:solidFill>
                  <a:srgbClr val="232323"/>
                </a:solidFill>
                <a:latin typeface="Calibri" pitchFamily="34" charset="0"/>
                <a:cs typeface="Calibri" pitchFamily="34" charset="0"/>
              </a:rPr>
              <a:t>[row</a:t>
            </a:r>
            <a:r>
              <a:rPr lang="pt-BR" sz="1200" dirty="0">
                <a:solidFill>
                  <a:prstClr val="black"/>
                </a:solidFill>
                <a:latin typeface="Calibri" pitchFamily="34" charset="0"/>
                <a:cs typeface="Calibri" pitchFamily="34" charset="0"/>
              </a:rPr>
              <a:t>][k] * </a:t>
            </a:r>
            <a:r>
              <a:rPr lang="pt-BR" sz="1200" b="1" dirty="0">
                <a:solidFill>
                  <a:srgbClr val="FF0000"/>
                </a:solidFill>
                <a:latin typeface="Calibri" pitchFamily="34" charset="0"/>
                <a:cs typeface="Calibri" pitchFamily="34" charset="0"/>
              </a:rPr>
              <a:t>locB</a:t>
            </a:r>
            <a:r>
              <a:rPr lang="pt-BR" sz="1200" dirty="0">
                <a:solidFill>
                  <a:prstClr val="black"/>
                </a:solidFill>
                <a:latin typeface="Calibri" pitchFamily="34" charset="0"/>
                <a:cs typeface="Calibri" pitchFamily="34" charset="0"/>
              </a:rPr>
              <a:t>[k][</a:t>
            </a:r>
            <a:r>
              <a:rPr lang="pt-BR" sz="1200" dirty="0">
                <a:solidFill>
                  <a:srgbClr val="232323"/>
                </a:solidFill>
                <a:latin typeface="Calibri" pitchFamily="34" charset="0"/>
                <a:cs typeface="Calibri" pitchFamily="34" charset="0"/>
              </a:rPr>
              <a:t>col</a:t>
            </a:r>
            <a:r>
              <a:rPr lang="pt-BR" sz="1200" dirty="0">
                <a:solidFill>
                  <a:prstClr val="black"/>
                </a:solidFill>
                <a:latin typeface="Calibri" pitchFamily="34" charset="0"/>
                <a:cs typeface="Calibri" pitchFamily="34" charset="0"/>
              </a:rPr>
              <a:t>];</a:t>
            </a:r>
            <a:r>
              <a:rPr lang="en-US" sz="1200" dirty="0">
                <a:solidFill>
                  <a:prstClr val="black"/>
                </a:solidFill>
                <a:latin typeface="Calibri" pitchFamily="34" charset="0"/>
                <a:cs typeface="Calibri" pitchFamily="34" charset="0"/>
              </a:rPr>
              <a:t>            </a:t>
            </a:r>
          </a:p>
          <a:p>
            <a:pPr defTabSz="685835"/>
            <a:r>
              <a:rPr lang="en-US" sz="1200" dirty="0">
                <a:solidFill>
                  <a:prstClr val="black"/>
                </a:solidFill>
                <a:latin typeface="Calibri" pitchFamily="34" charset="0"/>
                <a:cs typeface="Calibri" pitchFamily="34" charset="0"/>
              </a:rPr>
              <a:t>                </a:t>
            </a:r>
            <a:r>
              <a:rPr lang="en-US" sz="1200" b="1" dirty="0" err="1">
                <a:solidFill>
                  <a:srgbClr val="FF0000"/>
                </a:solidFill>
                <a:latin typeface="Calibri" pitchFamily="34" charset="0"/>
                <a:cs typeface="Calibri" pitchFamily="34" charset="0"/>
              </a:rPr>
              <a:t>t_idx.barrier.wait</a:t>
            </a:r>
            <a:r>
              <a:rPr lang="en-US" sz="1200" b="1" dirty="0">
                <a:solidFill>
                  <a:srgbClr val="FF0000"/>
                </a:solidFill>
                <a:latin typeface="Calibri" pitchFamily="34" charset="0"/>
                <a:cs typeface="Calibri" pitchFamily="34" charset="0"/>
              </a:rPr>
              <a:t>();</a:t>
            </a:r>
          </a:p>
          <a:p>
            <a:pPr defTabSz="685835"/>
            <a:r>
              <a:rPr lang="en-US" sz="1200" dirty="0">
                <a:solidFill>
                  <a:prstClr val="black"/>
                </a:solidFill>
                <a:latin typeface="Calibri" pitchFamily="34" charset="0"/>
                <a:cs typeface="Calibri" pitchFamily="34" charset="0"/>
              </a:rPr>
              <a:t>             </a:t>
            </a:r>
            <a:r>
              <a:rPr lang="en-US" sz="1200" b="1" dirty="0">
                <a:solidFill>
                  <a:srgbClr val="FF0000"/>
                </a:solidFill>
                <a:latin typeface="Calibri" pitchFamily="34" charset="0"/>
                <a:cs typeface="Calibri" pitchFamily="34" charset="0"/>
              </a:rPr>
              <a:t>}</a:t>
            </a:r>
          </a:p>
          <a:p>
            <a:pPr defTabSz="685835"/>
            <a:r>
              <a:rPr lang="en-US" sz="1200" dirty="0">
                <a:solidFill>
                  <a:prstClr val="black"/>
                </a:solidFill>
                <a:latin typeface="Calibri" pitchFamily="34" charset="0"/>
                <a:cs typeface="Calibri" pitchFamily="34" charset="0"/>
              </a:rPr>
              <a:t>            </a:t>
            </a:r>
            <a:r>
              <a:rPr lang="en-US" sz="1200" dirty="0">
                <a:solidFill>
                  <a:schemeClr val="bg1"/>
                </a:solidFill>
                <a:latin typeface="Calibri" pitchFamily="34" charset="0"/>
                <a:cs typeface="Calibri" pitchFamily="34" charset="0"/>
              </a:rPr>
              <a:t>c[</a:t>
            </a:r>
            <a:r>
              <a:rPr lang="en-US" sz="1200" dirty="0" err="1">
                <a:solidFill>
                  <a:schemeClr val="bg1"/>
                </a:solidFill>
                <a:latin typeface="Calibri" pitchFamily="34" charset="0"/>
                <a:cs typeface="Calibri" pitchFamily="34" charset="0"/>
              </a:rPr>
              <a:t>t_idx.global</a:t>
            </a:r>
            <a:r>
              <a:rPr lang="en-US" sz="1200" dirty="0">
                <a:solidFill>
                  <a:schemeClr val="bg1"/>
                </a:solidFill>
                <a:latin typeface="Calibri" pitchFamily="34" charset="0"/>
                <a:cs typeface="Calibri" pitchFamily="34" charset="0"/>
              </a:rPr>
              <a:t>] = sum</a:t>
            </a:r>
            <a:r>
              <a:rPr lang="en-US" sz="1200" dirty="0">
                <a:solidFill>
                  <a:prstClr val="black"/>
                </a:solidFill>
                <a:latin typeface="Calibri" pitchFamily="34" charset="0"/>
                <a:cs typeface="Calibri" pitchFamily="34" charset="0"/>
              </a:rPr>
              <a:t>;</a:t>
            </a:r>
          </a:p>
          <a:p>
            <a:pPr defTabSz="685835"/>
            <a:r>
              <a:rPr lang="en-US" sz="1200" dirty="0">
                <a:solidFill>
                  <a:prstClr val="black"/>
                </a:solidFill>
                <a:latin typeface="Calibri" pitchFamily="34" charset="0"/>
                <a:cs typeface="Calibri" pitchFamily="34" charset="0"/>
              </a:rPr>
              <a:t>        } );</a:t>
            </a:r>
          </a:p>
          <a:p>
            <a:pPr defTabSz="685835"/>
            <a:r>
              <a:rPr lang="en-US" sz="1200" dirty="0">
                <a:solidFill>
                  <a:prstClr val="black"/>
                </a:solidFill>
                <a:latin typeface="Calibri" pitchFamily="34" charset="0"/>
                <a:cs typeface="Calibri" pitchFamily="34" charset="0"/>
              </a:rPr>
              <a:t>}</a:t>
            </a:r>
          </a:p>
        </p:txBody>
      </p:sp>
      <p:grpSp>
        <p:nvGrpSpPr>
          <p:cNvPr id="7" name="Group 6"/>
          <p:cNvGrpSpPr/>
          <p:nvPr/>
        </p:nvGrpSpPr>
        <p:grpSpPr>
          <a:xfrm>
            <a:off x="8139870" y="2856666"/>
            <a:ext cx="489419" cy="705684"/>
            <a:chOff x="8100391" y="2883675"/>
            <a:chExt cx="652389" cy="940912"/>
          </a:xfrm>
        </p:grpSpPr>
        <p:sp>
          <p:nvSpPr>
            <p:cNvPr id="13" name="TextBox 10"/>
            <p:cNvSpPr txBox="1"/>
            <p:nvPr/>
          </p:nvSpPr>
          <p:spPr>
            <a:xfrm rot="5400000">
              <a:off x="8128476" y="3200283"/>
              <a:ext cx="940912" cy="307696"/>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900" dirty="0">
                  <a:solidFill>
                    <a:srgbClr val="232323"/>
                  </a:solidFill>
                </a:rPr>
                <a:t>Phase  1</a:t>
              </a:r>
            </a:p>
          </p:txBody>
        </p:sp>
        <p:sp>
          <p:nvSpPr>
            <p:cNvPr id="14" name="Left Brace 13"/>
            <p:cNvSpPr/>
            <p:nvPr/>
          </p:nvSpPr>
          <p:spPr>
            <a:xfrm rot="10800000">
              <a:off x="8100391" y="2931790"/>
              <a:ext cx="354759" cy="695858"/>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a:solidFill>
                  <a:srgbClr val="FFFFFF"/>
                </a:solidFill>
              </a:endParaRPr>
            </a:p>
          </p:txBody>
        </p:sp>
      </p:grpSp>
      <p:grpSp>
        <p:nvGrpSpPr>
          <p:cNvPr id="10" name="Group 9"/>
          <p:cNvGrpSpPr/>
          <p:nvPr/>
        </p:nvGrpSpPr>
        <p:grpSpPr>
          <a:xfrm>
            <a:off x="8139877" y="3468737"/>
            <a:ext cx="499494" cy="684159"/>
            <a:chOff x="8086962" y="3675762"/>
            <a:chExt cx="665817" cy="768196"/>
          </a:xfrm>
        </p:grpSpPr>
        <p:sp>
          <p:nvSpPr>
            <p:cNvPr id="11" name="Left Brace 10"/>
            <p:cNvSpPr/>
            <p:nvPr/>
          </p:nvSpPr>
          <p:spPr>
            <a:xfrm rot="10800000">
              <a:off x="8086962" y="3795888"/>
              <a:ext cx="354759" cy="576062"/>
            </a:xfrm>
            <a:prstGeom prst="lef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a:solidFill>
                  <a:srgbClr val="FFFFFF"/>
                </a:solidFill>
              </a:endParaRPr>
            </a:p>
          </p:txBody>
        </p:sp>
        <p:sp>
          <p:nvSpPr>
            <p:cNvPr id="12" name="TextBox 14"/>
            <p:cNvSpPr txBox="1"/>
            <p:nvPr/>
          </p:nvSpPr>
          <p:spPr>
            <a:xfrm rot="5400000">
              <a:off x="8214834" y="3906012"/>
              <a:ext cx="768196" cy="307695"/>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900" dirty="0">
                  <a:solidFill>
                    <a:srgbClr val="232323"/>
                  </a:solidFill>
                </a:rPr>
                <a:t>Phase  2</a:t>
              </a:r>
            </a:p>
          </p:txBody>
        </p:sp>
      </p:grpSp>
    </p:spTree>
    <p:extLst>
      <p:ext uri="{BB962C8B-B14F-4D97-AF65-F5344CB8AC3E}">
        <p14:creationId xmlns:p14="http://schemas.microsoft.com/office/powerpoint/2010/main" val="1217201936"/>
      </p:ext>
    </p:extLst>
  </p:cSld>
  <p:clrMapOvr>
    <a:masterClrMapping/>
  </p:clrMapOvr>
  <mc:AlternateContent xmlns:mc="http://schemas.openxmlformats.org/markup-compatibility/2006" xmlns:p14="http://schemas.microsoft.com/office/powerpoint/2010/main">
    <mc:Choice Requires="p14">
      <p:transition spd="med" p14:dur="700" advTm="180000">
        <p:fade/>
      </p:transition>
    </mc:Choice>
    <mc:Fallback xmlns="">
      <p:transition spd="med" advTm="18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&lt;amp_graphics.h&gt;, concurrency::graphics</a:t>
            </a:r>
            <a:endParaRPr lang="en-US" dirty="0"/>
          </a:p>
        </p:txBody>
      </p:sp>
      <p:sp>
        <p:nvSpPr>
          <p:cNvPr id="3" name="Content Placeholder 2"/>
          <p:cNvSpPr>
            <a:spLocks noGrp="1"/>
          </p:cNvSpPr>
          <p:nvPr>
            <p:ph idx="1"/>
          </p:nvPr>
        </p:nvSpPr>
        <p:spPr>
          <a:xfrm>
            <a:off x="389436" y="1085851"/>
            <a:ext cx="8363938" cy="3277820"/>
          </a:xfrm>
        </p:spPr>
        <p:txBody>
          <a:bodyPr/>
          <a:lstStyle/>
          <a:p>
            <a:r>
              <a:rPr lang="en-US" dirty="0" smtClean="0"/>
              <a:t>norm/</a:t>
            </a:r>
            <a:r>
              <a:rPr lang="en-US" dirty="0" err="1" smtClean="0"/>
              <a:t>unorm</a:t>
            </a:r>
            <a:r>
              <a:rPr lang="en-US" dirty="0" smtClean="0"/>
              <a:t> scalar type</a:t>
            </a:r>
          </a:p>
          <a:p>
            <a:r>
              <a:rPr lang="en-US" dirty="0" smtClean="0"/>
              <a:t>Short vector types (int_3, float_4, norm_2, etc.)</a:t>
            </a:r>
          </a:p>
          <a:p>
            <a:pPr lvl="1"/>
            <a:r>
              <a:rPr lang="en-US" dirty="0" smtClean="0"/>
              <a:t>Swizzle expressions: </a:t>
            </a:r>
            <a:r>
              <a:rPr lang="en-US" dirty="0" err="1" smtClean="0"/>
              <a:t>myvec.yzx</a:t>
            </a:r>
            <a:r>
              <a:rPr lang="en-US" dirty="0" smtClean="0"/>
              <a:t> = int_3(1, 2, 3);</a:t>
            </a:r>
          </a:p>
          <a:p>
            <a:pPr lvl="1"/>
            <a:endParaRPr lang="en-US" dirty="0" smtClean="0"/>
          </a:p>
          <a:p>
            <a:r>
              <a:rPr lang="en-US" dirty="0" smtClean="0"/>
              <a:t>Textures – efficient access to 1d, 2d, 3d data</a:t>
            </a:r>
          </a:p>
          <a:p>
            <a:pPr lvl="1"/>
            <a:r>
              <a:rPr lang="en-US" dirty="0" smtClean="0"/>
              <a:t>Element type is scalar or SVT of rank 1, 2 or 4</a:t>
            </a:r>
          </a:p>
          <a:p>
            <a:pPr lvl="1"/>
            <a:r>
              <a:rPr lang="en-US" dirty="0" smtClean="0"/>
              <a:t>DX limitations apply</a:t>
            </a:r>
          </a:p>
          <a:p>
            <a:pPr lvl="1"/>
            <a:r>
              <a:rPr lang="en-US" dirty="0" smtClean="0"/>
              <a:t>Different encodings supported</a:t>
            </a:r>
          </a:p>
          <a:p>
            <a:pPr lvl="1"/>
            <a:r>
              <a:rPr lang="en-US" dirty="0" err="1" smtClean="0"/>
              <a:t>Interop</a:t>
            </a:r>
            <a:r>
              <a:rPr lang="en-US" dirty="0" smtClean="0"/>
              <a:t> with DX texture resources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482" y="2284393"/>
            <a:ext cx="2462615" cy="245787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4866502"/>
            <a:ext cx="9144000" cy="288539"/>
          </a:xfrm>
          <a:prstGeom prst="rect">
            <a:avLst/>
          </a:prstGeom>
        </p:spPr>
        <p:txBody>
          <a:bodyPr wrap="square" lIns="68586" tIns="34294" rIns="68586" bIns="34294">
            <a:spAutoFit/>
          </a:bodyPr>
          <a:lstStyle/>
          <a:p>
            <a:pPr algn="ctr" defTabSz="685835"/>
            <a:r>
              <a:rPr lang="en-US" sz="1400" dirty="0">
                <a:solidFill>
                  <a:srgbClr val="FFFFFF"/>
                </a:solidFill>
                <a:hlinkClick r:id="rId4"/>
              </a:rPr>
              <a:t>http://blogs.msdn.com/b/nativeconcurrency/archive/2012/01/25/concurrency-graphics-in-c-amp.aspx</a:t>
            </a:r>
            <a:r>
              <a:rPr lang="en-US" sz="1400" dirty="0">
                <a:solidFill>
                  <a:srgbClr val="FFFFFF"/>
                </a:solidFill>
              </a:rPr>
              <a:t> </a:t>
            </a:r>
          </a:p>
        </p:txBody>
      </p:sp>
    </p:spTree>
    <p:extLst>
      <p:ext uri="{BB962C8B-B14F-4D97-AF65-F5344CB8AC3E}">
        <p14:creationId xmlns:p14="http://schemas.microsoft.com/office/powerpoint/2010/main" val="3099510230"/>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C++ AMP</a:t>
            </a:r>
            <a:endParaRPr lang="en-US" dirty="0"/>
          </a:p>
        </p:txBody>
      </p:sp>
      <p:sp>
        <p:nvSpPr>
          <p:cNvPr id="3" name="Content Placeholder 2"/>
          <p:cNvSpPr>
            <a:spLocks noGrp="1"/>
          </p:cNvSpPr>
          <p:nvPr>
            <p:ph idx="1"/>
          </p:nvPr>
        </p:nvSpPr>
        <p:spPr>
          <a:xfrm>
            <a:off x="389436" y="1085850"/>
            <a:ext cx="8678364" cy="3176254"/>
          </a:xfrm>
        </p:spPr>
        <p:txBody>
          <a:bodyPr/>
          <a:lstStyle/>
          <a:p>
            <a:r>
              <a:rPr lang="en-US" dirty="0"/>
              <a:t>b</a:t>
            </a:r>
            <a:r>
              <a:rPr lang="en-US" dirty="0" smtClean="0"/>
              <a:t>ook</a:t>
            </a:r>
            <a:r>
              <a:rPr lang="en-US" sz="1100" dirty="0" smtClean="0"/>
              <a:t>	 </a:t>
            </a:r>
            <a:r>
              <a:rPr lang="en-US" sz="1100" dirty="0" smtClean="0">
                <a:hlinkClick r:id="rId3"/>
              </a:rPr>
              <a:t>http://www.gregcons.com/cppamp/</a:t>
            </a:r>
            <a:r>
              <a:rPr lang="en-US" sz="1100" dirty="0" smtClean="0"/>
              <a:t> </a:t>
            </a:r>
          </a:p>
          <a:p>
            <a:r>
              <a:rPr lang="en-US" dirty="0"/>
              <a:t>t</a:t>
            </a:r>
            <a:r>
              <a:rPr lang="en-US" dirty="0" smtClean="0"/>
              <a:t>raining</a:t>
            </a:r>
            <a:r>
              <a:rPr lang="en-US" sz="1100" dirty="0"/>
              <a:t>	</a:t>
            </a:r>
            <a:r>
              <a:rPr lang="en-US" sz="1100" dirty="0" smtClean="0"/>
              <a:t> </a:t>
            </a:r>
            <a:r>
              <a:rPr lang="en-US" sz="1100" dirty="0" smtClean="0">
                <a:hlinkClick r:id="rId4"/>
              </a:rPr>
              <a:t>http</a:t>
            </a:r>
            <a:r>
              <a:rPr lang="en-US" sz="1100" dirty="0">
                <a:hlinkClick r:id="rId4"/>
              </a:rPr>
              <a:t>://www.acceleware.com/cpp-amp-training</a:t>
            </a:r>
            <a:r>
              <a:rPr lang="en-US" sz="1100" dirty="0"/>
              <a:t> </a:t>
            </a:r>
          </a:p>
          <a:p>
            <a:r>
              <a:rPr lang="en-US" dirty="0"/>
              <a:t>v</a:t>
            </a:r>
            <a:r>
              <a:rPr lang="en-US" dirty="0" smtClean="0"/>
              <a:t>ideos</a:t>
            </a:r>
            <a:r>
              <a:rPr lang="en-US" sz="1100" dirty="0" smtClean="0"/>
              <a:t>    </a:t>
            </a:r>
            <a:r>
              <a:rPr lang="en-US" sz="1100" dirty="0"/>
              <a:t>	</a:t>
            </a:r>
            <a:r>
              <a:rPr lang="en-US" sz="1100" dirty="0" smtClean="0"/>
              <a:t> </a:t>
            </a:r>
            <a:r>
              <a:rPr lang="en-US" sz="1100" dirty="0" smtClean="0">
                <a:hlinkClick r:id="rId5"/>
              </a:rPr>
              <a:t>http</a:t>
            </a:r>
            <a:r>
              <a:rPr lang="en-US" sz="1100" dirty="0">
                <a:hlinkClick r:id="rId5"/>
              </a:rPr>
              <a:t>://channel9.msdn.com/Tags/c++-accelerated-massive-parallelism</a:t>
            </a:r>
            <a:r>
              <a:rPr lang="en-US" sz="1100" dirty="0"/>
              <a:t>  </a:t>
            </a:r>
          </a:p>
          <a:p>
            <a:r>
              <a:rPr lang="en-US" dirty="0"/>
              <a:t>a</a:t>
            </a:r>
            <a:r>
              <a:rPr lang="en-US" dirty="0" smtClean="0"/>
              <a:t>rticles</a:t>
            </a:r>
            <a:r>
              <a:rPr lang="en-US" sz="1100" dirty="0"/>
              <a:t>	</a:t>
            </a:r>
            <a:r>
              <a:rPr lang="en-US" sz="1100" dirty="0" smtClean="0"/>
              <a:t> </a:t>
            </a:r>
            <a:r>
              <a:rPr lang="en-US" sz="1100" dirty="0" smtClean="0">
                <a:hlinkClick r:id="rId6"/>
              </a:rPr>
              <a:t>http</a:t>
            </a:r>
            <a:r>
              <a:rPr lang="en-US" sz="1100" dirty="0">
                <a:hlinkClick r:id="rId6"/>
              </a:rPr>
              <a:t>://blogs.msdn.com/b/nativeconcurrency/archive/2012/04/05/c-amp-articles-in-msdn-magazine-april-issue.aspx</a:t>
            </a:r>
            <a:r>
              <a:rPr lang="en-US" sz="1100" dirty="0"/>
              <a:t> </a:t>
            </a:r>
          </a:p>
          <a:p>
            <a:r>
              <a:rPr lang="en-US" dirty="0" smtClean="0"/>
              <a:t>samples</a:t>
            </a:r>
            <a:r>
              <a:rPr lang="en-US" sz="1100" dirty="0" smtClean="0"/>
              <a:t> </a:t>
            </a:r>
            <a:r>
              <a:rPr lang="en-US" sz="1100" dirty="0" smtClean="0">
                <a:hlinkClick r:id="rId7"/>
              </a:rPr>
              <a:t>http</a:t>
            </a:r>
            <a:r>
              <a:rPr lang="en-US" sz="1100" dirty="0">
                <a:hlinkClick r:id="rId7"/>
              </a:rPr>
              <a:t>://blogs.msdn.com/b/nativeconcurrency/archive/2012/01/30/c-amp-sample-projects-for-download.aspx</a:t>
            </a:r>
            <a:r>
              <a:rPr lang="en-US" sz="1100" dirty="0"/>
              <a:t> </a:t>
            </a:r>
          </a:p>
          <a:p>
            <a:r>
              <a:rPr lang="en-US" dirty="0" smtClean="0"/>
              <a:t>guides</a:t>
            </a:r>
            <a:r>
              <a:rPr lang="en-US" sz="1100" dirty="0" smtClean="0"/>
              <a:t>    	 </a:t>
            </a:r>
            <a:r>
              <a:rPr lang="en-US" sz="1100" dirty="0" smtClean="0">
                <a:hlinkClick r:id="rId8"/>
              </a:rPr>
              <a:t>http</a:t>
            </a:r>
            <a:r>
              <a:rPr lang="en-US" sz="1100" dirty="0">
                <a:hlinkClick r:id="rId8"/>
              </a:rPr>
              <a:t>://</a:t>
            </a:r>
            <a:r>
              <a:rPr lang="en-US" sz="1100" dirty="0" smtClean="0">
                <a:hlinkClick r:id="rId8"/>
              </a:rPr>
              <a:t>blogs.msdn.com/b/nativeconcurrency/archive/2012/04/11/c-amp-for-the-cuda-programmer.aspx</a:t>
            </a:r>
            <a:r>
              <a:rPr lang="en-US" sz="1100" dirty="0" smtClean="0"/>
              <a:t> </a:t>
            </a:r>
            <a:endParaRPr lang="en-US" sz="1100" dirty="0"/>
          </a:p>
          <a:p>
            <a:r>
              <a:rPr lang="en-US" dirty="0"/>
              <a:t>s</a:t>
            </a:r>
            <a:r>
              <a:rPr lang="en-US" dirty="0" smtClean="0"/>
              <a:t>pec</a:t>
            </a:r>
            <a:r>
              <a:rPr lang="en-US" sz="1100" dirty="0"/>
              <a:t>	</a:t>
            </a:r>
            <a:r>
              <a:rPr lang="en-US" sz="1100" dirty="0" smtClean="0"/>
              <a:t> </a:t>
            </a:r>
            <a:r>
              <a:rPr lang="en-US" sz="1100" dirty="0" smtClean="0">
                <a:hlinkClick r:id="rId9"/>
              </a:rPr>
              <a:t>http</a:t>
            </a:r>
            <a:r>
              <a:rPr lang="en-US" sz="1100" dirty="0">
                <a:hlinkClick r:id="rId9"/>
              </a:rPr>
              <a:t>://blogs.msdn.com/b/nativeconcurrency/archive/2012/02/03/c-amp-open-spec-published.aspx</a:t>
            </a:r>
            <a:r>
              <a:rPr lang="en-US" sz="1100" dirty="0"/>
              <a:t> </a:t>
            </a:r>
          </a:p>
          <a:p>
            <a:r>
              <a:rPr lang="en-US" dirty="0"/>
              <a:t>f</a:t>
            </a:r>
            <a:r>
              <a:rPr lang="en-US" dirty="0" smtClean="0"/>
              <a:t>orum</a:t>
            </a:r>
            <a:r>
              <a:rPr lang="en-US" sz="1100" dirty="0" smtClean="0"/>
              <a:t>     	 </a:t>
            </a:r>
            <a:r>
              <a:rPr lang="en-US" sz="1100" dirty="0" smtClean="0">
                <a:hlinkClick r:id="rId10"/>
              </a:rPr>
              <a:t>http</a:t>
            </a:r>
            <a:r>
              <a:rPr lang="en-US" sz="1100" dirty="0">
                <a:hlinkClick r:id="rId10"/>
              </a:rPr>
              <a:t>://social.msdn.microsoft.com/Forums/en/parallelcppnative/threads</a:t>
            </a:r>
            <a:r>
              <a:rPr lang="en-US" sz="1100" dirty="0"/>
              <a:t> </a:t>
            </a:r>
          </a:p>
        </p:txBody>
      </p:sp>
      <p:sp>
        <p:nvSpPr>
          <p:cNvPr id="6" name="Rectangle 5"/>
          <p:cNvSpPr/>
          <p:nvPr/>
        </p:nvSpPr>
        <p:spPr>
          <a:xfrm>
            <a:off x="609600" y="4476750"/>
            <a:ext cx="7498976" cy="584775"/>
          </a:xfrm>
          <a:prstGeom prst="rect">
            <a:avLst/>
          </a:prstGeom>
        </p:spPr>
        <p:txBody>
          <a:bodyPr wrap="none">
            <a:spAutoFit/>
          </a:bodyPr>
          <a:lstStyle/>
          <a:p>
            <a:r>
              <a:rPr lang="en-US" sz="3200" dirty="0">
                <a:hlinkClick r:id="rId9"/>
              </a:rPr>
              <a:t>http://</a:t>
            </a:r>
            <a:r>
              <a:rPr lang="en-US" sz="3200" dirty="0" smtClean="0">
                <a:hlinkClick r:id="rId9"/>
              </a:rPr>
              <a:t>blogs.msdn.com/nativeconcurrency</a:t>
            </a:r>
            <a:r>
              <a:rPr lang="en-US" sz="3200" dirty="0">
                <a:hlinkClick r:id="rId9"/>
              </a:rPr>
              <a:t>/</a:t>
            </a:r>
            <a:endParaRPr lang="en-US" sz="3200" dirty="0"/>
          </a:p>
        </p:txBody>
      </p:sp>
      <p:pic>
        <p:nvPicPr>
          <p:cNvPr id="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285750"/>
            <a:ext cx="2404636" cy="1600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553671"/>
      </p:ext>
    </p:extLst>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28600" y="1028700"/>
            <a:ext cx="8610600" cy="3543300"/>
          </a:xfrm>
          <a:prstGeom prst="rect">
            <a:avLst/>
          </a:prstGeom>
        </p:spPr>
        <p:txBody>
          <a:bodyPr vert="horz" lIns="54828" tIns="91368" rIns="91368" bIns="45684"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defTabSz="685835">
              <a:buClr>
                <a:srgbClr val="4F81BD"/>
              </a:buClr>
            </a:pPr>
            <a:endParaRPr lang="en-US" dirty="0">
              <a:solidFill>
                <a:prstClr val="black"/>
              </a:solidFill>
            </a:endParaRPr>
          </a:p>
        </p:txBody>
      </p:sp>
      <p:sp>
        <p:nvSpPr>
          <p:cNvPr id="2" name="Title 1"/>
          <p:cNvSpPr>
            <a:spLocks noGrp="1"/>
          </p:cNvSpPr>
          <p:nvPr>
            <p:ph type="title"/>
          </p:nvPr>
        </p:nvSpPr>
        <p:spPr/>
        <p:txBody>
          <a:bodyPr/>
          <a:lstStyle/>
          <a:p>
            <a:r>
              <a:rPr lang="en-US" dirty="0" smtClean="0"/>
              <a:t>Summary</a:t>
            </a:r>
            <a:endParaRPr lang="en-US" dirty="0"/>
          </a:p>
        </p:txBody>
      </p:sp>
      <p:sp>
        <p:nvSpPr>
          <p:cNvPr id="16" name="Content Placeholder 15"/>
          <p:cNvSpPr>
            <a:spLocks noGrp="1"/>
          </p:cNvSpPr>
          <p:nvPr>
            <p:ph idx="1"/>
          </p:nvPr>
        </p:nvSpPr>
        <p:spPr>
          <a:xfrm>
            <a:off x="389436" y="1085850"/>
            <a:ext cx="8363938" cy="2465291"/>
          </a:xfrm>
        </p:spPr>
        <p:txBody>
          <a:bodyPr/>
          <a:lstStyle/>
          <a:p>
            <a:r>
              <a:rPr lang="en-US" dirty="0" smtClean="0"/>
              <a:t>Democratization of parallel hardware programmability</a:t>
            </a:r>
          </a:p>
          <a:p>
            <a:pPr lvl="1"/>
            <a:r>
              <a:rPr lang="en-US" dirty="0"/>
              <a:t>Performance for the mainstream</a:t>
            </a:r>
          </a:p>
          <a:p>
            <a:pPr lvl="1"/>
            <a:r>
              <a:rPr lang="en-US" dirty="0"/>
              <a:t>High-level abstractions in modern C++ (</a:t>
            </a:r>
            <a:r>
              <a:rPr lang="en-US" i="1" dirty="0"/>
              <a:t>not</a:t>
            </a:r>
            <a:r>
              <a:rPr lang="en-US" dirty="0"/>
              <a:t> C)</a:t>
            </a:r>
          </a:p>
          <a:p>
            <a:pPr lvl="1"/>
            <a:r>
              <a:rPr lang="en-US" dirty="0"/>
              <a:t>Future proof, minimal, data-parallel API</a:t>
            </a:r>
          </a:p>
          <a:p>
            <a:pPr lvl="1"/>
            <a:r>
              <a:rPr lang="en-US" dirty="0"/>
              <a:t>State-of-the-art Visual Studio IDE</a:t>
            </a:r>
          </a:p>
          <a:p>
            <a:pPr lvl="1"/>
            <a:r>
              <a:rPr lang="en-US" dirty="0"/>
              <a:t>Hardware abstraction platform</a:t>
            </a:r>
          </a:p>
          <a:p>
            <a:pPr lvl="1"/>
            <a:r>
              <a:rPr lang="en-US" dirty="0"/>
              <a:t>An open specification</a:t>
            </a:r>
          </a:p>
        </p:txBody>
      </p:sp>
      <p:pic>
        <p:nvPicPr>
          <p:cNvPr id="5124" name="Picture 4" descr="Greek Statues - Discobolus Making the Cast"/>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28226" y="2286002"/>
            <a:ext cx="1726161" cy="285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989600"/>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black">
          <a:xfrm>
            <a:off x="3241725" y="2348075"/>
            <a:ext cx="2660550" cy="447351"/>
          </a:xfrm>
          <a:prstGeom prst="rect">
            <a:avLst/>
          </a:prstGeom>
          <a:noFill/>
          <a:ln>
            <a:noFill/>
          </a:ln>
        </p:spPr>
      </p:pic>
      <p:sp>
        <p:nvSpPr>
          <p:cNvPr id="5" name="Text Box 3"/>
          <p:cNvSpPr txBox="1">
            <a:spLocks noChangeArrowheads="1"/>
          </p:cNvSpPr>
          <p:nvPr/>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75" tIns="34288" rIns="68575" bIns="34288" numCol="1" anchor="t" anchorCtr="0" compatLnSpc="1">
            <a:prstTxWarp prst="textNoShape">
              <a:avLst/>
            </a:prstTxWarp>
            <a:spAutoFit/>
          </a:bodyPr>
          <a:lstStyle/>
          <a:p>
            <a:pPr algn="ctr" defTabSz="685637" eaLnBrk="0" hangingPunct="0"/>
            <a:r>
              <a:rPr lang="en-US" sz="500" dirty="0">
                <a:gradFill>
                  <a:gsLst>
                    <a:gs pos="0">
                      <a:srgbClr val="FFFFFF"/>
                    </a:gs>
                    <a:gs pos="100000">
                      <a:srgbClr val="FFFFFF"/>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637" eaLnBrk="0" hangingPunct="0"/>
            <a:r>
              <a:rPr lang="en-US" sz="5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386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Computing today…</a:t>
            </a:r>
            <a:endParaRPr lang="en-US" dirty="0"/>
          </a:p>
        </p:txBody>
      </p:sp>
      <p:sp>
        <p:nvSpPr>
          <p:cNvPr id="5" name="Text Placeholder 4"/>
          <p:cNvSpPr>
            <a:spLocks noGrp="1"/>
          </p:cNvSpPr>
          <p:nvPr>
            <p:ph type="body" idx="1"/>
          </p:nvPr>
        </p:nvSpPr>
        <p:spPr/>
        <p:txBody>
          <a:bodyPr/>
          <a:lstStyle/>
          <a:p>
            <a:r>
              <a:rPr lang="en-US" dirty="0" smtClean="0"/>
              <a:t>    CPU</a:t>
            </a:r>
            <a:endParaRPr lang="en-US" dirty="0"/>
          </a:p>
        </p:txBody>
      </p:sp>
      <p:sp>
        <p:nvSpPr>
          <p:cNvPr id="3" name="Content Placeholder 2"/>
          <p:cNvSpPr>
            <a:spLocks noGrp="1"/>
          </p:cNvSpPr>
          <p:nvPr>
            <p:ph sz="quarter" idx="2"/>
          </p:nvPr>
        </p:nvSpPr>
        <p:spPr>
          <a:xfrm>
            <a:off x="381001" y="1600200"/>
            <a:ext cx="4114800" cy="2779222"/>
          </a:xfrm>
        </p:spPr>
        <p:txBody>
          <a:bodyPr/>
          <a:lstStyle/>
          <a:p>
            <a:endParaRPr lang="en-US" dirty="0" smtClean="0"/>
          </a:p>
          <a:p>
            <a:r>
              <a:rPr lang="en-US" dirty="0" smtClean="0"/>
              <a:t>Low memory bandwidth</a:t>
            </a:r>
          </a:p>
          <a:p>
            <a:r>
              <a:rPr lang="en-US" dirty="0" smtClean="0"/>
              <a:t>Higher power consumption</a:t>
            </a:r>
          </a:p>
          <a:p>
            <a:r>
              <a:rPr lang="en-US" dirty="0" smtClean="0"/>
              <a:t>Medium level of parallelism</a:t>
            </a:r>
          </a:p>
          <a:p>
            <a:r>
              <a:rPr lang="en-US" dirty="0" smtClean="0"/>
              <a:t>Deep execution pipelines</a:t>
            </a:r>
          </a:p>
          <a:p>
            <a:r>
              <a:rPr lang="en-US" dirty="0" smtClean="0"/>
              <a:t>Random accesses</a:t>
            </a:r>
          </a:p>
          <a:p>
            <a:r>
              <a:rPr lang="en-US" dirty="0" smtClean="0"/>
              <a:t>Supports general code</a:t>
            </a:r>
          </a:p>
          <a:p>
            <a:r>
              <a:rPr lang="en-US" dirty="0" smtClean="0"/>
              <a:t>Mainstream programming</a:t>
            </a:r>
          </a:p>
        </p:txBody>
      </p:sp>
      <p:sp>
        <p:nvSpPr>
          <p:cNvPr id="6" name="Text Placeholder 5"/>
          <p:cNvSpPr>
            <a:spLocks noGrp="1"/>
          </p:cNvSpPr>
          <p:nvPr>
            <p:ph type="body" sz="half" idx="3"/>
          </p:nvPr>
        </p:nvSpPr>
        <p:spPr/>
        <p:txBody>
          <a:bodyPr/>
          <a:lstStyle/>
          <a:p>
            <a:r>
              <a:rPr lang="en-US" smtClean="0"/>
              <a:t>    GPU</a:t>
            </a:r>
            <a:endParaRPr lang="en-US" dirty="0"/>
          </a:p>
        </p:txBody>
      </p:sp>
      <p:sp>
        <p:nvSpPr>
          <p:cNvPr id="4" name="Content Placeholder 3"/>
          <p:cNvSpPr>
            <a:spLocks noGrp="1"/>
          </p:cNvSpPr>
          <p:nvPr>
            <p:ph sz="quarter" idx="4"/>
          </p:nvPr>
        </p:nvSpPr>
        <p:spPr>
          <a:xfrm>
            <a:off x="4637501" y="1600202"/>
            <a:ext cx="4115872" cy="2779222"/>
          </a:xfrm>
        </p:spPr>
        <p:txBody>
          <a:bodyPr/>
          <a:lstStyle/>
          <a:p>
            <a:endParaRPr lang="en-US" dirty="0" smtClean="0"/>
          </a:p>
          <a:p>
            <a:r>
              <a:rPr lang="en-US" dirty="0" smtClean="0"/>
              <a:t>High memory bandwidth</a:t>
            </a:r>
          </a:p>
          <a:p>
            <a:r>
              <a:rPr lang="en-US" dirty="0" smtClean="0"/>
              <a:t>Lower power consumption</a:t>
            </a:r>
          </a:p>
          <a:p>
            <a:r>
              <a:rPr lang="en-US" dirty="0" smtClean="0"/>
              <a:t>High level of parallelism</a:t>
            </a:r>
          </a:p>
          <a:p>
            <a:r>
              <a:rPr lang="en-US" dirty="0" smtClean="0"/>
              <a:t>Shallow execution pipelines</a:t>
            </a:r>
          </a:p>
          <a:p>
            <a:r>
              <a:rPr lang="en-US" dirty="0" smtClean="0"/>
              <a:t>Sequential accesses</a:t>
            </a:r>
          </a:p>
          <a:p>
            <a:r>
              <a:rPr lang="en-US" dirty="0" smtClean="0"/>
              <a:t>Supports data-parallel code</a:t>
            </a:r>
          </a:p>
          <a:p>
            <a:r>
              <a:rPr lang="en-US" dirty="0" smtClean="0"/>
              <a:t>Niche programming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895351"/>
            <a:ext cx="1592521" cy="8123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895351"/>
            <a:ext cx="1623888" cy="804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TextBox 8"/>
          <p:cNvSpPr txBox="1"/>
          <p:nvPr/>
        </p:nvSpPr>
        <p:spPr>
          <a:xfrm>
            <a:off x="4572001" y="4752759"/>
            <a:ext cx="1499041" cy="2231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9" tIns="34295" rIns="68589" bIns="34295">
            <a:spAutoFit/>
          </a:bodyPr>
          <a:lstStyle/>
          <a:p>
            <a:pPr algn="ctr">
              <a:defRPr/>
            </a:pPr>
            <a:r>
              <a:rPr lang="en-US" sz="1000" dirty="0">
                <a:solidFill>
                  <a:schemeClr val="bg1">
                    <a:lumMod val="50000"/>
                  </a:schemeClr>
                </a:solidFill>
                <a:cs typeface="Arial" charset="0"/>
              </a:rPr>
              <a:t>images source: AMD</a:t>
            </a:r>
          </a:p>
        </p:txBody>
      </p:sp>
    </p:spTree>
    <p:custDataLst>
      <p:tags r:id="rId1"/>
    </p:custDataLst>
    <p:extLst>
      <p:ext uri="{BB962C8B-B14F-4D97-AF65-F5344CB8AC3E}">
        <p14:creationId xmlns:p14="http://schemas.microsoft.com/office/powerpoint/2010/main" val="2835641677"/>
      </p:ext>
    </p:extLst>
  </p:cSld>
  <p:clrMapOvr>
    <a:masterClrMapping/>
  </p:clrMapOvr>
  <mc:AlternateContent xmlns:mc="http://schemas.openxmlformats.org/markup-compatibility/2006" xmlns:p14="http://schemas.microsoft.com/office/powerpoint/2010/main">
    <mc:Choice Requires="p14">
      <p:transition spd="med" p14:dur="700" advTm="120000">
        <p:fade/>
      </p:transition>
    </mc:Choice>
    <mc:Fallback xmlns="">
      <p:transition spd="med" advTm="1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a:t>
            </a:r>
            <a:endParaRPr lang="en-US" dirty="0"/>
          </a:p>
        </p:txBody>
      </p:sp>
      <p:sp>
        <p:nvSpPr>
          <p:cNvPr id="3" name="Content Placeholder 2"/>
          <p:cNvSpPr>
            <a:spLocks noGrp="1"/>
          </p:cNvSpPr>
          <p:nvPr>
            <p:ph idx="1"/>
          </p:nvPr>
        </p:nvSpPr>
        <p:spPr>
          <a:xfrm>
            <a:off x="389436" y="1085852"/>
            <a:ext cx="8363938" cy="2802305"/>
          </a:xfrm>
        </p:spPr>
        <p:txBody>
          <a:bodyPr/>
          <a:lstStyle/>
          <a:p>
            <a:r>
              <a:rPr lang="en-US" dirty="0" smtClean="0"/>
              <a:t>CPUs and GPUs coming closer together…</a:t>
            </a:r>
          </a:p>
          <a:p>
            <a:pPr lvl="1"/>
            <a:r>
              <a:rPr lang="en-US" dirty="0" smtClean="0"/>
              <a:t>…nothing settled in this space, things still in motion…</a:t>
            </a:r>
          </a:p>
          <a:p>
            <a:pPr lvl="1"/>
            <a:endParaRPr lang="en-US" dirty="0" smtClean="0"/>
          </a:p>
          <a:p>
            <a:pPr lvl="1"/>
            <a:endParaRPr lang="en-US" dirty="0" smtClean="0"/>
          </a:p>
          <a:p>
            <a:r>
              <a:rPr lang="en-US" dirty="0" smtClean="0"/>
              <a:t>C++ AMP is designed as                                                          a mainstream solution                                                             not only for today,                                                                    but also for tomorrow</a:t>
            </a:r>
          </a:p>
        </p:txBody>
      </p:sp>
      <p:sp>
        <p:nvSpPr>
          <p:cNvPr id="5" name="TextBox 4"/>
          <p:cNvSpPr txBox="1"/>
          <p:nvPr/>
        </p:nvSpPr>
        <p:spPr>
          <a:xfrm>
            <a:off x="4572002" y="4752760"/>
            <a:ext cx="1499041" cy="2231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6" tIns="34294" rIns="68586" bIns="34294">
            <a:spAutoFit/>
          </a:bodyPr>
          <a:lstStyle/>
          <a:p>
            <a:pPr algn="ctr" defTabSz="685835">
              <a:defRPr/>
            </a:pPr>
            <a:r>
              <a:rPr lang="en-US" sz="1000" dirty="0">
                <a:solidFill>
                  <a:srgbClr val="232323">
                    <a:lumMod val="50000"/>
                  </a:srgbClr>
                </a:solidFill>
                <a:cs typeface="Arial" charset="0"/>
              </a:rPr>
              <a:t>image source: </a:t>
            </a:r>
            <a:r>
              <a:rPr lang="en-US" sz="1000" dirty="0" smtClean="0">
                <a:solidFill>
                  <a:srgbClr val="232323">
                    <a:lumMod val="50000"/>
                  </a:srgbClr>
                </a:solidFill>
                <a:cs typeface="Arial" charset="0"/>
              </a:rPr>
              <a:t>NVIDIA</a:t>
            </a:r>
            <a:endParaRPr lang="en-US" sz="1000" dirty="0">
              <a:solidFill>
                <a:srgbClr val="232323">
                  <a:lumMod val="50000"/>
                </a:srgbClr>
              </a:solidFill>
              <a:cs typeface="Arial" charset="0"/>
            </a:endParaRPr>
          </a:p>
        </p:txBody>
      </p:sp>
      <p:pic>
        <p:nvPicPr>
          <p:cNvPr id="1026" name="Picture 2" descr="http://www.nvidia.com/docs/IO/86562/NVIDIA_Tegra_200_Series_Developer_Kit_large.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71" b="94150" l="2600" r="98800"/>
                    </a14:imgEffect>
                  </a14:imgLayer>
                </a14:imgProps>
              </a:ext>
              <a:ext uri="{28A0092B-C50C-407E-A947-70E740481C1C}">
                <a14:useLocalDpi xmlns:a14="http://schemas.microsoft.com/office/drawing/2010/main" val="0"/>
              </a:ext>
            </a:extLst>
          </a:blip>
          <a:srcRect/>
          <a:stretch>
            <a:fillRect/>
          </a:stretch>
        </p:blipFill>
        <p:spPr bwMode="auto">
          <a:xfrm>
            <a:off x="4343400" y="1362075"/>
            <a:ext cx="4762500" cy="3419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7203833"/>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a:t>
            </a:r>
            <a:endParaRPr lang="en-US" dirty="0"/>
          </a:p>
        </p:txBody>
      </p:sp>
      <p:sp>
        <p:nvSpPr>
          <p:cNvPr id="3" name="Content Placeholder 2"/>
          <p:cNvSpPr>
            <a:spLocks noGrp="1"/>
          </p:cNvSpPr>
          <p:nvPr>
            <p:ph idx="1"/>
          </p:nvPr>
        </p:nvSpPr>
        <p:spPr>
          <a:xfrm>
            <a:off x="389436" y="1085851"/>
            <a:ext cx="8363938" cy="1957459"/>
          </a:xfrm>
        </p:spPr>
        <p:txBody>
          <a:bodyPr/>
          <a:lstStyle/>
          <a:p>
            <a:r>
              <a:rPr lang="en-US" dirty="0" smtClean="0"/>
              <a:t>Part of Visual C++ </a:t>
            </a:r>
          </a:p>
          <a:p>
            <a:r>
              <a:rPr lang="en-US" dirty="0" smtClean="0"/>
              <a:t>Visual Studio integration</a:t>
            </a:r>
          </a:p>
          <a:p>
            <a:r>
              <a:rPr lang="en-US" dirty="0" smtClean="0"/>
              <a:t>STL-like library for multidimensional data </a:t>
            </a:r>
          </a:p>
          <a:p>
            <a:r>
              <a:rPr lang="en-US" dirty="0" smtClean="0"/>
              <a:t>Builds on Direct3D</a:t>
            </a:r>
          </a:p>
          <a:p>
            <a:r>
              <a:rPr lang="en-US" dirty="0" smtClean="0"/>
              <a:t>An open specification</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725" y="1076327"/>
            <a:ext cx="2209800" cy="17430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67062" y="3001748"/>
            <a:ext cx="2259136" cy="553929"/>
          </a:xfrm>
          <a:prstGeom prst="rect">
            <a:avLst/>
          </a:prstGeom>
          <a:noFill/>
        </p:spPr>
        <p:txBody>
          <a:bodyPr wrap="none" lIns="91368" tIns="45684" rIns="91368" bIns="45684" rtlCol="0">
            <a:spAutoFit/>
          </a:bodyPr>
          <a:lstStyle/>
          <a:p>
            <a:pPr defTabSz="685835"/>
            <a:r>
              <a:rPr lang="en-US" sz="3000" b="1" dirty="0">
                <a:solidFill>
                  <a:srgbClr val="FFFFFF"/>
                </a:solidFill>
              </a:rPr>
              <a:t>performance</a:t>
            </a:r>
          </a:p>
        </p:txBody>
      </p:sp>
      <p:sp>
        <p:nvSpPr>
          <p:cNvPr id="9" name="TextBox 8"/>
          <p:cNvSpPr txBox="1"/>
          <p:nvPr/>
        </p:nvSpPr>
        <p:spPr>
          <a:xfrm>
            <a:off x="3447244" y="4313906"/>
            <a:ext cx="1806063" cy="553929"/>
          </a:xfrm>
          <a:prstGeom prst="rect">
            <a:avLst/>
          </a:prstGeom>
          <a:noFill/>
        </p:spPr>
        <p:txBody>
          <a:bodyPr wrap="none" lIns="91368" tIns="45684" rIns="91368" bIns="45684" rtlCol="0">
            <a:spAutoFit/>
          </a:bodyPr>
          <a:lstStyle/>
          <a:p>
            <a:pPr defTabSz="685835"/>
            <a:r>
              <a:rPr lang="en-US" sz="3000" b="1" dirty="0">
                <a:solidFill>
                  <a:srgbClr val="FFFFFF"/>
                </a:solidFill>
              </a:rPr>
              <a:t>portability</a:t>
            </a:r>
          </a:p>
        </p:txBody>
      </p:sp>
      <p:sp>
        <p:nvSpPr>
          <p:cNvPr id="10" name="TextBox 9"/>
          <p:cNvSpPr txBox="1"/>
          <p:nvPr/>
        </p:nvSpPr>
        <p:spPr>
          <a:xfrm>
            <a:off x="3324229" y="3657827"/>
            <a:ext cx="2065172" cy="553929"/>
          </a:xfrm>
          <a:prstGeom prst="rect">
            <a:avLst/>
          </a:prstGeom>
          <a:noFill/>
        </p:spPr>
        <p:txBody>
          <a:bodyPr wrap="none" lIns="91368" tIns="45684" rIns="91368" bIns="45684" rtlCol="0">
            <a:spAutoFit/>
          </a:bodyPr>
          <a:lstStyle/>
          <a:p>
            <a:pPr defTabSz="685835"/>
            <a:r>
              <a:rPr lang="en-US" sz="3000" b="1" dirty="0">
                <a:solidFill>
                  <a:srgbClr val="FFFFFF"/>
                </a:solidFill>
              </a:rPr>
              <a:t>productivity</a:t>
            </a:r>
          </a:p>
        </p:txBody>
      </p:sp>
    </p:spTree>
    <p:custDataLst>
      <p:tags r:id="rId1"/>
    </p:custDataLst>
    <p:extLst>
      <p:ext uri="{BB962C8B-B14F-4D97-AF65-F5344CB8AC3E}">
        <p14:creationId xmlns:p14="http://schemas.microsoft.com/office/powerpoint/2010/main" val="2711760259"/>
      </p:ext>
    </p:extLst>
  </p:cSld>
  <p:clrMapOvr>
    <a:masterClrMapping/>
  </p:clrMapOvr>
  <mc:AlternateContent xmlns:mc="http://schemas.openxmlformats.org/markup-compatibility/2006" xmlns:p14="http://schemas.microsoft.com/office/powerpoint/2010/main">
    <mc:Choice Requires="p14">
      <p:transition spd="med" p14:dur="700" advTm="180000">
        <p:fade/>
      </p:transition>
    </mc:Choice>
    <mc:Fallback xmlns="">
      <p:transition spd="med" advTm="18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p:stCondLst>
                              <p:cond delay="1000"/>
                            </p:stCondLst>
                            <p:childTnLst>
                              <p:par>
                                <p:cTn id="40" presetID="31"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 at a Glance</a:t>
            </a:r>
            <a:endParaRPr lang="en-US" dirty="0"/>
          </a:p>
        </p:txBody>
      </p:sp>
      <p:sp>
        <p:nvSpPr>
          <p:cNvPr id="8" name="Content Placeholder 7"/>
          <p:cNvSpPr>
            <a:spLocks noGrp="1"/>
          </p:cNvSpPr>
          <p:nvPr>
            <p:ph sz="quarter" idx="1"/>
          </p:nvPr>
        </p:nvSpPr>
        <p:spPr>
          <a:xfrm>
            <a:off x="389436" y="1085850"/>
            <a:ext cx="8363938" cy="3176255"/>
          </a:xfrm>
        </p:spPr>
        <p:txBody>
          <a:bodyPr/>
          <a:lstStyle/>
          <a:p>
            <a:r>
              <a:rPr lang="en-US" dirty="0" smtClean="0"/>
              <a:t>restrict(amp)</a:t>
            </a:r>
            <a:endParaRPr lang="en-US" dirty="0"/>
          </a:p>
          <a:p>
            <a:r>
              <a:rPr lang="en-US" dirty="0"/>
              <a:t>parallel_for_each</a:t>
            </a:r>
          </a:p>
          <a:p>
            <a:r>
              <a:rPr lang="en-US" dirty="0" smtClean="0"/>
              <a:t>class </a:t>
            </a:r>
            <a:r>
              <a:rPr lang="en-US" dirty="0"/>
              <a:t>accelerator_view</a:t>
            </a:r>
          </a:p>
          <a:p>
            <a:r>
              <a:rPr lang="en-US" dirty="0"/>
              <a:t>class accelerator</a:t>
            </a:r>
          </a:p>
          <a:p>
            <a:r>
              <a:rPr lang="en-US" dirty="0" smtClean="0"/>
              <a:t>class </a:t>
            </a:r>
            <a:r>
              <a:rPr lang="en-US" dirty="0"/>
              <a:t>extent&lt;N&gt;</a:t>
            </a:r>
          </a:p>
          <a:p>
            <a:r>
              <a:rPr lang="en-US" dirty="0" smtClean="0"/>
              <a:t>class </a:t>
            </a:r>
            <a:r>
              <a:rPr lang="en-US" dirty="0"/>
              <a:t>index&lt;N&gt;</a:t>
            </a:r>
          </a:p>
          <a:p>
            <a:r>
              <a:rPr lang="en-US" dirty="0" smtClean="0"/>
              <a:t>class </a:t>
            </a:r>
            <a:r>
              <a:rPr lang="en-US" dirty="0"/>
              <a:t>array_view&lt;T,N</a:t>
            </a:r>
            <a:r>
              <a:rPr lang="en-US" dirty="0" smtClean="0"/>
              <a:t>&gt;</a:t>
            </a:r>
          </a:p>
          <a:p>
            <a:r>
              <a:rPr lang="en-US" dirty="0"/>
              <a:t>class array&lt;T,N</a:t>
            </a:r>
            <a:r>
              <a:rPr lang="en-US" dirty="0" smtClean="0"/>
              <a:t>&gt;</a:t>
            </a:r>
            <a:endParaRPr lang="en-US" dirty="0"/>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590" y="2266950"/>
            <a:ext cx="5203410" cy="5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795034"/>
      </p:ext>
    </p:extLst>
  </p:cSld>
  <p:clrMapOvr>
    <a:masterClrMapping/>
  </p:clrMapOvr>
  <mc:AlternateContent xmlns:mc="http://schemas.openxmlformats.org/markup-compatibility/2006" xmlns:p14="http://schemas.microsoft.com/office/powerpoint/2010/main">
    <mc:Choice Requires="p14">
      <p:transition spd="med" p14:dur="700" advTm="1200000">
        <p:fade/>
      </p:transition>
    </mc:Choice>
    <mc:Fallback xmlns="">
      <p:transition spd="med" advTm="1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14407" y="2036729"/>
            <a:ext cx="8670008" cy="217646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extent&lt;N&gt; and index&lt;N&gt;</a:t>
            </a:r>
          </a:p>
        </p:txBody>
      </p:sp>
      <p:sp>
        <p:nvSpPr>
          <p:cNvPr id="17" name="Content Placeholder 16"/>
          <p:cNvSpPr>
            <a:spLocks noGrp="1"/>
          </p:cNvSpPr>
          <p:nvPr>
            <p:ph idx="1"/>
          </p:nvPr>
        </p:nvSpPr>
        <p:spPr>
          <a:xfrm>
            <a:off x="389436" y="1085849"/>
            <a:ext cx="8363938" cy="3582519"/>
          </a:xfrm>
        </p:spPr>
        <p:txBody>
          <a:bodyPr/>
          <a:lstStyle/>
          <a:p>
            <a:r>
              <a:rPr lang="en-US" dirty="0" smtClean="0"/>
              <a:t>index&lt;N</a:t>
            </a:r>
            <a:r>
              <a:rPr lang="en-US" dirty="0"/>
              <a:t>&gt; </a:t>
            </a:r>
            <a:r>
              <a:rPr lang="en-US" dirty="0" smtClean="0"/>
              <a:t> - an </a:t>
            </a:r>
            <a:r>
              <a:rPr lang="en-US" dirty="0"/>
              <a:t>N-dimensional point</a:t>
            </a:r>
          </a:p>
          <a:p>
            <a:r>
              <a:rPr lang="en-US" dirty="0" smtClean="0"/>
              <a:t>extent&lt;N&gt; - # </a:t>
            </a:r>
            <a:r>
              <a:rPr lang="en-US" dirty="0"/>
              <a:t>of units in each </a:t>
            </a:r>
            <a:r>
              <a:rPr lang="en-US" dirty="0" smtClean="0"/>
              <a:t>dimension of </a:t>
            </a:r>
            <a:r>
              <a:rPr lang="en-US" dirty="0"/>
              <a:t>an </a:t>
            </a:r>
            <a:r>
              <a:rPr lang="en-US" dirty="0" smtClean="0"/>
              <a:t>N-dim space</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rank N </a:t>
            </a:r>
            <a:r>
              <a:rPr lang="en-US" dirty="0"/>
              <a:t>can be any </a:t>
            </a:r>
            <a:r>
              <a:rPr lang="en-US" dirty="0" smtClean="0"/>
              <a:t>number &lt;=128</a:t>
            </a:r>
            <a:endParaRPr lang="en-US" dirty="0"/>
          </a:p>
        </p:txBody>
      </p:sp>
      <p:sp>
        <p:nvSpPr>
          <p:cNvPr id="4" name="TextBox 3"/>
          <p:cNvSpPr txBox="1"/>
          <p:nvPr/>
        </p:nvSpPr>
        <p:spPr>
          <a:xfrm>
            <a:off x="952088" y="2112173"/>
            <a:ext cx="1677657" cy="415418"/>
          </a:xfrm>
          <a:prstGeom prst="rect">
            <a:avLst/>
          </a:prstGeom>
          <a:noFill/>
          <a:ln>
            <a:noFill/>
          </a:ln>
        </p:spPr>
        <p:txBody>
          <a:bodyPr wrap="none" lIns="91372" tIns="45686" rIns="91372" bIns="45686">
            <a:spAutoFit/>
          </a:bodyPr>
          <a:lstStyle>
            <a:defPPr>
              <a:defRPr lang="en-US"/>
            </a:defPPr>
          </a:lstStyle>
          <a:p>
            <a:pPr algn="ctr"/>
            <a:r>
              <a:rPr lang="en-US" sz="2100" dirty="0">
                <a:solidFill>
                  <a:schemeClr val="bg1"/>
                </a:solidFill>
                <a:latin typeface="Calibri" pitchFamily="34" charset="0"/>
                <a:cs typeface="Calibri" pitchFamily="34" charset="0"/>
              </a:rPr>
              <a:t>index&lt;1&gt; </a:t>
            </a:r>
            <a:r>
              <a:rPr lang="en-US" sz="2100" dirty="0" err="1">
                <a:solidFill>
                  <a:schemeClr val="bg1"/>
                </a:solidFill>
                <a:latin typeface="Calibri" pitchFamily="34" charset="0"/>
                <a:cs typeface="Calibri" pitchFamily="34" charset="0"/>
              </a:rPr>
              <a:t>i</a:t>
            </a:r>
            <a:r>
              <a:rPr lang="en-US" sz="2100" dirty="0">
                <a:solidFill>
                  <a:schemeClr val="bg1"/>
                </a:solidFill>
                <a:latin typeface="Calibri" pitchFamily="34" charset="0"/>
                <a:cs typeface="Calibri" pitchFamily="34" charset="0"/>
              </a:rPr>
              <a:t>(2);</a:t>
            </a:r>
          </a:p>
        </p:txBody>
      </p:sp>
      <p:grpSp>
        <p:nvGrpSpPr>
          <p:cNvPr id="12" name="Group 11"/>
          <p:cNvGrpSpPr/>
          <p:nvPr/>
        </p:nvGrpSpPr>
        <p:grpSpPr>
          <a:xfrm>
            <a:off x="6341750" y="2112173"/>
            <a:ext cx="2324395" cy="1989219"/>
            <a:chOff x="8453465" y="1408692"/>
            <a:chExt cx="3098386" cy="2652292"/>
          </a:xfrm>
        </p:grpSpPr>
        <p:sp>
          <p:nvSpPr>
            <p:cNvPr id="6" name="Rectangle 5"/>
            <p:cNvSpPr/>
            <p:nvPr/>
          </p:nvSpPr>
          <p:spPr>
            <a:xfrm>
              <a:off x="8560738" y="1408692"/>
              <a:ext cx="2860946" cy="594892"/>
            </a:xfrm>
            <a:prstGeom prst="rect">
              <a:avLst/>
            </a:prstGeom>
            <a:noFill/>
            <a:ln>
              <a:noFill/>
            </a:ln>
          </p:spPr>
          <p:txBody>
            <a:bodyPr wrap="none" lIns="121813" tIns="60907" rIns="121813" bIns="60907">
              <a:spAutoFit/>
            </a:bodyPr>
            <a:lstStyle/>
            <a:p>
              <a:pPr algn="ctr"/>
              <a:r>
                <a:rPr lang="en-US" sz="2100" dirty="0">
                  <a:solidFill>
                    <a:schemeClr val="bg1"/>
                  </a:solidFill>
                  <a:latin typeface="Calibri" pitchFamily="34" charset="0"/>
                  <a:cs typeface="Calibri" pitchFamily="34" charset="0"/>
                </a:rPr>
                <a:t>index&lt;3&gt; </a:t>
              </a:r>
              <a:r>
                <a:rPr lang="en-US" sz="2100" dirty="0" err="1">
                  <a:solidFill>
                    <a:schemeClr val="bg1"/>
                  </a:solidFill>
                  <a:latin typeface="Calibri" pitchFamily="34" charset="0"/>
                  <a:cs typeface="Calibri" pitchFamily="34" charset="0"/>
                </a:rPr>
                <a:t>i</a:t>
              </a:r>
              <a:r>
                <a:rPr lang="en-US" sz="2100" dirty="0">
                  <a:solidFill>
                    <a:schemeClr val="bg1"/>
                  </a:solidFill>
                  <a:latin typeface="Calibri" pitchFamily="34" charset="0"/>
                  <a:cs typeface="Calibri" pitchFamily="34" charset="0"/>
                </a:rPr>
                <a:t>(2,0,1);</a:t>
              </a:r>
            </a:p>
          </p:txBody>
        </p:sp>
        <p:sp>
          <p:nvSpPr>
            <p:cNvPr id="7" name="Rectangle 6"/>
            <p:cNvSpPr/>
            <p:nvPr/>
          </p:nvSpPr>
          <p:spPr>
            <a:xfrm>
              <a:off x="8453465" y="3466092"/>
              <a:ext cx="3098386" cy="594892"/>
            </a:xfrm>
            <a:prstGeom prst="rect">
              <a:avLst/>
            </a:prstGeom>
            <a:noFill/>
            <a:ln>
              <a:noFill/>
            </a:ln>
          </p:spPr>
          <p:txBody>
            <a:bodyPr wrap="none" lIns="121813" tIns="60907" rIns="121813" bIns="60907">
              <a:spAutoFit/>
            </a:bodyPr>
            <a:lstStyle/>
            <a:p>
              <a:r>
                <a:rPr lang="en-US" sz="2100" dirty="0">
                  <a:solidFill>
                    <a:schemeClr val="bg1"/>
                  </a:solidFill>
                  <a:latin typeface="Calibri" pitchFamily="34" charset="0"/>
                  <a:cs typeface="Calibri" pitchFamily="34" charset="0"/>
                </a:rPr>
                <a:t>extent&lt;3&gt; e(3,2,2);</a:t>
              </a:r>
            </a:p>
          </p:txBody>
        </p:sp>
      </p:grpSp>
      <p:grpSp>
        <p:nvGrpSpPr>
          <p:cNvPr id="11" name="Group 10"/>
          <p:cNvGrpSpPr/>
          <p:nvPr/>
        </p:nvGrpSpPr>
        <p:grpSpPr>
          <a:xfrm>
            <a:off x="3513613" y="2112173"/>
            <a:ext cx="2120814" cy="1989219"/>
            <a:chOff x="4683596" y="1408692"/>
            <a:chExt cx="2827016" cy="2652292"/>
          </a:xfrm>
        </p:grpSpPr>
        <p:sp>
          <p:nvSpPr>
            <p:cNvPr id="5" name="TextBox 4"/>
            <p:cNvSpPr txBox="1"/>
            <p:nvPr/>
          </p:nvSpPr>
          <p:spPr>
            <a:xfrm>
              <a:off x="4728403" y="1408692"/>
              <a:ext cx="2589576" cy="594892"/>
            </a:xfrm>
            <a:prstGeom prst="rect">
              <a:avLst/>
            </a:prstGeom>
            <a:noFill/>
            <a:ln>
              <a:noFill/>
            </a:ln>
          </p:spPr>
          <p:txBody>
            <a:bodyPr wrap="none" lIns="121813" tIns="60907" rIns="121813" bIns="60907">
              <a:spAutoFit/>
            </a:bodyPr>
            <a:lstStyle>
              <a:defPPr>
                <a:defRPr lang="en-US"/>
              </a:defPPr>
            </a:lstStyle>
            <a:p>
              <a:pPr algn="ctr"/>
              <a:r>
                <a:rPr lang="en-US" sz="2100" dirty="0">
                  <a:solidFill>
                    <a:schemeClr val="bg1"/>
                  </a:solidFill>
                  <a:latin typeface="Calibri" pitchFamily="34" charset="0"/>
                  <a:cs typeface="Calibri" pitchFamily="34" charset="0"/>
                </a:rPr>
                <a:t>index&lt;2&gt; </a:t>
              </a:r>
              <a:r>
                <a:rPr lang="en-US" sz="2100" dirty="0" err="1">
                  <a:solidFill>
                    <a:schemeClr val="bg1"/>
                  </a:solidFill>
                  <a:latin typeface="Calibri" pitchFamily="34" charset="0"/>
                  <a:cs typeface="Calibri" pitchFamily="34" charset="0"/>
                </a:rPr>
                <a:t>i</a:t>
              </a:r>
              <a:r>
                <a:rPr lang="en-US" sz="2100" dirty="0">
                  <a:solidFill>
                    <a:schemeClr val="bg1"/>
                  </a:solidFill>
                  <a:latin typeface="Calibri" pitchFamily="34" charset="0"/>
                  <a:cs typeface="Calibri" pitchFamily="34" charset="0"/>
                </a:rPr>
                <a:t>(0,2);</a:t>
              </a:r>
            </a:p>
          </p:txBody>
        </p:sp>
        <p:sp>
          <p:nvSpPr>
            <p:cNvPr id="8" name="Rectangle 7"/>
            <p:cNvSpPr/>
            <p:nvPr/>
          </p:nvSpPr>
          <p:spPr>
            <a:xfrm>
              <a:off x="4683596" y="3466092"/>
              <a:ext cx="2827016" cy="594892"/>
            </a:xfrm>
            <a:prstGeom prst="rect">
              <a:avLst/>
            </a:prstGeom>
            <a:noFill/>
            <a:ln>
              <a:noFill/>
            </a:ln>
          </p:spPr>
          <p:txBody>
            <a:bodyPr wrap="none" lIns="121813" tIns="60907" rIns="121813" bIns="60907">
              <a:spAutoFit/>
            </a:bodyPr>
            <a:lstStyle/>
            <a:p>
              <a:r>
                <a:rPr lang="en-US" sz="2100" dirty="0">
                  <a:solidFill>
                    <a:schemeClr val="bg1"/>
                  </a:solidFill>
                  <a:latin typeface="Calibri" pitchFamily="34" charset="0"/>
                  <a:cs typeface="Calibri" pitchFamily="34" charset="0"/>
                </a:rPr>
                <a:t>extent&lt;2&gt; e(3,4);</a:t>
              </a:r>
            </a:p>
          </p:txBody>
        </p:sp>
      </p:grpSp>
      <p:sp>
        <p:nvSpPr>
          <p:cNvPr id="9" name="Rectangle 8"/>
          <p:cNvSpPr/>
          <p:nvPr/>
        </p:nvSpPr>
        <p:spPr>
          <a:xfrm>
            <a:off x="802678" y="3655223"/>
            <a:ext cx="1855830" cy="415418"/>
          </a:xfrm>
          <a:prstGeom prst="rect">
            <a:avLst/>
          </a:prstGeom>
          <a:noFill/>
          <a:ln>
            <a:noFill/>
          </a:ln>
        </p:spPr>
        <p:txBody>
          <a:bodyPr wrap="none" lIns="91372" tIns="45686" rIns="91372" bIns="45686">
            <a:spAutoFit/>
          </a:bodyPr>
          <a:lstStyle/>
          <a:p>
            <a:r>
              <a:rPr lang="en-US" sz="2100" dirty="0">
                <a:solidFill>
                  <a:schemeClr val="bg1"/>
                </a:solidFill>
                <a:latin typeface="Calibri" pitchFamily="34" charset="0"/>
                <a:cs typeface="Calibri" pitchFamily="34" charset="0"/>
              </a:rPr>
              <a:t>extent&lt;1&gt; e(6);</a:t>
            </a: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87000"/>
                    </a14:imgEffect>
                  </a14:imgLayer>
                </a14:imgProps>
              </a:ext>
              <a:ext uri="{28A0092B-C50C-407E-A947-70E740481C1C}">
                <a14:useLocalDpi xmlns:a14="http://schemas.microsoft.com/office/drawing/2010/main" val="0"/>
              </a:ext>
            </a:extLst>
          </a:blip>
          <a:stretch>
            <a:fillRect/>
          </a:stretch>
        </p:blipFill>
        <p:spPr>
          <a:xfrm>
            <a:off x="757565" y="2436102"/>
            <a:ext cx="7472036" cy="1265371"/>
          </a:xfrm>
          <a:prstGeom prst="rect">
            <a:avLst/>
          </a:prstGeom>
          <a:noFill/>
        </p:spPr>
      </p:pic>
      <p:sp>
        <p:nvSpPr>
          <p:cNvPr id="14" name="Rectangle 13"/>
          <p:cNvSpPr/>
          <p:nvPr/>
        </p:nvSpPr>
        <p:spPr>
          <a:xfrm>
            <a:off x="1191" y="4668368"/>
            <a:ext cx="9142809" cy="284703"/>
          </a:xfrm>
          <a:prstGeom prst="rect">
            <a:avLst/>
          </a:prstGeom>
        </p:spPr>
        <p:txBody>
          <a:bodyPr wrap="square" lIns="68586" tIns="34294" rIns="68586" bIns="34294">
            <a:spAutoFit/>
          </a:bodyPr>
          <a:lstStyle/>
          <a:p>
            <a:pPr algn="ctr" defTabSz="685835"/>
            <a:r>
              <a:rPr lang="en-US" sz="1400" dirty="0">
                <a:solidFill>
                  <a:srgbClr val="FFFFFF"/>
                </a:solidFill>
                <a:hlinkClick r:id="rId6"/>
              </a:rPr>
              <a:t>http://www.danielmoth.com/Blog/concurrencyindex-From-Amph.aspx</a:t>
            </a:r>
            <a:r>
              <a:rPr lang="en-US" sz="1400" dirty="0">
                <a:solidFill>
                  <a:srgbClr val="FFFFFF"/>
                </a:solidFill>
              </a:rPr>
              <a:t> </a:t>
            </a:r>
          </a:p>
        </p:txBody>
      </p:sp>
      <p:sp>
        <p:nvSpPr>
          <p:cNvPr id="15" name="Rectangle 14"/>
          <p:cNvSpPr/>
          <p:nvPr/>
        </p:nvSpPr>
        <p:spPr>
          <a:xfrm>
            <a:off x="0" y="4866501"/>
            <a:ext cx="9144000" cy="284703"/>
          </a:xfrm>
          <a:prstGeom prst="rect">
            <a:avLst/>
          </a:prstGeom>
        </p:spPr>
        <p:txBody>
          <a:bodyPr wrap="square" lIns="68586" tIns="34294" rIns="68586" bIns="34294">
            <a:spAutoFit/>
          </a:bodyPr>
          <a:lstStyle/>
          <a:p>
            <a:pPr algn="ctr" defTabSz="685835"/>
            <a:r>
              <a:rPr lang="en-US" sz="1400" dirty="0">
                <a:solidFill>
                  <a:srgbClr val="FFFFFF"/>
                </a:solidFill>
                <a:hlinkClick r:id="rId7"/>
              </a:rPr>
              <a:t>http://www.danielmoth.com/Blog/concurrencyextent-From-Amph.aspx</a:t>
            </a:r>
            <a:r>
              <a:rPr lang="en-US" sz="1400" dirty="0">
                <a:solidFill>
                  <a:srgbClr val="FFFFFF"/>
                </a:solidFill>
              </a:rPr>
              <a:t> </a:t>
            </a:r>
          </a:p>
        </p:txBody>
      </p:sp>
    </p:spTree>
    <p:custDataLst>
      <p:tags r:id="rId1"/>
    </p:custDataLst>
    <p:extLst>
      <p:ext uri="{BB962C8B-B14F-4D97-AF65-F5344CB8AC3E}">
        <p14:creationId xmlns:p14="http://schemas.microsoft.com/office/powerpoint/2010/main" val="3013788044"/>
      </p:ext>
    </p:extLst>
  </p:cSld>
  <p:clrMapOvr>
    <a:masterClrMapping/>
  </p:clrMapOvr>
  <mc:AlternateContent xmlns:mc="http://schemas.openxmlformats.org/markup-compatibility/2006" xmlns:p14="http://schemas.microsoft.com/office/powerpoint/2010/main">
    <mc:Choice Requires="p14">
      <p:transition spd="med" p14:dur="700" advTm="190511">
        <p:fade/>
      </p:transition>
    </mc:Choice>
    <mc:Fallback xmlns="">
      <p:transition spd="med" advTm="1905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2425" y="2114550"/>
            <a:ext cx="4731689" cy="2354411"/>
          </a:xfrm>
          <a:prstGeom prst="rect">
            <a:avLst/>
          </a:prstGeom>
          <a:solidFill>
            <a:schemeClr val="tx1"/>
          </a:solidFill>
        </p:spPr>
        <p:txBody>
          <a:bodyPr wrap="square" lIns="91372" tIns="45686" rIns="91372" bIns="45686" rtlCol="0">
            <a:spAutoFit/>
          </a:bodyPr>
          <a:lstStyle/>
          <a:p>
            <a:pPr marL="456877" indent="-456877">
              <a:buFont typeface="+mj-lt"/>
              <a:buAutoNum type="arabicPeriod"/>
            </a:pPr>
            <a:r>
              <a:rPr lang="en-US" sz="2100" dirty="0">
                <a:solidFill>
                  <a:schemeClr val="bg1"/>
                </a:solidFill>
                <a:latin typeface="Calibri" pitchFamily="34" charset="0"/>
                <a:cs typeface="Calibri" pitchFamily="34" charset="0"/>
              </a:rPr>
              <a:t>parallel_for_each( </a:t>
            </a:r>
          </a:p>
          <a:p>
            <a:pPr marL="456877" indent="-456877">
              <a:buFont typeface="+mj-lt"/>
              <a:buAutoNum type="arabicPeriod"/>
            </a:pPr>
            <a:r>
              <a:rPr lang="en-US" sz="2100" dirty="0">
                <a:solidFill>
                  <a:schemeClr val="bg1"/>
                </a:solidFill>
                <a:latin typeface="Calibri" pitchFamily="34" charset="0"/>
                <a:cs typeface="Calibri" pitchFamily="34" charset="0"/>
              </a:rPr>
              <a:t>	</a:t>
            </a:r>
            <a:r>
              <a:rPr lang="en-US" sz="2100" dirty="0">
                <a:solidFill>
                  <a:schemeClr val="accent2">
                    <a:lumMod val="75000"/>
                  </a:schemeClr>
                </a:solidFill>
                <a:latin typeface="Calibri" pitchFamily="34" charset="0"/>
                <a:cs typeface="Calibri" pitchFamily="34" charset="0"/>
              </a:rPr>
              <a:t>e</a:t>
            </a:r>
            <a:r>
              <a:rPr lang="en-US" sz="2100" dirty="0">
                <a:solidFill>
                  <a:schemeClr val="bg1"/>
                </a:solidFill>
                <a:latin typeface="Calibri" pitchFamily="34" charset="0"/>
                <a:cs typeface="Calibri" pitchFamily="34" charset="0"/>
              </a:rPr>
              <a:t>,    //</a:t>
            </a:r>
            <a:r>
              <a:rPr lang="en-US" sz="2100" dirty="0">
                <a:solidFill>
                  <a:schemeClr val="accent2">
                    <a:lumMod val="75000"/>
                  </a:schemeClr>
                </a:solidFill>
                <a:latin typeface="Calibri" pitchFamily="34" charset="0"/>
                <a:cs typeface="Calibri" pitchFamily="34" charset="0"/>
              </a:rPr>
              <a:t>e</a:t>
            </a:r>
            <a:r>
              <a:rPr lang="en-US" sz="2100" dirty="0">
                <a:solidFill>
                  <a:schemeClr val="bg1"/>
                </a:solidFill>
                <a:latin typeface="Calibri" pitchFamily="34" charset="0"/>
                <a:cs typeface="Calibri" pitchFamily="34" charset="0"/>
              </a:rPr>
              <a:t> is of type </a:t>
            </a:r>
            <a:r>
              <a:rPr lang="en-US" sz="2100" dirty="0">
                <a:solidFill>
                  <a:schemeClr val="accent2">
                    <a:lumMod val="75000"/>
                  </a:schemeClr>
                </a:solidFill>
                <a:latin typeface="Calibri" pitchFamily="34" charset="0"/>
                <a:cs typeface="Calibri" pitchFamily="34" charset="0"/>
              </a:rPr>
              <a:t>extent&lt;N&gt;</a:t>
            </a:r>
            <a:endParaRPr lang="en-US" sz="2100" dirty="0">
              <a:solidFill>
                <a:schemeClr val="bg1"/>
              </a:solidFill>
              <a:latin typeface="Calibri" pitchFamily="34" charset="0"/>
              <a:cs typeface="Calibri" pitchFamily="34" charset="0"/>
            </a:endParaRPr>
          </a:p>
          <a:p>
            <a:pPr marL="456877" indent="-456877">
              <a:buFont typeface="+mj-lt"/>
              <a:buAutoNum type="arabicPeriod"/>
            </a:pPr>
            <a:r>
              <a:rPr lang="en-US" sz="2100" dirty="0">
                <a:solidFill>
                  <a:schemeClr val="bg1"/>
                </a:solidFill>
                <a:latin typeface="Calibri" pitchFamily="34" charset="0"/>
                <a:cs typeface="Calibri" pitchFamily="34" charset="0"/>
              </a:rPr>
              <a:t>	[ ](</a:t>
            </a:r>
            <a:r>
              <a:rPr lang="en-US" sz="2100" dirty="0">
                <a:solidFill>
                  <a:schemeClr val="accent3">
                    <a:lumMod val="75000"/>
                  </a:schemeClr>
                </a:solidFill>
                <a:latin typeface="Calibri" pitchFamily="34" charset="0"/>
                <a:cs typeface="Calibri" pitchFamily="34" charset="0"/>
              </a:rPr>
              <a:t>index&lt;N&gt; </a:t>
            </a:r>
            <a:r>
              <a:rPr lang="en-US" sz="2100" dirty="0" err="1">
                <a:solidFill>
                  <a:schemeClr val="accent3">
                    <a:lumMod val="75000"/>
                  </a:schemeClr>
                </a:solidFill>
                <a:latin typeface="Calibri" pitchFamily="34" charset="0"/>
                <a:cs typeface="Calibri" pitchFamily="34" charset="0"/>
              </a:rPr>
              <a:t>idx</a:t>
            </a:r>
            <a:r>
              <a:rPr lang="en-US" sz="2100" dirty="0">
                <a:solidFill>
                  <a:schemeClr val="bg1"/>
                </a:solidFill>
                <a:latin typeface="Calibri" pitchFamily="34" charset="0"/>
                <a:cs typeface="Calibri" pitchFamily="34" charset="0"/>
              </a:rPr>
              <a:t>) </a:t>
            </a:r>
            <a:r>
              <a:rPr lang="en-US" sz="2100" dirty="0">
                <a:solidFill>
                  <a:schemeClr val="accent5">
                    <a:lumMod val="50000"/>
                  </a:schemeClr>
                </a:solidFill>
                <a:latin typeface="Calibri" pitchFamily="34" charset="0"/>
                <a:cs typeface="Calibri" pitchFamily="34" charset="0"/>
              </a:rPr>
              <a:t>restrict(amp)</a:t>
            </a:r>
            <a:r>
              <a:rPr lang="en-US" sz="2100" dirty="0">
                <a:solidFill>
                  <a:schemeClr val="bg1"/>
                </a:solidFill>
                <a:latin typeface="Calibri" pitchFamily="34" charset="0"/>
                <a:cs typeface="Calibri" pitchFamily="34" charset="0"/>
              </a:rPr>
              <a:t> </a:t>
            </a:r>
          </a:p>
          <a:p>
            <a:r>
              <a:rPr lang="en-US" sz="2100" dirty="0">
                <a:solidFill>
                  <a:schemeClr val="bg1"/>
                </a:solidFill>
                <a:latin typeface="Calibri" pitchFamily="34" charset="0"/>
                <a:cs typeface="Calibri" pitchFamily="34" charset="0"/>
              </a:rPr>
              <a:t>	{</a:t>
            </a:r>
          </a:p>
          <a:p>
            <a:r>
              <a:rPr lang="en-US" sz="2100" dirty="0">
                <a:solidFill>
                  <a:schemeClr val="bg1"/>
                </a:solidFill>
                <a:latin typeface="Calibri" pitchFamily="34" charset="0"/>
                <a:cs typeface="Calibri" pitchFamily="34" charset="0"/>
              </a:rPr>
              <a:t>	      // kernel code</a:t>
            </a:r>
          </a:p>
          <a:p>
            <a:r>
              <a:rPr lang="en-US" sz="2100" dirty="0">
                <a:solidFill>
                  <a:schemeClr val="bg1"/>
                </a:solidFill>
                <a:latin typeface="Calibri" pitchFamily="34" charset="0"/>
                <a:cs typeface="Calibri" pitchFamily="34" charset="0"/>
              </a:rPr>
              <a:t>	}</a:t>
            </a:r>
          </a:p>
          <a:p>
            <a:pPr marL="456877" indent="-456877">
              <a:buFont typeface="+mj-lt"/>
              <a:buAutoNum type="arabicPeriod"/>
            </a:pPr>
            <a:r>
              <a:rPr lang="en-US" sz="2100" dirty="0">
                <a:solidFill>
                  <a:schemeClr val="bg1"/>
                </a:solidFill>
                <a:latin typeface="Calibri" pitchFamily="34" charset="0"/>
                <a:cs typeface="Calibri" pitchFamily="34" charset="0"/>
              </a:rPr>
              <a:t>);</a:t>
            </a:r>
          </a:p>
        </p:txBody>
      </p:sp>
      <p:sp>
        <p:nvSpPr>
          <p:cNvPr id="2" name="Title 1"/>
          <p:cNvSpPr>
            <a:spLocks noGrp="1"/>
          </p:cNvSpPr>
          <p:nvPr>
            <p:ph type="title"/>
          </p:nvPr>
        </p:nvSpPr>
        <p:spPr/>
        <p:txBody>
          <a:bodyPr/>
          <a:lstStyle/>
          <a:p>
            <a:r>
              <a:rPr lang="en-US" smtClean="0"/>
              <a:t>parallel_for_each</a:t>
            </a:r>
            <a:endParaRPr lang="en-US" dirty="0"/>
          </a:p>
        </p:txBody>
      </p:sp>
      <p:sp>
        <p:nvSpPr>
          <p:cNvPr id="3" name="Content Placeholder 2"/>
          <p:cNvSpPr>
            <a:spLocks noGrp="1"/>
          </p:cNvSpPr>
          <p:nvPr>
            <p:ph idx="1"/>
          </p:nvPr>
        </p:nvSpPr>
        <p:spPr>
          <a:xfrm>
            <a:off x="389436" y="1085850"/>
            <a:ext cx="8363938" cy="738664"/>
          </a:xfrm>
        </p:spPr>
        <p:txBody>
          <a:bodyPr/>
          <a:lstStyle/>
          <a:p>
            <a:r>
              <a:rPr lang="en-US" dirty="0" smtClean="0"/>
              <a:t>Executes the kernel for each point in the extent</a:t>
            </a:r>
          </a:p>
          <a:p>
            <a:r>
              <a:rPr lang="en-US" dirty="0" smtClean="0"/>
              <a:t>As-if synchronous in terms of visible side-effects</a:t>
            </a:r>
          </a:p>
        </p:txBody>
      </p:sp>
      <p:sp>
        <p:nvSpPr>
          <p:cNvPr id="5" name="Rectangle 4"/>
          <p:cNvSpPr/>
          <p:nvPr/>
        </p:nvSpPr>
        <p:spPr>
          <a:xfrm>
            <a:off x="0" y="4866501"/>
            <a:ext cx="9144000" cy="284703"/>
          </a:xfrm>
          <a:prstGeom prst="rect">
            <a:avLst/>
          </a:prstGeom>
        </p:spPr>
        <p:txBody>
          <a:bodyPr wrap="square" lIns="68586" tIns="34294" rIns="68586" bIns="34294">
            <a:spAutoFit/>
          </a:bodyPr>
          <a:lstStyle/>
          <a:p>
            <a:pPr algn="ctr" defTabSz="685835"/>
            <a:r>
              <a:rPr lang="en-US" sz="1400" dirty="0">
                <a:solidFill>
                  <a:srgbClr val="FFFFFF"/>
                </a:solidFill>
                <a:hlinkClick r:id="rId3"/>
              </a:rPr>
              <a:t>http://www.danielmoth.com/Blog/parallelforeach-From-Amph-Part-1.aspx</a:t>
            </a:r>
            <a:r>
              <a:rPr lang="en-US" sz="1400" dirty="0">
                <a:solidFill>
                  <a:srgbClr val="FFFFFF"/>
                </a:solidFill>
              </a:rPr>
              <a:t> </a:t>
            </a:r>
          </a:p>
        </p:txBody>
      </p:sp>
    </p:spTree>
    <p:extLst>
      <p:ext uri="{BB962C8B-B14F-4D97-AF65-F5344CB8AC3E}">
        <p14:creationId xmlns:p14="http://schemas.microsoft.com/office/powerpoint/2010/main" val="3498206109"/>
      </p:ext>
    </p:extLst>
  </p:cSld>
  <p:clrMapOvr>
    <a:masterClrMapping/>
  </p:clrMapOvr>
  <mc:AlternateContent xmlns:mc="http://schemas.openxmlformats.org/markup-compatibility/2006" xmlns:p14="http://schemas.microsoft.com/office/powerpoint/2010/main">
    <mc:Choice Requires="p14">
      <p:transition spd="med" p14:dur="700" advTm="535455">
        <p:fade/>
      </p:transition>
    </mc:Choice>
    <mc:Fallback xmlns="">
      <p:transition spd="med" advTm="53545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41041" y="3175345"/>
            <a:ext cx="3485643" cy="1323371"/>
          </a:xfrm>
          <a:prstGeom prst="rect">
            <a:avLst/>
          </a:prstGeom>
          <a:solidFill>
            <a:schemeClr val="tx1"/>
          </a:solidFill>
        </p:spPr>
        <p:txBody>
          <a:bodyPr wrap="square" lIns="91372" tIns="45686" rIns="91372" bIns="45686" rtlCol="0">
            <a:spAutoFit/>
          </a:bodyPr>
          <a:lstStyle>
            <a:defPPr>
              <a:defRPr lang="en-US"/>
            </a:defPPr>
            <a:lvl1pPr>
              <a:defRPr sz="2100">
                <a:solidFill>
                  <a:schemeClr val="bg1"/>
                </a:solidFill>
                <a:latin typeface="Calibri" pitchFamily="34" charset="0"/>
                <a:cs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t>vector&lt;</a:t>
            </a:r>
            <a:r>
              <a:rPr lang="en-US" sz="1600" dirty="0" err="1"/>
              <a:t>int</a:t>
            </a:r>
            <a:r>
              <a:rPr lang="en-US" sz="1600" dirty="0"/>
              <a:t>&gt; v(8 * 12);</a:t>
            </a:r>
          </a:p>
          <a:p>
            <a:r>
              <a:rPr lang="en-US" sz="1600" dirty="0"/>
              <a:t>extent&lt;2&gt; e(8,12);</a:t>
            </a:r>
          </a:p>
          <a:p>
            <a:r>
              <a:rPr lang="en-US" sz="1600" dirty="0" smtClean="0"/>
              <a:t>array&lt;int,2</a:t>
            </a:r>
            <a:r>
              <a:rPr lang="en-US" sz="1600" dirty="0"/>
              <a:t>&gt; </a:t>
            </a:r>
            <a:r>
              <a:rPr lang="en-US" sz="1600" dirty="0" smtClean="0"/>
              <a:t>a(e);</a:t>
            </a:r>
          </a:p>
          <a:p>
            <a:endParaRPr lang="en-US" sz="1600" dirty="0"/>
          </a:p>
          <a:p>
            <a:r>
              <a:rPr lang="en-US" sz="1600" dirty="0" err="1"/>
              <a:t>copy_async</a:t>
            </a:r>
            <a:r>
              <a:rPr lang="en-US" sz="1600" dirty="0"/>
              <a:t>(</a:t>
            </a:r>
            <a:r>
              <a:rPr lang="en-US" sz="1600" dirty="0" err="1"/>
              <a:t>v.begin</a:t>
            </a:r>
            <a:r>
              <a:rPr lang="en-US" sz="1600" dirty="0"/>
              <a:t>(), </a:t>
            </a:r>
            <a:r>
              <a:rPr lang="en-US" sz="1600" dirty="0" err="1"/>
              <a:t>v.end</a:t>
            </a:r>
            <a:r>
              <a:rPr lang="en-US" sz="1600" dirty="0"/>
              <a:t>(), a);</a:t>
            </a:r>
          </a:p>
        </p:txBody>
      </p:sp>
      <p:sp>
        <p:nvSpPr>
          <p:cNvPr id="2" name="Title 1"/>
          <p:cNvSpPr>
            <a:spLocks noGrp="1"/>
          </p:cNvSpPr>
          <p:nvPr>
            <p:ph type="title"/>
          </p:nvPr>
        </p:nvSpPr>
        <p:spPr/>
        <p:txBody>
          <a:bodyPr/>
          <a:lstStyle/>
          <a:p>
            <a:r>
              <a:rPr lang="en-US" smtClean="0"/>
              <a:t>array&lt;T,N&gt;</a:t>
            </a:r>
            <a:endParaRPr lang="en-US" dirty="0"/>
          </a:p>
        </p:txBody>
      </p:sp>
      <p:sp>
        <p:nvSpPr>
          <p:cNvPr id="3" name="Content Placeholder 2"/>
          <p:cNvSpPr>
            <a:spLocks noGrp="1"/>
          </p:cNvSpPr>
          <p:nvPr>
            <p:ph idx="1"/>
          </p:nvPr>
        </p:nvSpPr>
        <p:spPr>
          <a:xfrm>
            <a:off x="389436" y="1085850"/>
            <a:ext cx="8363938" cy="1957459"/>
          </a:xfrm>
        </p:spPr>
        <p:txBody>
          <a:bodyPr/>
          <a:lstStyle/>
          <a:p>
            <a:r>
              <a:rPr lang="en-US" dirty="0" smtClean="0"/>
              <a:t>Multi-dimensional array of rank N with element T</a:t>
            </a:r>
          </a:p>
          <a:p>
            <a:r>
              <a:rPr lang="en-US" dirty="0" smtClean="0"/>
              <a:t>Container whose storage lives on a specific accelerator</a:t>
            </a:r>
          </a:p>
          <a:p>
            <a:r>
              <a:rPr lang="en-US" dirty="0" smtClean="0"/>
              <a:t>Capture by reference [&amp;] in the lambda</a:t>
            </a:r>
          </a:p>
          <a:p>
            <a:r>
              <a:rPr lang="en-US" dirty="0" smtClean="0"/>
              <a:t>Explicit </a:t>
            </a:r>
            <a:r>
              <a:rPr lang="en-US" dirty="0"/>
              <a:t>copy</a:t>
            </a:r>
          </a:p>
          <a:p>
            <a:r>
              <a:rPr lang="en-US" dirty="0" smtClean="0"/>
              <a:t>Nearly identical interface to array_view&lt;T,N&gt;</a:t>
            </a:r>
            <a:endParaRPr lang="en-US" dirty="0"/>
          </a:p>
        </p:txBody>
      </p:sp>
      <p:sp>
        <p:nvSpPr>
          <p:cNvPr id="12" name="TextBox 11"/>
          <p:cNvSpPr txBox="1"/>
          <p:nvPr/>
        </p:nvSpPr>
        <p:spPr>
          <a:xfrm>
            <a:off x="3938597" y="3175344"/>
            <a:ext cx="5025372" cy="1323371"/>
          </a:xfrm>
          <a:prstGeom prst="rect">
            <a:avLst/>
          </a:prstGeom>
          <a:solidFill>
            <a:schemeClr val="tx1"/>
          </a:solidFill>
        </p:spPr>
        <p:txBody>
          <a:bodyPr wrap="square" lIns="91372" tIns="45686" rIns="91372" bIns="45686" rtlCol="0">
            <a:spAutoFit/>
          </a:bodyPr>
          <a:lstStyle>
            <a:defPPr>
              <a:defRPr lang="en-US"/>
            </a:defPPr>
            <a:lvl1pPr>
              <a:defRPr sz="2100">
                <a:solidFill>
                  <a:schemeClr val="bg1"/>
                </a:solidFill>
                <a:latin typeface="Calibri" pitchFamily="34" charset="0"/>
                <a:cs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err="1"/>
              <a:t>parallel_for_each</a:t>
            </a:r>
            <a:r>
              <a:rPr lang="en-US" sz="1600" dirty="0"/>
              <a:t>(e, </a:t>
            </a:r>
            <a:r>
              <a:rPr lang="en-US" sz="1600" dirty="0" smtClean="0"/>
              <a:t>[&amp;a](</a:t>
            </a:r>
            <a:r>
              <a:rPr lang="en-US" sz="1600" dirty="0"/>
              <a:t>index&lt;2&gt; </a:t>
            </a:r>
            <a:r>
              <a:rPr lang="en-US" sz="1600" dirty="0" err="1"/>
              <a:t>idx</a:t>
            </a:r>
            <a:r>
              <a:rPr lang="en-US" sz="1600" dirty="0"/>
              <a:t>) restrict(amp) </a:t>
            </a:r>
          </a:p>
          <a:p>
            <a:r>
              <a:rPr lang="en-US" sz="1600" dirty="0"/>
              <a:t>{</a:t>
            </a:r>
          </a:p>
          <a:p>
            <a:r>
              <a:rPr lang="en-US" sz="1600" dirty="0"/>
              <a:t>      a[</a:t>
            </a:r>
            <a:r>
              <a:rPr lang="en-US" sz="1600" dirty="0" err="1"/>
              <a:t>idx</a:t>
            </a:r>
            <a:r>
              <a:rPr lang="en-US" sz="1600" dirty="0"/>
              <a:t>] += 1;</a:t>
            </a:r>
          </a:p>
          <a:p>
            <a:r>
              <a:rPr lang="en-US" sz="1600" dirty="0"/>
              <a:t>});</a:t>
            </a:r>
          </a:p>
          <a:p>
            <a:r>
              <a:rPr lang="en-US" sz="1600" dirty="0"/>
              <a:t>copy(a, </a:t>
            </a:r>
            <a:r>
              <a:rPr lang="en-US" sz="1600" dirty="0" err="1"/>
              <a:t>v.begin</a:t>
            </a:r>
            <a:r>
              <a:rPr lang="en-US" sz="1600" dirty="0"/>
              <a:t>());</a:t>
            </a:r>
          </a:p>
        </p:txBody>
      </p:sp>
      <p:sp>
        <p:nvSpPr>
          <p:cNvPr id="6" name="Rectangle 5"/>
          <p:cNvSpPr/>
          <p:nvPr/>
        </p:nvSpPr>
        <p:spPr>
          <a:xfrm>
            <a:off x="0" y="4866501"/>
            <a:ext cx="9144000" cy="284703"/>
          </a:xfrm>
          <a:prstGeom prst="rect">
            <a:avLst/>
          </a:prstGeom>
        </p:spPr>
        <p:txBody>
          <a:bodyPr wrap="square" lIns="68586" tIns="34294" rIns="68586" bIns="34294">
            <a:spAutoFit/>
          </a:bodyPr>
          <a:lstStyle/>
          <a:p>
            <a:pPr algn="ctr" defTabSz="685835"/>
            <a:r>
              <a:rPr lang="en-US" sz="1400" dirty="0">
                <a:solidFill>
                  <a:srgbClr val="FFFFFF"/>
                </a:solidFill>
                <a:hlinkClick r:id="rId3"/>
              </a:rPr>
              <a:t>http://www.danielmoth.com/Blog/array-And-Arrayview-From-Amph.aspx</a:t>
            </a:r>
            <a:r>
              <a:rPr lang="en-US" sz="1400" dirty="0">
                <a:solidFill>
                  <a:srgbClr val="FFFFFF"/>
                </a:solidFill>
              </a:rPr>
              <a:t> </a:t>
            </a:r>
          </a:p>
        </p:txBody>
      </p:sp>
    </p:spTree>
    <p:extLst>
      <p:ext uri="{BB962C8B-B14F-4D97-AF65-F5344CB8AC3E}">
        <p14:creationId xmlns:p14="http://schemas.microsoft.com/office/powerpoint/2010/main" val="3576684016"/>
      </p:ext>
    </p:extLst>
  </p:cSld>
  <p:clrMapOvr>
    <a:masterClrMapping/>
  </p:clrMapOvr>
  <mc:AlternateContent xmlns:mc="http://schemas.openxmlformats.org/markup-compatibility/2006" xmlns:p14="http://schemas.microsoft.com/office/powerpoint/2010/main">
    <mc:Choice Requires="p14">
      <p:transition spd="med" p14:dur="700" advTm="201567">
        <p:fade/>
      </p:transition>
    </mc:Choice>
    <mc:Fallback xmlns="">
      <p:transition spd="med" advTm="201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0.5"/>
</p:tagLst>
</file>

<file path=ppt/tags/tag2.xml><?xml version="1.0" encoding="utf-8"?>
<p:tagLst xmlns:a="http://schemas.openxmlformats.org/drawingml/2006/main" xmlns:r="http://schemas.openxmlformats.org/officeDocument/2006/relationships" xmlns:p="http://schemas.openxmlformats.org/presentationml/2006/main">
  <p:tag name="TIMING" val="|44.7"/>
</p:tagLst>
</file>

<file path=ppt/tags/tag3.xml><?xml version="1.0" encoding="utf-8"?>
<p:tagLst xmlns:a="http://schemas.openxmlformats.org/drawingml/2006/main" xmlns:r="http://schemas.openxmlformats.org/officeDocument/2006/relationships" xmlns:p="http://schemas.openxmlformats.org/presentationml/2006/main">
  <p:tag name="TIMING" val="|37.5|25.9|111.3|12.2|6.2"/>
</p:tagLst>
</file>

<file path=ppt/tags/tag4.xml><?xml version="1.0" encoding="utf-8"?>
<p:tagLst xmlns:a="http://schemas.openxmlformats.org/drawingml/2006/main" xmlns:r="http://schemas.openxmlformats.org/officeDocument/2006/relationships" xmlns:p="http://schemas.openxmlformats.org/presentationml/2006/main">
  <p:tag name="TIMING" val="|14.5|55.8"/>
</p:tagLst>
</file>

<file path=ppt/tags/tag5.xml><?xml version="1.0" encoding="utf-8"?>
<p:tagLst xmlns:a="http://schemas.openxmlformats.org/drawingml/2006/main" xmlns:r="http://schemas.openxmlformats.org/officeDocument/2006/relationships" xmlns:p="http://schemas.openxmlformats.org/presentationml/2006/main">
  <p:tag name="TIMING" val="|149.8"/>
</p:tagLst>
</file>

<file path=ppt/tags/tag6.xml><?xml version="1.0" encoding="utf-8"?>
<p:tagLst xmlns:a="http://schemas.openxmlformats.org/drawingml/2006/main" xmlns:r="http://schemas.openxmlformats.org/officeDocument/2006/relationships" xmlns:p="http://schemas.openxmlformats.org/presentationml/2006/main">
  <p:tag name="TIMING" val="|49.4"/>
</p:tagLst>
</file>

<file path=ppt/tags/tag7.xml><?xml version="1.0" encoding="utf-8"?>
<p:tagLst xmlns:a="http://schemas.openxmlformats.org/drawingml/2006/main" xmlns:r="http://schemas.openxmlformats.org/officeDocument/2006/relationships" xmlns:p="http://schemas.openxmlformats.org/presentationml/2006/main">
  <p:tag name="TIMING" val="|41.6"/>
</p:tagLst>
</file>

<file path=ppt/theme/theme1.xml><?xml version="1.0" encoding="utf-8"?>
<a:theme xmlns:a="http://schemas.openxmlformats.org/drawingml/2006/main" name="www.danielmoth.com/Blog">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1966</Words>
  <Application>Microsoft Office PowerPoint</Application>
  <PresentationFormat>On-screen Show (16:9)</PresentationFormat>
  <Paragraphs>429</Paragraphs>
  <Slides>25</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www.danielmoth.com/Blog</vt:lpstr>
      <vt:lpstr>Document</vt:lpstr>
      <vt:lpstr>Harnessing GPU compute with  C++ Accelerated Massive Parallelism</vt:lpstr>
      <vt:lpstr>Cartoonizer</vt:lpstr>
      <vt:lpstr>GPU Computing today…</vt:lpstr>
      <vt:lpstr>…tomorrow…</vt:lpstr>
      <vt:lpstr>C++ AMP</vt:lpstr>
      <vt:lpstr>C++ AMP at a Glance</vt:lpstr>
      <vt:lpstr>extent&lt;N&gt; and index&lt;N&gt;</vt:lpstr>
      <vt:lpstr>parallel_for_each</vt:lpstr>
      <vt:lpstr>array&lt;T,N&gt;</vt:lpstr>
      <vt:lpstr>array_view&lt;T,N&gt;</vt:lpstr>
      <vt:lpstr>restrict( . . . )</vt:lpstr>
      <vt:lpstr>restrict(amp) restrictions</vt:lpstr>
      <vt:lpstr>restrict(amp) restrictions</vt:lpstr>
      <vt:lpstr>Example: restrict overloading</vt:lpstr>
      <vt:lpstr>Test: Matrix Multiplication (part 1)</vt:lpstr>
      <vt:lpstr>Test: Matrix Multiplication (part 2)</vt:lpstr>
      <vt:lpstr>&lt;amp_math.h&gt;</vt:lpstr>
      <vt:lpstr>Thread tiles and tile_static memory</vt:lpstr>
      <vt:lpstr>parallel_for_each: tiled overload</vt:lpstr>
      <vt:lpstr>tiled_index</vt:lpstr>
      <vt:lpstr>Example: Matrix Multiplication (tiled)</vt:lpstr>
      <vt:lpstr>&lt;amp_graphics.h&gt;, concurrency::graphics</vt:lpstr>
      <vt:lpstr>Learn C++ AMP</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2012-04-18T05:51:34Z</dcterms:created>
  <dcterms:modified xsi:type="dcterms:W3CDTF">2012-05-16T23:32:16Z</dcterms:modified>
</cp:coreProperties>
</file>